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21"/>
  </p:notesMasterIdLst>
  <p:handoutMasterIdLst>
    <p:handoutMasterId r:id="rId22"/>
  </p:handoutMasterIdLst>
  <p:sldIdLst>
    <p:sldId id="256" r:id="rId5"/>
    <p:sldId id="292" r:id="rId6"/>
    <p:sldId id="5495" r:id="rId7"/>
    <p:sldId id="5469" r:id="rId8"/>
    <p:sldId id="2146846835" r:id="rId9"/>
    <p:sldId id="2146846837" r:id="rId10"/>
    <p:sldId id="2146846840" r:id="rId11"/>
    <p:sldId id="2146846844" r:id="rId12"/>
    <p:sldId id="5498" r:id="rId13"/>
    <p:sldId id="2146846849" r:id="rId14"/>
    <p:sldId id="2146846842" r:id="rId15"/>
    <p:sldId id="2146846845" r:id="rId16"/>
    <p:sldId id="2146846846" r:id="rId17"/>
    <p:sldId id="2146846848" r:id="rId18"/>
    <p:sldId id="2146846832" r:id="rId19"/>
    <p:sldId id="2146846823" r:id="rId20"/>
  </p:sldIdLst>
  <p:sldSz cx="9144000" cy="5143500" type="screen16x9"/>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0" userDrawn="1">
          <p15:clr>
            <a:srgbClr val="A4A3A4"/>
          </p15:clr>
        </p15:guide>
        <p15:guide id="3" pos="5520" userDrawn="1">
          <p15:clr>
            <a:srgbClr val="A4A3A4"/>
          </p15:clr>
        </p15:guide>
        <p15:guide id="7" pos="1464" userDrawn="1">
          <p15:clr>
            <a:srgbClr val="A4A3A4"/>
          </p15:clr>
        </p15:guide>
        <p15:guide id="8" orient="horz" pos="2751" userDrawn="1">
          <p15:clr>
            <a:srgbClr val="A4A3A4"/>
          </p15:clr>
        </p15:guide>
        <p15:guide id="9" orient="horz" pos="19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319F0F-24EC-7925-CC05-192D7363EB5F}" name="Arthur Stril" initials="AS" userId="S::arthur.stril@cellectis.com::d337f464-6c7c-4043-81e9-7ea19b97e592" providerId="AD"/>
  <p188:author id="{ECE29A25-1F26-4EF0-157C-B5DD04713DB7}" name="Mark Frattini" initials="MF" userId="S::mark.frattini@cellectis.com::5b653c60-ab0e-4172-837b-e73bea0932d9" providerId="AD"/>
  <p188:author id="{3703F140-D9E6-F2A3-7CD2-A99CB6F87D2B}" name="Marie-Bleuenn Terrier" initials="MT" userId="S::marie-bleuenn.terrier@cellectis.com::82d8d70d-c066-4ef6-af08-dd17c9964744" providerId="AD"/>
  <p188:author id="{9263F95A-85F9-3114-2DE6-B95DD123E23C}" name="Roman Galetto" initials="RG" userId="S::roman.galetto@cellectis.com::615b5ba1-b08a-4088-887d-1e0a16e4e3f9" providerId="AD"/>
  <p188:author id="{688A7460-4E52-D6B4-8D74-D452B1879F95}" name="Carrie Brownstein" initials="CB" userId="S::carrie.brownstein@cellectis.com::bd24221c-bf90-4b54-9e73-bab4bb54c58a" providerId="AD"/>
  <p188:author id="{D240116A-341F-5110-82B8-5179042B28E4}" name="Kathryn Newhall" initials="KN" userId="S::kathryn.newhall@cellectis.com::1fe7a42f-0ff6-4889-a72f-f21803d437c4" providerId="AD"/>
  <p188:author id="{4405DFB2-B2F2-E6F0-04AB-C1BF54E1E62D}" name="Liliana Alfaya" initials="LA" userId="S::liliana.alfaya@cellectis.com::953ded9f-17ef-4601-9b34-0f140034df09" providerId="AD"/>
  <p188:author id="{D0E22ABB-E13C-B9CF-5B64-7224D84E0F7A}" name="Pascalyne Wilson" initials="PW" userId="S::pascalyne.wilson@cellectis.com::84d94a82-13ca-49c3-b550-b7e00f0982ea" providerId="AD"/>
  <p188:author id="{7BF62AD1-54A5-2418-08C4-A796FB44BA00}" name="Beatriz Aranda-Orgilles" initials="BA" userId="S::beatriz.aranda-orgilles@cellectis.com::39d9ee10-ea1d-4e59-85d7-e8b9403666a4" providerId="AD"/>
  <p188:author id="{16550DF7-A50F-2832-E275-34192E9910DE}" name="Bing Wang" initials="BW" userId="S::bing.wang@cellectis.com::dc8bf68b-f441-4ec8-9972-5d202b305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ennifer Moore" initials="JM" lastIdx="77" clrIdx="0"/>
  <p:cmAuthor id="1" name="bonnin" initials="CB" lastIdx="43" clrIdx="1"/>
  <p:cmAuthor id="2" name="Courtney Rosser" initials="crosser" lastIdx="2" clrIdx="2"/>
  <p:cmAuthor id="3" name="gouble" initials="g" lastIdx="11" clrIdx="3"/>
  <p:cmAuthor id="4" name="Clementine Bonnin" initials="cbonnin" lastIdx="6" clrIdx="4"/>
  <p:cmAuthor id="5" name="Courtney Rosser" initials="CR" lastIdx="92" clrIdx="5"/>
  <p:cmAuthor id="6" name="Michelle Wilson-Andre" initials="MWA" lastIdx="19" clrIdx="6"/>
  <p:cmAuthor id="7" name="Simon Harnest" initials="sharnest" lastIdx="12" clrIdx="7"/>
  <p:cmAuthor id="8" name="Marie-Bleuenn Terrier" initials="MT" lastIdx="15" clrIdx="8"/>
  <p:cmAuthor id="9" name="Mark Frattini" initials="MF" lastIdx="5" clrIdx="9">
    <p:extLst>
      <p:ext uri="{19B8F6BF-5375-455C-9EA6-DF929625EA0E}">
        <p15:presenceInfo xmlns:p15="http://schemas.microsoft.com/office/powerpoint/2012/main" userId="S::mark.frattini@cellectis.com::5b653c60-ab0e-4172-837b-e73bea0932d9" providerId="AD"/>
      </p:ext>
    </p:extLst>
  </p:cmAuthor>
  <p:cmAuthor id="10" name="Carrie Brownstein" initials="CB" lastIdx="104" clrIdx="10">
    <p:extLst>
      <p:ext uri="{19B8F6BF-5375-455C-9EA6-DF929625EA0E}">
        <p15:presenceInfo xmlns:p15="http://schemas.microsoft.com/office/powerpoint/2012/main" userId="S::carrie.brownstein@cellectis.com::bd24221c-bf90-4b54-9e73-bab4bb54c58a" providerId="AD"/>
      </p:ext>
    </p:extLst>
  </p:cmAuthor>
  <p:cmAuthor id="11" name="Erin Karski" initials="EK" lastIdx="5" clrIdx="11">
    <p:extLst>
      <p:ext uri="{19B8F6BF-5375-455C-9EA6-DF929625EA0E}">
        <p15:presenceInfo xmlns:p15="http://schemas.microsoft.com/office/powerpoint/2012/main" userId="S::erin.karski@allogene.com::b90c4dfa-a5fb-4fc7-88dc-6055bfeaaa4c" providerId="AD"/>
      </p:ext>
    </p:extLst>
  </p:cmAuthor>
  <p:cmAuthor id="12" name="Margaret Gandolfo" initials="MG" lastIdx="111" clrIdx="12">
    <p:extLst>
      <p:ext uri="{19B8F6BF-5375-455C-9EA6-DF929625EA0E}">
        <p15:presenceInfo xmlns:p15="http://schemas.microsoft.com/office/powerpoint/2012/main" userId="S::margaret.gandolfo@cellectis.com::56c92dae-0bbd-4c9e-9376-c5f1bcc796fc" providerId="AD"/>
      </p:ext>
    </p:extLst>
  </p:cmAuthor>
  <p:cmAuthor id="13" name="Simon Harnest" initials="SH" lastIdx="13" clrIdx="13">
    <p:extLst>
      <p:ext uri="{19B8F6BF-5375-455C-9EA6-DF929625EA0E}">
        <p15:presenceInfo xmlns:p15="http://schemas.microsoft.com/office/powerpoint/2012/main" userId="S::simon.harnest@cellectis.com::fd983b0b-a2fd-4ed6-b51d-4b689ec2beeb" providerId="AD"/>
      </p:ext>
    </p:extLst>
  </p:cmAuthor>
  <p:cmAuthor id="14" name="Simon Harnest" initials="SH [2]" lastIdx="1" clrIdx="14">
    <p:extLst>
      <p:ext uri="{19B8F6BF-5375-455C-9EA6-DF929625EA0E}">
        <p15:presenceInfo xmlns:p15="http://schemas.microsoft.com/office/powerpoint/2012/main" userId="2d93eb5e3b4d11d1" providerId="Windows Live"/>
      </p:ext>
    </p:extLst>
  </p:cmAuthor>
  <p:cmAuthor id="15" name="Pascalyne Wilson" initials="PW" lastIdx="5" clrIdx="15">
    <p:extLst>
      <p:ext uri="{19B8F6BF-5375-455C-9EA6-DF929625EA0E}">
        <p15:presenceInfo xmlns:p15="http://schemas.microsoft.com/office/powerpoint/2012/main" userId="S::pascalyne.wilson@cellectis.com::84d94a82-13ca-49c3-b550-b7e00f0982ea" providerId="AD"/>
      </p:ext>
    </p:extLst>
  </p:cmAuthor>
  <p:cmAuthor id="16" name="Arthur Stril" initials="AS" lastIdx="28" clrIdx="16">
    <p:extLst>
      <p:ext uri="{19B8F6BF-5375-455C-9EA6-DF929625EA0E}">
        <p15:presenceInfo xmlns:p15="http://schemas.microsoft.com/office/powerpoint/2012/main" userId="S::arthur.stril@cellectis.com::d337f464-6c7c-4043-81e9-7ea19b97e592" providerId="AD"/>
      </p:ext>
    </p:extLst>
  </p:cmAuthor>
  <p:cmAuthor id="17" name="Marie-Bleuenn Terrier" initials="MBT" lastIdx="24" clrIdx="17">
    <p:extLst>
      <p:ext uri="{19B8F6BF-5375-455C-9EA6-DF929625EA0E}">
        <p15:presenceInfo xmlns:p15="http://schemas.microsoft.com/office/powerpoint/2012/main" userId="S::marie-bleuenn.terrier@cellectis.com::82d8d70d-c066-4ef6-af08-dd17c9964744" providerId="AD"/>
      </p:ext>
    </p:extLst>
  </p:cmAuthor>
  <p:cmAuthor id="18" name="Andre Choulika" initials="AC" lastIdx="2" clrIdx="18">
    <p:extLst>
      <p:ext uri="{19B8F6BF-5375-455C-9EA6-DF929625EA0E}">
        <p15:presenceInfo xmlns:p15="http://schemas.microsoft.com/office/powerpoint/2012/main" userId="S::choulika@cellectis.com::34290747-8ac6-48b6-b775-daa4773acd72" providerId="AD"/>
      </p:ext>
    </p:extLst>
  </p:cmAuthor>
  <p:cmAuthor id="19" name="Liliana Alfaya" initials="LA" lastIdx="45" clrIdx="19">
    <p:extLst>
      <p:ext uri="{19B8F6BF-5375-455C-9EA6-DF929625EA0E}">
        <p15:presenceInfo xmlns:p15="http://schemas.microsoft.com/office/powerpoint/2012/main" userId="S::liliana.alfaya@cellectis.com::953ded9f-17ef-4601-9b34-0f140034df09" providerId="AD"/>
      </p:ext>
    </p:extLst>
  </p:cmAuthor>
  <p:cmAuthor id="20" name="Christine Cassiano" initials="CC" lastIdx="7" clrIdx="20">
    <p:extLst>
      <p:ext uri="{19B8F6BF-5375-455C-9EA6-DF929625EA0E}">
        <p15:presenceInfo xmlns:p15="http://schemas.microsoft.com/office/powerpoint/2012/main" userId="S::c2@allogene.com::e368c9bf-f87c-4165-bcbb-c3b7684c9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ED5"/>
    <a:srgbClr val="002F62"/>
    <a:srgbClr val="63C4DE"/>
    <a:srgbClr val="00385E"/>
    <a:srgbClr val="BCF4FF"/>
    <a:srgbClr val="C1F4FF"/>
    <a:srgbClr val="B9EFFC"/>
    <a:srgbClr val="99CAD6"/>
    <a:srgbClr val="2EC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586ED-7D1D-45C2-B762-03D2D078D0B7}" v="146" dt="2023-05-31T21:06:59.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4"/>
    <p:restoredTop sz="94694"/>
  </p:normalViewPr>
  <p:slideViewPr>
    <p:cSldViewPr snapToGrid="0">
      <p:cViewPr varScale="1">
        <p:scale>
          <a:sx n="79" d="100"/>
          <a:sy n="79" d="100"/>
        </p:scale>
        <p:origin x="688" y="40"/>
      </p:cViewPr>
      <p:guideLst>
        <p:guide pos="240"/>
        <p:guide pos="5520"/>
        <p:guide pos="1464"/>
        <p:guide orient="horz" pos="2751"/>
        <p:guide orient="horz" pos="19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DE2DA19-3A68-C547-8EE9-EB239F3D5B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Helvetica" pitchFamily="2" charset="0"/>
            </a:endParaRPr>
          </a:p>
        </p:txBody>
      </p:sp>
      <p:sp>
        <p:nvSpPr>
          <p:cNvPr id="3" name="Espace réservé de la date 2">
            <a:extLst>
              <a:ext uri="{FF2B5EF4-FFF2-40B4-BE49-F238E27FC236}">
                <a16:creationId xmlns:a16="http://schemas.microsoft.com/office/drawing/2014/main" id="{02BEF54A-7D77-504F-8673-03548C7F7C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591BE-DAF1-E849-BC66-0E49A232C0F6}" type="datetimeFigureOut">
              <a:rPr lang="fr-FR" smtClean="0">
                <a:latin typeface="Helvetica" pitchFamily="2" charset="0"/>
              </a:rPr>
              <a:t>01/06/2023</a:t>
            </a:fld>
            <a:endParaRPr lang="fr-FR">
              <a:latin typeface="Helvetica" pitchFamily="2" charset="0"/>
            </a:endParaRPr>
          </a:p>
        </p:txBody>
      </p:sp>
      <p:sp>
        <p:nvSpPr>
          <p:cNvPr id="4" name="Espace réservé du pied de page 3">
            <a:extLst>
              <a:ext uri="{FF2B5EF4-FFF2-40B4-BE49-F238E27FC236}">
                <a16:creationId xmlns:a16="http://schemas.microsoft.com/office/drawing/2014/main" id="{81E6A70E-1958-4F47-AE69-E2B23E91CD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Helvetica" pitchFamily="2" charset="0"/>
            </a:endParaRPr>
          </a:p>
        </p:txBody>
      </p:sp>
      <p:sp>
        <p:nvSpPr>
          <p:cNvPr id="5" name="Espace réservé du numéro de diapositive 4">
            <a:extLst>
              <a:ext uri="{FF2B5EF4-FFF2-40B4-BE49-F238E27FC236}">
                <a16:creationId xmlns:a16="http://schemas.microsoft.com/office/drawing/2014/main" id="{347F8733-7462-B643-9AFD-E998A6EB94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BE253B-A82F-D64E-B653-1E5590C3FCE4}" type="slidenum">
              <a:rPr lang="fr-FR" smtClean="0">
                <a:latin typeface="Helvetica" pitchFamily="2" charset="0"/>
              </a:rPr>
              <a:t>‹N°›</a:t>
            </a:fld>
            <a:endParaRPr lang="fr-FR">
              <a:latin typeface="Helvetica" pitchFamily="2" charset="0"/>
            </a:endParaRPr>
          </a:p>
        </p:txBody>
      </p:sp>
    </p:spTree>
    <p:extLst>
      <p:ext uri="{BB962C8B-B14F-4D97-AF65-F5344CB8AC3E}">
        <p14:creationId xmlns:p14="http://schemas.microsoft.com/office/powerpoint/2010/main" val="408744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lvetica" pitchFamily="2" charset="0"/>
              </a:defRPr>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lvetica" pitchFamily="2" charset="0"/>
              </a:defRPr>
            </a:lvl1pPr>
          </a:lstStyle>
          <a:p>
            <a:fld id="{6B93A5CB-A676-455C-A5B1-DA31903B024E}" type="datetimeFigureOut">
              <a:rPr lang="uk-UA" smtClean="0"/>
              <a:pPr/>
              <a:t>01.06.2023</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lvetica" pitchFamily="2" charset="0"/>
              </a:defRPr>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lvetica" pitchFamily="2" charset="0"/>
              </a:defRPr>
            </a:lvl1pPr>
          </a:lstStyle>
          <a:p>
            <a:fld id="{E33D73BF-F1D2-4D30-8393-D2C2430450BA}" type="slidenum">
              <a:rPr lang="uk-UA" smtClean="0"/>
              <a:pPr/>
              <a:t>‹N°›</a:t>
            </a:fld>
            <a:endParaRPr lang="uk-UA"/>
          </a:p>
        </p:txBody>
      </p:sp>
    </p:spTree>
    <p:extLst>
      <p:ext uri="{BB962C8B-B14F-4D97-AF65-F5344CB8AC3E}">
        <p14:creationId xmlns:p14="http://schemas.microsoft.com/office/powerpoint/2010/main" val="152627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pitchFamily="2" charset="0"/>
        <a:ea typeface="+mn-ea"/>
        <a:cs typeface="+mn-cs"/>
      </a:defRPr>
    </a:lvl1pPr>
    <a:lvl2pPr marL="457200" algn="l" defTabSz="914400" rtl="0" eaLnBrk="1" latinLnBrk="0" hangingPunct="1">
      <a:defRPr sz="1200" b="0" i="0" kern="1200">
        <a:solidFill>
          <a:schemeClr val="tx1"/>
        </a:solidFill>
        <a:latin typeface="Helvetica" pitchFamily="2" charset="0"/>
        <a:ea typeface="+mn-ea"/>
        <a:cs typeface="+mn-cs"/>
      </a:defRPr>
    </a:lvl2pPr>
    <a:lvl3pPr marL="914400" algn="l" defTabSz="914400" rtl="0" eaLnBrk="1" latinLnBrk="0" hangingPunct="1">
      <a:defRPr sz="1200" b="0" i="0" kern="1200">
        <a:solidFill>
          <a:schemeClr val="tx1"/>
        </a:solidFill>
        <a:latin typeface="Helvetica" pitchFamily="2" charset="0"/>
        <a:ea typeface="+mn-ea"/>
        <a:cs typeface="+mn-cs"/>
      </a:defRPr>
    </a:lvl3pPr>
    <a:lvl4pPr marL="1371600" algn="l" defTabSz="914400" rtl="0" eaLnBrk="1" latinLnBrk="0" hangingPunct="1">
      <a:defRPr sz="1200" b="0" i="0" kern="1200">
        <a:solidFill>
          <a:schemeClr val="tx1"/>
        </a:solidFill>
        <a:latin typeface="Helvetica" pitchFamily="2" charset="0"/>
        <a:ea typeface="+mn-ea"/>
        <a:cs typeface="+mn-cs"/>
      </a:defRPr>
    </a:lvl4pPr>
    <a:lvl5pPr marL="1828800" algn="l" defTabSz="914400" rtl="0" eaLnBrk="1" latinLnBrk="0" hangingPunct="1">
      <a:defRPr sz="1200" b="0" i="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3D73BF-F1D2-4D30-8393-D2C2430450BA}" type="slidenum">
              <a:rPr lang="uk-UA" smtClean="0"/>
              <a:t>1</a:t>
            </a:fld>
            <a:endParaRPr lang="uk-UA"/>
          </a:p>
        </p:txBody>
      </p:sp>
    </p:spTree>
    <p:extLst>
      <p:ext uri="{BB962C8B-B14F-4D97-AF65-F5344CB8AC3E}">
        <p14:creationId xmlns:p14="http://schemas.microsoft.com/office/powerpoint/2010/main" val="56526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404DC9-28C7-47FE-8AA6-251A88FFB737}" type="slidenum">
              <a:rPr lang="en-US" smtClean="0"/>
              <a:t>3</a:t>
            </a:fld>
            <a:endParaRPr lang="en-US"/>
          </a:p>
        </p:txBody>
      </p:sp>
    </p:spTree>
    <p:extLst>
      <p:ext uri="{BB962C8B-B14F-4D97-AF65-F5344CB8AC3E}">
        <p14:creationId xmlns:p14="http://schemas.microsoft.com/office/powerpoint/2010/main" val="143550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3D73BF-F1D2-4D30-8393-D2C2430450BA}" type="slidenum">
              <a:rPr lang="uk-UA" smtClean="0"/>
              <a:t>4</a:t>
            </a:fld>
            <a:endParaRPr lang="uk-UA"/>
          </a:p>
        </p:txBody>
      </p:sp>
    </p:spTree>
    <p:extLst>
      <p:ext uri="{BB962C8B-B14F-4D97-AF65-F5344CB8AC3E}">
        <p14:creationId xmlns:p14="http://schemas.microsoft.com/office/powerpoint/2010/main" val="67630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33D73BF-F1D2-4D30-8393-D2C2430450BA}" type="slidenum">
              <a:rPr lang="uk-UA" smtClean="0"/>
              <a:pPr/>
              <a:t>5</a:t>
            </a:fld>
            <a:endParaRPr lang="uk-UA"/>
          </a:p>
        </p:txBody>
      </p:sp>
    </p:spTree>
    <p:extLst>
      <p:ext uri="{BB962C8B-B14F-4D97-AF65-F5344CB8AC3E}">
        <p14:creationId xmlns:p14="http://schemas.microsoft.com/office/powerpoint/2010/main" val="393326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3D73BF-F1D2-4D30-8393-D2C2430450BA}" type="slidenum">
              <a:rPr lang="uk-UA" smtClean="0"/>
              <a:t>9</a:t>
            </a:fld>
            <a:endParaRPr lang="uk-UA"/>
          </a:p>
        </p:txBody>
      </p:sp>
    </p:spTree>
    <p:extLst>
      <p:ext uri="{BB962C8B-B14F-4D97-AF65-F5344CB8AC3E}">
        <p14:creationId xmlns:p14="http://schemas.microsoft.com/office/powerpoint/2010/main" val="14843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3D73BF-F1D2-4D30-8393-D2C2430450BA}" type="slidenum">
              <a:rPr lang="uk-UA" smtClean="0"/>
              <a:t>10</a:t>
            </a:fld>
            <a:endParaRPr lang="uk-UA"/>
          </a:p>
        </p:txBody>
      </p:sp>
    </p:spTree>
    <p:extLst>
      <p:ext uri="{BB962C8B-B14F-4D97-AF65-F5344CB8AC3E}">
        <p14:creationId xmlns:p14="http://schemas.microsoft.com/office/powerpoint/2010/main" val="276814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a:p>
            <a:endParaRPr lang="en-GB"/>
          </a:p>
        </p:txBody>
      </p:sp>
      <p:sp>
        <p:nvSpPr>
          <p:cNvPr id="4" name="Espace réservé du numéro de diapositive 3"/>
          <p:cNvSpPr>
            <a:spLocks noGrp="1"/>
          </p:cNvSpPr>
          <p:nvPr>
            <p:ph type="sldNum" sz="quarter" idx="5"/>
          </p:nvPr>
        </p:nvSpPr>
        <p:spPr/>
        <p:txBody>
          <a:bodyPr/>
          <a:lstStyle/>
          <a:p>
            <a:pPr defTabSz="472598">
              <a:defRPr/>
            </a:pPr>
            <a:fld id="{E33D73BF-F1D2-4D30-8393-D2C2430450BA}" type="slidenum">
              <a:rPr lang="uk-UA">
                <a:solidFill>
                  <a:prstClr val="black"/>
                </a:solidFill>
              </a:rPr>
              <a:pPr defTabSz="472598">
                <a:defRPr/>
              </a:pPr>
              <a:t>15</a:t>
            </a:fld>
            <a:endParaRPr lang="uk-UA">
              <a:solidFill>
                <a:prstClr val="black"/>
              </a:solidFill>
            </a:endParaRPr>
          </a:p>
        </p:txBody>
      </p:sp>
    </p:spTree>
    <p:extLst>
      <p:ext uri="{BB962C8B-B14F-4D97-AF65-F5344CB8AC3E}">
        <p14:creationId xmlns:p14="http://schemas.microsoft.com/office/powerpoint/2010/main" val="2484278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08C43D-4F6A-4F45-8CFA-1D09C272A8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hasCustomPrompt="1"/>
          </p:nvPr>
        </p:nvSpPr>
        <p:spPr>
          <a:xfrm>
            <a:off x="275336" y="2251637"/>
            <a:ext cx="3594100" cy="535144"/>
          </a:xfrm>
        </p:spPr>
        <p:txBody>
          <a:bodyPr lIns="91440" anchor="t" anchorCtr="0"/>
          <a:lstStyle>
            <a:lvl1pPr algn="l">
              <a:defRPr sz="2000">
                <a:solidFill>
                  <a:schemeClr val="tx1"/>
                </a:solidFill>
              </a:defRPr>
            </a:lvl1pPr>
          </a:lstStyle>
          <a:p>
            <a:r>
              <a:rPr lang="en-US"/>
              <a:t>Click To Edit Master Title Style</a:t>
            </a:r>
          </a:p>
        </p:txBody>
      </p:sp>
      <p:sp>
        <p:nvSpPr>
          <p:cNvPr id="3" name="Subtitle 2"/>
          <p:cNvSpPr>
            <a:spLocks noGrp="1"/>
          </p:cNvSpPr>
          <p:nvPr>
            <p:ph type="subTitle" idx="1" hasCustomPrompt="1"/>
          </p:nvPr>
        </p:nvSpPr>
        <p:spPr>
          <a:xfrm>
            <a:off x="275336" y="2866120"/>
            <a:ext cx="3594100" cy="1241822"/>
          </a:xfrm>
        </p:spPr>
        <p:txBody>
          <a:bodyPr lIns="9144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23" name="Group 22">
            <a:extLst>
              <a:ext uri="{FF2B5EF4-FFF2-40B4-BE49-F238E27FC236}">
                <a16:creationId xmlns:a16="http://schemas.microsoft.com/office/drawing/2014/main" id="{65EC7A6A-4888-42D5-A22B-EE4BE69AC7C4}"/>
              </a:ext>
            </a:extLst>
          </p:cNvPr>
          <p:cNvGrpSpPr/>
          <p:nvPr userDrawn="1"/>
        </p:nvGrpSpPr>
        <p:grpSpPr>
          <a:xfrm>
            <a:off x="330200" y="1200150"/>
            <a:ext cx="1783567" cy="711984"/>
            <a:chOff x="2188997" y="1626173"/>
            <a:chExt cx="4769678" cy="1904013"/>
          </a:xfrm>
        </p:grpSpPr>
        <p:sp>
          <p:nvSpPr>
            <p:cNvPr id="11" name="Freeform: Shape 10">
              <a:extLst>
                <a:ext uri="{FF2B5EF4-FFF2-40B4-BE49-F238E27FC236}">
                  <a16:creationId xmlns:a16="http://schemas.microsoft.com/office/drawing/2014/main" id="{76B8B772-E34C-4287-AB14-3870C9F7BA5B}"/>
                </a:ext>
              </a:extLst>
            </p:cNvPr>
            <p:cNvSpPr/>
            <p:nvPr/>
          </p:nvSpPr>
          <p:spPr>
            <a:xfrm>
              <a:off x="4327224" y="3309750"/>
              <a:ext cx="2084955" cy="220436"/>
            </a:xfrm>
            <a:custGeom>
              <a:avLst/>
              <a:gdLst>
                <a:gd name="connsiteX0" fmla="*/ 2079903 w 2084954"/>
                <a:gd name="connsiteY0" fmla="*/ 208955 h 220435"/>
                <a:gd name="connsiteX1" fmla="*/ 2079903 w 2084954"/>
                <a:gd name="connsiteY1" fmla="*/ 193340 h 220435"/>
                <a:gd name="connsiteX2" fmla="*/ 1964174 w 2084954"/>
                <a:gd name="connsiteY2" fmla="*/ 193340 h 220435"/>
                <a:gd name="connsiteX3" fmla="*/ 1964174 w 2084954"/>
                <a:gd name="connsiteY3" fmla="*/ 115269 h 220435"/>
                <a:gd name="connsiteX4" fmla="*/ 2066126 w 2084954"/>
                <a:gd name="connsiteY4" fmla="*/ 115269 h 220435"/>
                <a:gd name="connsiteX5" fmla="*/ 2066126 w 2084954"/>
                <a:gd name="connsiteY5" fmla="*/ 99655 h 220435"/>
                <a:gd name="connsiteX6" fmla="*/ 1964174 w 2084954"/>
                <a:gd name="connsiteY6" fmla="*/ 99655 h 220435"/>
                <a:gd name="connsiteX7" fmla="*/ 1964174 w 2084954"/>
                <a:gd name="connsiteY7" fmla="*/ 28014 h 220435"/>
                <a:gd name="connsiteX8" fmla="*/ 2077147 w 2084954"/>
                <a:gd name="connsiteY8" fmla="*/ 28014 h 220435"/>
                <a:gd name="connsiteX9" fmla="*/ 2077147 w 2084954"/>
                <a:gd name="connsiteY9" fmla="*/ 12400 h 220435"/>
                <a:gd name="connsiteX10" fmla="*/ 1945805 w 2084954"/>
                <a:gd name="connsiteY10" fmla="*/ 12400 h 220435"/>
                <a:gd name="connsiteX11" fmla="*/ 1945805 w 2084954"/>
                <a:gd name="connsiteY11" fmla="*/ 209873 h 220435"/>
                <a:gd name="connsiteX12" fmla="*/ 2079903 w 2084954"/>
                <a:gd name="connsiteY12" fmla="*/ 209873 h 220435"/>
                <a:gd name="connsiteX13" fmla="*/ 1774048 w 2084954"/>
                <a:gd name="connsiteY13" fmla="*/ 208955 h 220435"/>
                <a:gd name="connsiteX14" fmla="*/ 1774048 w 2084954"/>
                <a:gd name="connsiteY14" fmla="*/ 114351 h 220435"/>
                <a:gd name="connsiteX15" fmla="*/ 1873244 w 2084954"/>
                <a:gd name="connsiteY15" fmla="*/ 114351 h 220435"/>
                <a:gd name="connsiteX16" fmla="*/ 1873244 w 2084954"/>
                <a:gd name="connsiteY16" fmla="*/ 98737 h 220435"/>
                <a:gd name="connsiteX17" fmla="*/ 1774048 w 2084954"/>
                <a:gd name="connsiteY17" fmla="*/ 98737 h 220435"/>
                <a:gd name="connsiteX18" fmla="*/ 1774048 w 2084954"/>
                <a:gd name="connsiteY18" fmla="*/ 27095 h 220435"/>
                <a:gd name="connsiteX19" fmla="*/ 1882429 w 2084954"/>
                <a:gd name="connsiteY19" fmla="*/ 27095 h 220435"/>
                <a:gd name="connsiteX20" fmla="*/ 1882429 w 2084954"/>
                <a:gd name="connsiteY20" fmla="*/ 11481 h 220435"/>
                <a:gd name="connsiteX21" fmla="*/ 1754760 w 2084954"/>
                <a:gd name="connsiteY21" fmla="*/ 11481 h 220435"/>
                <a:gd name="connsiteX22" fmla="*/ 1754760 w 2084954"/>
                <a:gd name="connsiteY22" fmla="*/ 208955 h 220435"/>
                <a:gd name="connsiteX23" fmla="*/ 1774048 w 2084954"/>
                <a:gd name="connsiteY23" fmla="*/ 208955 h 220435"/>
                <a:gd name="connsiteX24" fmla="*/ 1671178 w 2084954"/>
                <a:gd name="connsiteY24" fmla="*/ 11481 h 220435"/>
                <a:gd name="connsiteX25" fmla="*/ 1652809 w 2084954"/>
                <a:gd name="connsiteY25" fmla="*/ 11481 h 220435"/>
                <a:gd name="connsiteX26" fmla="*/ 1652809 w 2084954"/>
                <a:gd name="connsiteY26" fmla="*/ 208955 h 220435"/>
                <a:gd name="connsiteX27" fmla="*/ 1671178 w 2084954"/>
                <a:gd name="connsiteY27" fmla="*/ 208955 h 220435"/>
                <a:gd name="connsiteX28" fmla="*/ 1671178 w 2084954"/>
                <a:gd name="connsiteY28" fmla="*/ 11481 h 220435"/>
                <a:gd name="connsiteX29" fmla="*/ 1582085 w 2084954"/>
                <a:gd name="connsiteY29" fmla="*/ 208955 h 220435"/>
                <a:gd name="connsiteX30" fmla="*/ 1582085 w 2084954"/>
                <a:gd name="connsiteY30" fmla="*/ 193340 h 220435"/>
                <a:gd name="connsiteX31" fmla="*/ 1476460 w 2084954"/>
                <a:gd name="connsiteY31" fmla="*/ 193340 h 220435"/>
                <a:gd name="connsiteX32" fmla="*/ 1476460 w 2084954"/>
                <a:gd name="connsiteY32" fmla="*/ 11481 h 220435"/>
                <a:gd name="connsiteX33" fmla="*/ 1458090 w 2084954"/>
                <a:gd name="connsiteY33" fmla="*/ 11481 h 220435"/>
                <a:gd name="connsiteX34" fmla="*/ 1458090 w 2084954"/>
                <a:gd name="connsiteY34" fmla="*/ 208955 h 220435"/>
                <a:gd name="connsiteX35" fmla="*/ 1582085 w 2084954"/>
                <a:gd name="connsiteY35" fmla="*/ 208955 h 220435"/>
                <a:gd name="connsiteX36" fmla="*/ 1239492 w 2084954"/>
                <a:gd name="connsiteY36" fmla="*/ 122617 h 220435"/>
                <a:gd name="connsiteX37" fmla="*/ 1237655 w 2084954"/>
                <a:gd name="connsiteY37" fmla="*/ 143742 h 220435"/>
                <a:gd name="connsiteX38" fmla="*/ 1231226 w 2084954"/>
                <a:gd name="connsiteY38" fmla="*/ 163031 h 220435"/>
                <a:gd name="connsiteX39" fmla="*/ 1219285 w 2084954"/>
                <a:gd name="connsiteY39" fmla="*/ 179563 h 220435"/>
                <a:gd name="connsiteX40" fmla="*/ 1204589 w 2084954"/>
                <a:gd name="connsiteY40" fmla="*/ 190585 h 220435"/>
                <a:gd name="connsiteX41" fmla="*/ 1188057 w 2084954"/>
                <a:gd name="connsiteY41" fmla="*/ 196096 h 220435"/>
                <a:gd name="connsiteX42" fmla="*/ 1171524 w 2084954"/>
                <a:gd name="connsiteY42" fmla="*/ 197933 h 220435"/>
                <a:gd name="connsiteX43" fmla="*/ 1141214 w 2084954"/>
                <a:gd name="connsiteY43" fmla="*/ 191504 h 220435"/>
                <a:gd name="connsiteX44" fmla="*/ 1119171 w 2084954"/>
                <a:gd name="connsiteY44" fmla="*/ 174052 h 220435"/>
                <a:gd name="connsiteX45" fmla="*/ 1105393 w 2084954"/>
                <a:gd name="connsiteY45" fmla="*/ 148335 h 220435"/>
                <a:gd name="connsiteX46" fmla="*/ 1100801 w 2084954"/>
                <a:gd name="connsiteY46" fmla="*/ 117106 h 220435"/>
                <a:gd name="connsiteX47" fmla="*/ 1105393 w 2084954"/>
                <a:gd name="connsiteY47" fmla="*/ 78530 h 220435"/>
                <a:gd name="connsiteX48" fmla="*/ 1118252 w 2084954"/>
                <a:gd name="connsiteY48" fmla="*/ 48220 h 220435"/>
                <a:gd name="connsiteX49" fmla="*/ 1141214 w 2084954"/>
                <a:gd name="connsiteY49" fmla="*/ 28932 h 220435"/>
                <a:gd name="connsiteX50" fmla="*/ 1174280 w 2084954"/>
                <a:gd name="connsiteY50" fmla="*/ 22503 h 220435"/>
                <a:gd name="connsiteX51" fmla="*/ 1195405 w 2084954"/>
                <a:gd name="connsiteY51" fmla="*/ 25258 h 220435"/>
                <a:gd name="connsiteX52" fmla="*/ 1213774 w 2084954"/>
                <a:gd name="connsiteY52" fmla="*/ 34443 h 220435"/>
                <a:gd name="connsiteX53" fmla="*/ 1227551 w 2084954"/>
                <a:gd name="connsiteY53" fmla="*/ 49139 h 220435"/>
                <a:gd name="connsiteX54" fmla="*/ 1235818 w 2084954"/>
                <a:gd name="connsiteY54" fmla="*/ 69345 h 220435"/>
                <a:gd name="connsiteX55" fmla="*/ 1255106 w 2084954"/>
                <a:gd name="connsiteY55" fmla="*/ 69345 h 220435"/>
                <a:gd name="connsiteX56" fmla="*/ 1244084 w 2084954"/>
                <a:gd name="connsiteY56" fmla="*/ 41791 h 220435"/>
                <a:gd name="connsiteX57" fmla="*/ 1225714 w 2084954"/>
                <a:gd name="connsiteY57" fmla="*/ 22503 h 220435"/>
                <a:gd name="connsiteX58" fmla="*/ 1200915 w 2084954"/>
                <a:gd name="connsiteY58" fmla="*/ 10562 h 220435"/>
                <a:gd name="connsiteX59" fmla="*/ 1171524 w 2084954"/>
                <a:gd name="connsiteY59" fmla="*/ 6889 h 220435"/>
                <a:gd name="connsiteX60" fmla="*/ 1131111 w 2084954"/>
                <a:gd name="connsiteY60" fmla="*/ 15155 h 220435"/>
                <a:gd name="connsiteX61" fmla="*/ 1102638 w 2084954"/>
                <a:gd name="connsiteY61" fmla="*/ 37198 h 220435"/>
                <a:gd name="connsiteX62" fmla="*/ 1086105 w 2084954"/>
                <a:gd name="connsiteY62" fmla="*/ 70264 h 220435"/>
                <a:gd name="connsiteX63" fmla="*/ 1080594 w 2084954"/>
                <a:gd name="connsiteY63" fmla="*/ 110677 h 220435"/>
                <a:gd name="connsiteX64" fmla="*/ 1087024 w 2084954"/>
                <a:gd name="connsiteY64" fmla="*/ 156601 h 220435"/>
                <a:gd name="connsiteX65" fmla="*/ 1105393 w 2084954"/>
                <a:gd name="connsiteY65" fmla="*/ 189667 h 220435"/>
                <a:gd name="connsiteX66" fmla="*/ 1132948 w 2084954"/>
                <a:gd name="connsiteY66" fmla="*/ 208955 h 220435"/>
                <a:gd name="connsiteX67" fmla="*/ 1167850 w 2084954"/>
                <a:gd name="connsiteY67" fmla="*/ 215384 h 220435"/>
                <a:gd name="connsiteX68" fmla="*/ 1193567 w 2084954"/>
                <a:gd name="connsiteY68" fmla="*/ 212629 h 220435"/>
                <a:gd name="connsiteX69" fmla="*/ 1213774 w 2084954"/>
                <a:gd name="connsiteY69" fmla="*/ 205281 h 220435"/>
                <a:gd name="connsiteX70" fmla="*/ 1229389 w 2084954"/>
                <a:gd name="connsiteY70" fmla="*/ 193340 h 220435"/>
                <a:gd name="connsiteX71" fmla="*/ 1241329 w 2084954"/>
                <a:gd name="connsiteY71" fmla="*/ 177726 h 220435"/>
                <a:gd name="connsiteX72" fmla="*/ 1241329 w 2084954"/>
                <a:gd name="connsiteY72" fmla="*/ 211710 h 220435"/>
                <a:gd name="connsiteX73" fmla="*/ 1256943 w 2084954"/>
                <a:gd name="connsiteY73" fmla="*/ 211710 h 220435"/>
                <a:gd name="connsiteX74" fmla="*/ 1256943 w 2084954"/>
                <a:gd name="connsiteY74" fmla="*/ 107003 h 220435"/>
                <a:gd name="connsiteX75" fmla="*/ 1172443 w 2084954"/>
                <a:gd name="connsiteY75" fmla="*/ 107003 h 220435"/>
                <a:gd name="connsiteX76" fmla="*/ 1172443 w 2084954"/>
                <a:gd name="connsiteY76" fmla="*/ 122617 h 220435"/>
                <a:gd name="connsiteX77" fmla="*/ 1239492 w 2084954"/>
                <a:gd name="connsiteY77" fmla="*/ 122617 h 220435"/>
                <a:gd name="connsiteX78" fmla="*/ 987828 w 2084954"/>
                <a:gd name="connsiteY78" fmla="*/ 208955 h 220435"/>
                <a:gd name="connsiteX79" fmla="*/ 1009871 w 2084954"/>
                <a:gd name="connsiteY79" fmla="*/ 208955 h 220435"/>
                <a:gd name="connsiteX80" fmla="*/ 1009871 w 2084954"/>
                <a:gd name="connsiteY80" fmla="*/ 11481 h 220435"/>
                <a:gd name="connsiteX81" fmla="*/ 991501 w 2084954"/>
                <a:gd name="connsiteY81" fmla="*/ 11481 h 220435"/>
                <a:gd name="connsiteX82" fmla="*/ 991501 w 2084954"/>
                <a:gd name="connsiteY82" fmla="*/ 184156 h 220435"/>
                <a:gd name="connsiteX83" fmla="*/ 990583 w 2084954"/>
                <a:gd name="connsiteY83" fmla="*/ 184156 h 220435"/>
                <a:gd name="connsiteX84" fmla="*/ 876691 w 2084954"/>
                <a:gd name="connsiteY84" fmla="*/ 11481 h 220435"/>
                <a:gd name="connsiteX85" fmla="*/ 855566 w 2084954"/>
                <a:gd name="connsiteY85" fmla="*/ 11481 h 220435"/>
                <a:gd name="connsiteX86" fmla="*/ 855566 w 2084954"/>
                <a:gd name="connsiteY86" fmla="*/ 208955 h 220435"/>
                <a:gd name="connsiteX87" fmla="*/ 873936 w 2084954"/>
                <a:gd name="connsiteY87" fmla="*/ 208955 h 220435"/>
                <a:gd name="connsiteX88" fmla="*/ 873936 w 2084954"/>
                <a:gd name="connsiteY88" fmla="*/ 36280 h 220435"/>
                <a:gd name="connsiteX89" fmla="*/ 874854 w 2084954"/>
                <a:gd name="connsiteY89" fmla="*/ 36280 h 220435"/>
                <a:gd name="connsiteX90" fmla="*/ 987828 w 2084954"/>
                <a:gd name="connsiteY90" fmla="*/ 208955 h 220435"/>
                <a:gd name="connsiteX91" fmla="*/ 768310 w 2084954"/>
                <a:gd name="connsiteY91" fmla="*/ 11481 h 220435"/>
                <a:gd name="connsiteX92" fmla="*/ 749941 w 2084954"/>
                <a:gd name="connsiteY92" fmla="*/ 11481 h 220435"/>
                <a:gd name="connsiteX93" fmla="*/ 749941 w 2084954"/>
                <a:gd name="connsiteY93" fmla="*/ 208955 h 220435"/>
                <a:gd name="connsiteX94" fmla="*/ 768310 w 2084954"/>
                <a:gd name="connsiteY94" fmla="*/ 208955 h 220435"/>
                <a:gd name="connsiteX95" fmla="*/ 768310 w 2084954"/>
                <a:gd name="connsiteY95" fmla="*/ 11481 h 220435"/>
                <a:gd name="connsiteX96" fmla="*/ 537771 w 2084954"/>
                <a:gd name="connsiteY96" fmla="*/ 27095 h 220435"/>
                <a:gd name="connsiteX97" fmla="*/ 600228 w 2084954"/>
                <a:gd name="connsiteY97" fmla="*/ 27095 h 220435"/>
                <a:gd name="connsiteX98" fmla="*/ 600228 w 2084954"/>
                <a:gd name="connsiteY98" fmla="*/ 208955 h 220435"/>
                <a:gd name="connsiteX99" fmla="*/ 618598 w 2084954"/>
                <a:gd name="connsiteY99" fmla="*/ 208955 h 220435"/>
                <a:gd name="connsiteX100" fmla="*/ 618598 w 2084954"/>
                <a:gd name="connsiteY100" fmla="*/ 27095 h 220435"/>
                <a:gd name="connsiteX101" fmla="*/ 681055 w 2084954"/>
                <a:gd name="connsiteY101" fmla="*/ 27095 h 220435"/>
                <a:gd name="connsiteX102" fmla="*/ 681055 w 2084954"/>
                <a:gd name="connsiteY102" fmla="*/ 11481 h 220435"/>
                <a:gd name="connsiteX103" fmla="*/ 537771 w 2084954"/>
                <a:gd name="connsiteY103" fmla="*/ 11481 h 220435"/>
                <a:gd name="connsiteX104" fmla="*/ 537771 w 2084954"/>
                <a:gd name="connsiteY104" fmla="*/ 27095 h 220435"/>
                <a:gd name="connsiteX105" fmla="*/ 468885 w 2084954"/>
                <a:gd name="connsiteY105" fmla="*/ 11481 h 220435"/>
                <a:gd name="connsiteX106" fmla="*/ 450515 w 2084954"/>
                <a:gd name="connsiteY106" fmla="*/ 11481 h 220435"/>
                <a:gd name="connsiteX107" fmla="*/ 450515 w 2084954"/>
                <a:gd name="connsiteY107" fmla="*/ 208955 h 220435"/>
                <a:gd name="connsiteX108" fmla="*/ 468885 w 2084954"/>
                <a:gd name="connsiteY108" fmla="*/ 208955 h 220435"/>
                <a:gd name="connsiteX109" fmla="*/ 468885 w 2084954"/>
                <a:gd name="connsiteY109" fmla="*/ 11481 h 220435"/>
                <a:gd name="connsiteX110" fmla="*/ 228243 w 2084954"/>
                <a:gd name="connsiteY110" fmla="*/ 27095 h 220435"/>
                <a:gd name="connsiteX111" fmla="*/ 273248 w 2084954"/>
                <a:gd name="connsiteY111" fmla="*/ 27095 h 220435"/>
                <a:gd name="connsiteX112" fmla="*/ 298047 w 2084954"/>
                <a:gd name="connsiteY112" fmla="*/ 28014 h 220435"/>
                <a:gd name="connsiteX113" fmla="*/ 319173 w 2084954"/>
                <a:gd name="connsiteY113" fmla="*/ 34443 h 220435"/>
                <a:gd name="connsiteX114" fmla="*/ 336624 w 2084954"/>
                <a:gd name="connsiteY114" fmla="*/ 48220 h 220435"/>
                <a:gd name="connsiteX115" fmla="*/ 346727 w 2084954"/>
                <a:gd name="connsiteY115" fmla="*/ 66590 h 220435"/>
                <a:gd name="connsiteX116" fmla="*/ 352238 w 2084954"/>
                <a:gd name="connsiteY116" fmla="*/ 87715 h 220435"/>
                <a:gd name="connsiteX117" fmla="*/ 353156 w 2084954"/>
                <a:gd name="connsiteY117" fmla="*/ 109758 h 220435"/>
                <a:gd name="connsiteX118" fmla="*/ 351319 w 2084954"/>
                <a:gd name="connsiteY118" fmla="*/ 130884 h 220435"/>
                <a:gd name="connsiteX119" fmla="*/ 345809 w 2084954"/>
                <a:gd name="connsiteY119" fmla="*/ 152009 h 220435"/>
                <a:gd name="connsiteX120" fmla="*/ 335705 w 2084954"/>
                <a:gd name="connsiteY120" fmla="*/ 170378 h 220435"/>
                <a:gd name="connsiteX121" fmla="*/ 319173 w 2084954"/>
                <a:gd name="connsiteY121" fmla="*/ 184156 h 220435"/>
                <a:gd name="connsiteX122" fmla="*/ 296211 w 2084954"/>
                <a:gd name="connsiteY122" fmla="*/ 191504 h 220435"/>
                <a:gd name="connsiteX123" fmla="*/ 272330 w 2084954"/>
                <a:gd name="connsiteY123" fmla="*/ 193340 h 220435"/>
                <a:gd name="connsiteX124" fmla="*/ 227324 w 2084954"/>
                <a:gd name="connsiteY124" fmla="*/ 193340 h 220435"/>
                <a:gd name="connsiteX125" fmla="*/ 227324 w 2084954"/>
                <a:gd name="connsiteY125" fmla="*/ 27095 h 220435"/>
                <a:gd name="connsiteX126" fmla="*/ 276922 w 2084954"/>
                <a:gd name="connsiteY126" fmla="*/ 208955 h 220435"/>
                <a:gd name="connsiteX127" fmla="*/ 296211 w 2084954"/>
                <a:gd name="connsiteY127" fmla="*/ 208036 h 220435"/>
                <a:gd name="connsiteX128" fmla="*/ 314580 w 2084954"/>
                <a:gd name="connsiteY128" fmla="*/ 204362 h 220435"/>
                <a:gd name="connsiteX129" fmla="*/ 331113 w 2084954"/>
                <a:gd name="connsiteY129" fmla="*/ 197014 h 220435"/>
                <a:gd name="connsiteX130" fmla="*/ 345809 w 2084954"/>
                <a:gd name="connsiteY130" fmla="*/ 185074 h 220435"/>
                <a:gd name="connsiteX131" fmla="*/ 356830 w 2084954"/>
                <a:gd name="connsiteY131" fmla="*/ 168542 h 220435"/>
                <a:gd name="connsiteX132" fmla="*/ 364178 w 2084954"/>
                <a:gd name="connsiteY132" fmla="*/ 150172 h 220435"/>
                <a:gd name="connsiteX133" fmla="*/ 367852 w 2084954"/>
                <a:gd name="connsiteY133" fmla="*/ 129965 h 220435"/>
                <a:gd name="connsiteX134" fmla="*/ 368771 w 2084954"/>
                <a:gd name="connsiteY134" fmla="*/ 109758 h 220435"/>
                <a:gd name="connsiteX135" fmla="*/ 366933 w 2084954"/>
                <a:gd name="connsiteY135" fmla="*/ 88633 h 220435"/>
                <a:gd name="connsiteX136" fmla="*/ 361423 w 2084954"/>
                <a:gd name="connsiteY136" fmla="*/ 65671 h 220435"/>
                <a:gd name="connsiteX137" fmla="*/ 351319 w 2084954"/>
                <a:gd name="connsiteY137" fmla="*/ 43628 h 220435"/>
                <a:gd name="connsiteX138" fmla="*/ 334787 w 2084954"/>
                <a:gd name="connsiteY138" fmla="*/ 26177 h 220435"/>
                <a:gd name="connsiteX139" fmla="*/ 321009 w 2084954"/>
                <a:gd name="connsiteY139" fmla="*/ 17910 h 220435"/>
                <a:gd name="connsiteX140" fmla="*/ 306314 w 2084954"/>
                <a:gd name="connsiteY140" fmla="*/ 13318 h 220435"/>
                <a:gd name="connsiteX141" fmla="*/ 290700 w 2084954"/>
                <a:gd name="connsiteY141" fmla="*/ 11481 h 220435"/>
                <a:gd name="connsiteX142" fmla="*/ 274167 w 2084954"/>
                <a:gd name="connsiteY142" fmla="*/ 11481 h 220435"/>
                <a:gd name="connsiteX143" fmla="*/ 207118 w 2084954"/>
                <a:gd name="connsiteY143" fmla="*/ 11481 h 220435"/>
                <a:gd name="connsiteX144" fmla="*/ 207118 w 2084954"/>
                <a:gd name="connsiteY144" fmla="*/ 208955 h 220435"/>
                <a:gd name="connsiteX145" fmla="*/ 276922 w 2084954"/>
                <a:gd name="connsiteY145" fmla="*/ 208955 h 220435"/>
                <a:gd name="connsiteX146" fmla="*/ 140987 w 2084954"/>
                <a:gd name="connsiteY146" fmla="*/ 208955 h 220435"/>
                <a:gd name="connsiteX147" fmla="*/ 140987 w 2084954"/>
                <a:gd name="connsiteY147" fmla="*/ 193340 h 220435"/>
                <a:gd name="connsiteX148" fmla="*/ 25258 w 2084954"/>
                <a:gd name="connsiteY148" fmla="*/ 193340 h 220435"/>
                <a:gd name="connsiteX149" fmla="*/ 25258 w 2084954"/>
                <a:gd name="connsiteY149" fmla="*/ 115269 h 220435"/>
                <a:gd name="connsiteX150" fmla="*/ 127210 w 2084954"/>
                <a:gd name="connsiteY150" fmla="*/ 115269 h 220435"/>
                <a:gd name="connsiteX151" fmla="*/ 127210 w 2084954"/>
                <a:gd name="connsiteY151" fmla="*/ 99655 h 220435"/>
                <a:gd name="connsiteX152" fmla="*/ 25258 w 2084954"/>
                <a:gd name="connsiteY152" fmla="*/ 99655 h 220435"/>
                <a:gd name="connsiteX153" fmla="*/ 25258 w 2084954"/>
                <a:gd name="connsiteY153" fmla="*/ 28014 h 220435"/>
                <a:gd name="connsiteX154" fmla="*/ 138231 w 2084954"/>
                <a:gd name="connsiteY154" fmla="*/ 28014 h 220435"/>
                <a:gd name="connsiteX155" fmla="*/ 138231 w 2084954"/>
                <a:gd name="connsiteY155" fmla="*/ 12400 h 220435"/>
                <a:gd name="connsiteX156" fmla="*/ 6889 w 2084954"/>
                <a:gd name="connsiteY156" fmla="*/ 12400 h 220435"/>
                <a:gd name="connsiteX157" fmla="*/ 6889 w 2084954"/>
                <a:gd name="connsiteY157" fmla="*/ 209873 h 220435"/>
                <a:gd name="connsiteX158" fmla="*/ 140987 w 2084954"/>
                <a:gd name="connsiteY158" fmla="*/ 209873 h 22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084954" h="220435">
                  <a:moveTo>
                    <a:pt x="2079903" y="208955"/>
                  </a:moveTo>
                  <a:lnTo>
                    <a:pt x="2079903" y="193340"/>
                  </a:lnTo>
                  <a:lnTo>
                    <a:pt x="1964174" y="193340"/>
                  </a:lnTo>
                  <a:lnTo>
                    <a:pt x="1964174" y="115269"/>
                  </a:lnTo>
                  <a:lnTo>
                    <a:pt x="2066126" y="115269"/>
                  </a:lnTo>
                  <a:lnTo>
                    <a:pt x="2066126" y="99655"/>
                  </a:lnTo>
                  <a:lnTo>
                    <a:pt x="1964174" y="99655"/>
                  </a:lnTo>
                  <a:lnTo>
                    <a:pt x="1964174" y="28014"/>
                  </a:lnTo>
                  <a:lnTo>
                    <a:pt x="2077147" y="28014"/>
                  </a:lnTo>
                  <a:lnTo>
                    <a:pt x="2077147" y="12400"/>
                  </a:lnTo>
                  <a:lnTo>
                    <a:pt x="1945805" y="12400"/>
                  </a:lnTo>
                  <a:lnTo>
                    <a:pt x="1945805" y="209873"/>
                  </a:lnTo>
                  <a:lnTo>
                    <a:pt x="2079903" y="209873"/>
                  </a:lnTo>
                  <a:close/>
                  <a:moveTo>
                    <a:pt x="1774048" y="208955"/>
                  </a:moveTo>
                  <a:lnTo>
                    <a:pt x="1774048" y="114351"/>
                  </a:lnTo>
                  <a:lnTo>
                    <a:pt x="1873244" y="114351"/>
                  </a:lnTo>
                  <a:lnTo>
                    <a:pt x="1873244" y="98737"/>
                  </a:lnTo>
                  <a:lnTo>
                    <a:pt x="1774048" y="98737"/>
                  </a:lnTo>
                  <a:lnTo>
                    <a:pt x="1774048" y="27095"/>
                  </a:lnTo>
                  <a:lnTo>
                    <a:pt x="1882429" y="27095"/>
                  </a:lnTo>
                  <a:lnTo>
                    <a:pt x="1882429" y="11481"/>
                  </a:lnTo>
                  <a:lnTo>
                    <a:pt x="1754760" y="11481"/>
                  </a:lnTo>
                  <a:lnTo>
                    <a:pt x="1754760" y="208955"/>
                  </a:lnTo>
                  <a:lnTo>
                    <a:pt x="1774048" y="208955"/>
                  </a:lnTo>
                  <a:close/>
                  <a:moveTo>
                    <a:pt x="1671178" y="11481"/>
                  </a:moveTo>
                  <a:lnTo>
                    <a:pt x="1652809" y="11481"/>
                  </a:lnTo>
                  <a:lnTo>
                    <a:pt x="1652809" y="208955"/>
                  </a:lnTo>
                  <a:lnTo>
                    <a:pt x="1671178" y="208955"/>
                  </a:lnTo>
                  <a:lnTo>
                    <a:pt x="1671178" y="11481"/>
                  </a:lnTo>
                  <a:close/>
                  <a:moveTo>
                    <a:pt x="1582085" y="208955"/>
                  </a:moveTo>
                  <a:lnTo>
                    <a:pt x="1582085" y="193340"/>
                  </a:lnTo>
                  <a:lnTo>
                    <a:pt x="1476460" y="193340"/>
                  </a:lnTo>
                  <a:lnTo>
                    <a:pt x="1476460" y="11481"/>
                  </a:lnTo>
                  <a:lnTo>
                    <a:pt x="1458090" y="11481"/>
                  </a:lnTo>
                  <a:lnTo>
                    <a:pt x="1458090" y="208955"/>
                  </a:lnTo>
                  <a:lnTo>
                    <a:pt x="1582085" y="208955"/>
                  </a:lnTo>
                  <a:close/>
                  <a:moveTo>
                    <a:pt x="1239492" y="122617"/>
                  </a:moveTo>
                  <a:cubicBezTo>
                    <a:pt x="1239492" y="129965"/>
                    <a:pt x="1238573" y="137313"/>
                    <a:pt x="1237655" y="143742"/>
                  </a:cubicBezTo>
                  <a:cubicBezTo>
                    <a:pt x="1236736" y="150172"/>
                    <a:pt x="1233981" y="156601"/>
                    <a:pt x="1231226" y="163031"/>
                  </a:cubicBezTo>
                  <a:cubicBezTo>
                    <a:pt x="1227551" y="169460"/>
                    <a:pt x="1223877" y="174971"/>
                    <a:pt x="1219285" y="179563"/>
                  </a:cubicBezTo>
                  <a:cubicBezTo>
                    <a:pt x="1214692" y="184156"/>
                    <a:pt x="1210100" y="187829"/>
                    <a:pt x="1204589" y="190585"/>
                  </a:cubicBezTo>
                  <a:cubicBezTo>
                    <a:pt x="1199079" y="193340"/>
                    <a:pt x="1193567" y="195177"/>
                    <a:pt x="1188057" y="196096"/>
                  </a:cubicBezTo>
                  <a:cubicBezTo>
                    <a:pt x="1182546" y="197014"/>
                    <a:pt x="1177035" y="197933"/>
                    <a:pt x="1171524" y="197933"/>
                  </a:cubicBezTo>
                  <a:cubicBezTo>
                    <a:pt x="1160502" y="197933"/>
                    <a:pt x="1150399" y="196096"/>
                    <a:pt x="1141214" y="191504"/>
                  </a:cubicBezTo>
                  <a:cubicBezTo>
                    <a:pt x="1132029" y="186911"/>
                    <a:pt x="1124681" y="181400"/>
                    <a:pt x="1119171" y="174052"/>
                  </a:cubicBezTo>
                  <a:cubicBezTo>
                    <a:pt x="1112741" y="166704"/>
                    <a:pt x="1108149" y="157520"/>
                    <a:pt x="1105393" y="148335"/>
                  </a:cubicBezTo>
                  <a:cubicBezTo>
                    <a:pt x="1102638" y="138231"/>
                    <a:pt x="1100801" y="128128"/>
                    <a:pt x="1100801" y="117106"/>
                  </a:cubicBezTo>
                  <a:cubicBezTo>
                    <a:pt x="1100801" y="103329"/>
                    <a:pt x="1102638" y="90471"/>
                    <a:pt x="1105393" y="78530"/>
                  </a:cubicBezTo>
                  <a:cubicBezTo>
                    <a:pt x="1108149" y="66590"/>
                    <a:pt x="1112741" y="57405"/>
                    <a:pt x="1118252" y="48220"/>
                  </a:cubicBezTo>
                  <a:cubicBezTo>
                    <a:pt x="1124681" y="39954"/>
                    <a:pt x="1132029" y="33525"/>
                    <a:pt x="1141214" y="28932"/>
                  </a:cubicBezTo>
                  <a:cubicBezTo>
                    <a:pt x="1150399" y="24340"/>
                    <a:pt x="1161421" y="22503"/>
                    <a:pt x="1174280" y="22503"/>
                  </a:cubicBezTo>
                  <a:cubicBezTo>
                    <a:pt x="1181627" y="22503"/>
                    <a:pt x="1188975" y="23421"/>
                    <a:pt x="1195405" y="25258"/>
                  </a:cubicBezTo>
                  <a:cubicBezTo>
                    <a:pt x="1201834" y="27095"/>
                    <a:pt x="1208264" y="30769"/>
                    <a:pt x="1213774" y="34443"/>
                  </a:cubicBezTo>
                  <a:cubicBezTo>
                    <a:pt x="1219285" y="38117"/>
                    <a:pt x="1223877" y="43628"/>
                    <a:pt x="1227551" y="49139"/>
                  </a:cubicBezTo>
                  <a:cubicBezTo>
                    <a:pt x="1231226" y="54650"/>
                    <a:pt x="1233981" y="61998"/>
                    <a:pt x="1235818" y="69345"/>
                  </a:cubicBezTo>
                  <a:lnTo>
                    <a:pt x="1255106" y="69345"/>
                  </a:lnTo>
                  <a:cubicBezTo>
                    <a:pt x="1253269" y="58324"/>
                    <a:pt x="1249595" y="49139"/>
                    <a:pt x="1244084" y="41791"/>
                  </a:cubicBezTo>
                  <a:cubicBezTo>
                    <a:pt x="1239492" y="34443"/>
                    <a:pt x="1233062" y="27095"/>
                    <a:pt x="1225714" y="22503"/>
                  </a:cubicBezTo>
                  <a:cubicBezTo>
                    <a:pt x="1218367" y="16992"/>
                    <a:pt x="1210100" y="13318"/>
                    <a:pt x="1200915" y="10562"/>
                  </a:cubicBezTo>
                  <a:cubicBezTo>
                    <a:pt x="1191730" y="7807"/>
                    <a:pt x="1182546" y="6889"/>
                    <a:pt x="1171524" y="6889"/>
                  </a:cubicBezTo>
                  <a:cubicBezTo>
                    <a:pt x="1155910" y="6889"/>
                    <a:pt x="1142133" y="9644"/>
                    <a:pt x="1131111" y="15155"/>
                  </a:cubicBezTo>
                  <a:cubicBezTo>
                    <a:pt x="1120089" y="20666"/>
                    <a:pt x="1109986" y="28014"/>
                    <a:pt x="1102638" y="37198"/>
                  </a:cubicBezTo>
                  <a:cubicBezTo>
                    <a:pt x="1095290" y="46383"/>
                    <a:pt x="1089779" y="57405"/>
                    <a:pt x="1086105" y="70264"/>
                  </a:cubicBezTo>
                  <a:cubicBezTo>
                    <a:pt x="1082431" y="83123"/>
                    <a:pt x="1080594" y="95981"/>
                    <a:pt x="1080594" y="110677"/>
                  </a:cubicBezTo>
                  <a:cubicBezTo>
                    <a:pt x="1080594" y="128128"/>
                    <a:pt x="1082431" y="143742"/>
                    <a:pt x="1087024" y="156601"/>
                  </a:cubicBezTo>
                  <a:cubicBezTo>
                    <a:pt x="1091616" y="169460"/>
                    <a:pt x="1097127" y="180482"/>
                    <a:pt x="1105393" y="189667"/>
                  </a:cubicBezTo>
                  <a:cubicBezTo>
                    <a:pt x="1112741" y="197933"/>
                    <a:pt x="1121926" y="205281"/>
                    <a:pt x="1132948" y="208955"/>
                  </a:cubicBezTo>
                  <a:cubicBezTo>
                    <a:pt x="1143970" y="213547"/>
                    <a:pt x="1154991" y="215384"/>
                    <a:pt x="1167850" y="215384"/>
                  </a:cubicBezTo>
                  <a:cubicBezTo>
                    <a:pt x="1177953" y="215384"/>
                    <a:pt x="1186220" y="214466"/>
                    <a:pt x="1193567" y="212629"/>
                  </a:cubicBezTo>
                  <a:cubicBezTo>
                    <a:pt x="1200915" y="210791"/>
                    <a:pt x="1208264" y="208036"/>
                    <a:pt x="1213774" y="205281"/>
                  </a:cubicBezTo>
                  <a:cubicBezTo>
                    <a:pt x="1219285" y="201607"/>
                    <a:pt x="1224796" y="197933"/>
                    <a:pt x="1229389" y="193340"/>
                  </a:cubicBezTo>
                  <a:cubicBezTo>
                    <a:pt x="1233981" y="188748"/>
                    <a:pt x="1237655" y="183237"/>
                    <a:pt x="1241329" y="177726"/>
                  </a:cubicBezTo>
                  <a:lnTo>
                    <a:pt x="1241329" y="211710"/>
                  </a:lnTo>
                  <a:lnTo>
                    <a:pt x="1256943" y="211710"/>
                  </a:lnTo>
                  <a:lnTo>
                    <a:pt x="1256943" y="107003"/>
                  </a:lnTo>
                  <a:lnTo>
                    <a:pt x="1172443" y="107003"/>
                  </a:lnTo>
                  <a:lnTo>
                    <a:pt x="1172443" y="122617"/>
                  </a:lnTo>
                  <a:lnTo>
                    <a:pt x="1239492" y="122617"/>
                  </a:lnTo>
                  <a:close/>
                  <a:moveTo>
                    <a:pt x="987828" y="208955"/>
                  </a:moveTo>
                  <a:lnTo>
                    <a:pt x="1009871" y="208955"/>
                  </a:lnTo>
                  <a:lnTo>
                    <a:pt x="1009871" y="11481"/>
                  </a:lnTo>
                  <a:lnTo>
                    <a:pt x="991501" y="11481"/>
                  </a:lnTo>
                  <a:lnTo>
                    <a:pt x="991501" y="184156"/>
                  </a:lnTo>
                  <a:lnTo>
                    <a:pt x="990583" y="184156"/>
                  </a:lnTo>
                  <a:lnTo>
                    <a:pt x="876691" y="11481"/>
                  </a:lnTo>
                  <a:lnTo>
                    <a:pt x="855566" y="11481"/>
                  </a:lnTo>
                  <a:lnTo>
                    <a:pt x="855566" y="208955"/>
                  </a:lnTo>
                  <a:lnTo>
                    <a:pt x="873936" y="208955"/>
                  </a:lnTo>
                  <a:lnTo>
                    <a:pt x="873936" y="36280"/>
                  </a:lnTo>
                  <a:lnTo>
                    <a:pt x="874854" y="36280"/>
                  </a:lnTo>
                  <a:lnTo>
                    <a:pt x="987828" y="208955"/>
                  </a:lnTo>
                  <a:close/>
                  <a:moveTo>
                    <a:pt x="768310" y="11481"/>
                  </a:moveTo>
                  <a:lnTo>
                    <a:pt x="749941" y="11481"/>
                  </a:lnTo>
                  <a:lnTo>
                    <a:pt x="749941" y="208955"/>
                  </a:lnTo>
                  <a:lnTo>
                    <a:pt x="768310" y="208955"/>
                  </a:lnTo>
                  <a:lnTo>
                    <a:pt x="768310" y="11481"/>
                  </a:lnTo>
                  <a:close/>
                  <a:moveTo>
                    <a:pt x="537771" y="27095"/>
                  </a:moveTo>
                  <a:lnTo>
                    <a:pt x="600228" y="27095"/>
                  </a:lnTo>
                  <a:lnTo>
                    <a:pt x="600228" y="208955"/>
                  </a:lnTo>
                  <a:lnTo>
                    <a:pt x="618598" y="208955"/>
                  </a:lnTo>
                  <a:lnTo>
                    <a:pt x="618598" y="27095"/>
                  </a:lnTo>
                  <a:lnTo>
                    <a:pt x="681055" y="27095"/>
                  </a:lnTo>
                  <a:lnTo>
                    <a:pt x="681055" y="11481"/>
                  </a:lnTo>
                  <a:lnTo>
                    <a:pt x="537771" y="11481"/>
                  </a:lnTo>
                  <a:lnTo>
                    <a:pt x="537771" y="27095"/>
                  </a:lnTo>
                  <a:close/>
                  <a:moveTo>
                    <a:pt x="468885" y="11481"/>
                  </a:moveTo>
                  <a:lnTo>
                    <a:pt x="450515" y="11481"/>
                  </a:lnTo>
                  <a:lnTo>
                    <a:pt x="450515" y="208955"/>
                  </a:lnTo>
                  <a:lnTo>
                    <a:pt x="468885" y="208955"/>
                  </a:lnTo>
                  <a:lnTo>
                    <a:pt x="468885" y="11481"/>
                  </a:lnTo>
                  <a:close/>
                  <a:moveTo>
                    <a:pt x="228243" y="27095"/>
                  </a:moveTo>
                  <a:lnTo>
                    <a:pt x="273248" y="27095"/>
                  </a:lnTo>
                  <a:cubicBezTo>
                    <a:pt x="281515" y="27095"/>
                    <a:pt x="289781" y="27095"/>
                    <a:pt x="298047" y="28014"/>
                  </a:cubicBezTo>
                  <a:cubicBezTo>
                    <a:pt x="306314" y="28932"/>
                    <a:pt x="312743" y="30769"/>
                    <a:pt x="319173" y="34443"/>
                  </a:cubicBezTo>
                  <a:cubicBezTo>
                    <a:pt x="326520" y="38117"/>
                    <a:pt x="332031" y="42709"/>
                    <a:pt x="336624" y="48220"/>
                  </a:cubicBezTo>
                  <a:cubicBezTo>
                    <a:pt x="341216" y="53731"/>
                    <a:pt x="344890" y="60160"/>
                    <a:pt x="346727" y="66590"/>
                  </a:cubicBezTo>
                  <a:cubicBezTo>
                    <a:pt x="349482" y="73019"/>
                    <a:pt x="351319" y="80367"/>
                    <a:pt x="352238" y="87715"/>
                  </a:cubicBezTo>
                  <a:cubicBezTo>
                    <a:pt x="353156" y="95063"/>
                    <a:pt x="353156" y="102411"/>
                    <a:pt x="353156" y="109758"/>
                  </a:cubicBezTo>
                  <a:cubicBezTo>
                    <a:pt x="353156" y="116188"/>
                    <a:pt x="352238" y="123536"/>
                    <a:pt x="351319" y="130884"/>
                  </a:cubicBezTo>
                  <a:cubicBezTo>
                    <a:pt x="350401" y="138231"/>
                    <a:pt x="348564" y="145579"/>
                    <a:pt x="345809" y="152009"/>
                  </a:cubicBezTo>
                  <a:cubicBezTo>
                    <a:pt x="343053" y="158438"/>
                    <a:pt x="340298" y="164867"/>
                    <a:pt x="335705" y="170378"/>
                  </a:cubicBezTo>
                  <a:cubicBezTo>
                    <a:pt x="331113" y="175889"/>
                    <a:pt x="326520" y="180482"/>
                    <a:pt x="319173" y="184156"/>
                  </a:cubicBezTo>
                  <a:cubicBezTo>
                    <a:pt x="311825" y="187829"/>
                    <a:pt x="303558" y="190585"/>
                    <a:pt x="296211" y="191504"/>
                  </a:cubicBezTo>
                  <a:cubicBezTo>
                    <a:pt x="288862" y="192422"/>
                    <a:pt x="280596" y="193340"/>
                    <a:pt x="272330" y="193340"/>
                  </a:cubicBezTo>
                  <a:lnTo>
                    <a:pt x="227324" y="193340"/>
                  </a:lnTo>
                  <a:lnTo>
                    <a:pt x="227324" y="27095"/>
                  </a:lnTo>
                  <a:close/>
                  <a:moveTo>
                    <a:pt x="276922" y="208955"/>
                  </a:moveTo>
                  <a:cubicBezTo>
                    <a:pt x="283352" y="208955"/>
                    <a:pt x="289781" y="208955"/>
                    <a:pt x="296211" y="208036"/>
                  </a:cubicBezTo>
                  <a:cubicBezTo>
                    <a:pt x="302640" y="207118"/>
                    <a:pt x="309069" y="206199"/>
                    <a:pt x="314580" y="204362"/>
                  </a:cubicBezTo>
                  <a:cubicBezTo>
                    <a:pt x="320091" y="202525"/>
                    <a:pt x="326520" y="199770"/>
                    <a:pt x="331113" y="197014"/>
                  </a:cubicBezTo>
                  <a:cubicBezTo>
                    <a:pt x="336624" y="194259"/>
                    <a:pt x="341216" y="189667"/>
                    <a:pt x="345809" y="185074"/>
                  </a:cubicBezTo>
                  <a:cubicBezTo>
                    <a:pt x="350401" y="180482"/>
                    <a:pt x="354075" y="174971"/>
                    <a:pt x="356830" y="168542"/>
                  </a:cubicBezTo>
                  <a:cubicBezTo>
                    <a:pt x="359586" y="162112"/>
                    <a:pt x="362341" y="156601"/>
                    <a:pt x="364178" y="150172"/>
                  </a:cubicBezTo>
                  <a:cubicBezTo>
                    <a:pt x="366015" y="143742"/>
                    <a:pt x="366933" y="137313"/>
                    <a:pt x="367852" y="129965"/>
                  </a:cubicBezTo>
                  <a:cubicBezTo>
                    <a:pt x="368771" y="123536"/>
                    <a:pt x="368771" y="116188"/>
                    <a:pt x="368771" y="109758"/>
                  </a:cubicBezTo>
                  <a:cubicBezTo>
                    <a:pt x="368771" y="103329"/>
                    <a:pt x="367852" y="95981"/>
                    <a:pt x="366933" y="88633"/>
                  </a:cubicBezTo>
                  <a:cubicBezTo>
                    <a:pt x="366015" y="81286"/>
                    <a:pt x="364178" y="73019"/>
                    <a:pt x="361423" y="65671"/>
                  </a:cubicBezTo>
                  <a:cubicBezTo>
                    <a:pt x="358667" y="58324"/>
                    <a:pt x="355912" y="50976"/>
                    <a:pt x="351319" y="43628"/>
                  </a:cubicBezTo>
                  <a:cubicBezTo>
                    <a:pt x="346727" y="37198"/>
                    <a:pt x="342135" y="30769"/>
                    <a:pt x="334787" y="26177"/>
                  </a:cubicBezTo>
                  <a:cubicBezTo>
                    <a:pt x="330194" y="22503"/>
                    <a:pt x="325602" y="20666"/>
                    <a:pt x="321009" y="17910"/>
                  </a:cubicBezTo>
                  <a:cubicBezTo>
                    <a:pt x="316417" y="16073"/>
                    <a:pt x="310906" y="14236"/>
                    <a:pt x="306314" y="13318"/>
                  </a:cubicBezTo>
                  <a:cubicBezTo>
                    <a:pt x="300803" y="12400"/>
                    <a:pt x="296211" y="11481"/>
                    <a:pt x="290700" y="11481"/>
                  </a:cubicBezTo>
                  <a:cubicBezTo>
                    <a:pt x="285189" y="11481"/>
                    <a:pt x="279678" y="11481"/>
                    <a:pt x="274167" y="11481"/>
                  </a:cubicBezTo>
                  <a:lnTo>
                    <a:pt x="207118" y="11481"/>
                  </a:lnTo>
                  <a:lnTo>
                    <a:pt x="207118" y="208955"/>
                  </a:lnTo>
                  <a:lnTo>
                    <a:pt x="276922" y="208955"/>
                  </a:lnTo>
                  <a:close/>
                  <a:moveTo>
                    <a:pt x="140987" y="208955"/>
                  </a:moveTo>
                  <a:lnTo>
                    <a:pt x="140987" y="193340"/>
                  </a:lnTo>
                  <a:lnTo>
                    <a:pt x="25258" y="193340"/>
                  </a:lnTo>
                  <a:lnTo>
                    <a:pt x="25258" y="115269"/>
                  </a:lnTo>
                  <a:lnTo>
                    <a:pt x="127210" y="115269"/>
                  </a:lnTo>
                  <a:lnTo>
                    <a:pt x="127210" y="99655"/>
                  </a:lnTo>
                  <a:lnTo>
                    <a:pt x="25258" y="99655"/>
                  </a:lnTo>
                  <a:lnTo>
                    <a:pt x="25258" y="28014"/>
                  </a:lnTo>
                  <a:lnTo>
                    <a:pt x="138231" y="28014"/>
                  </a:lnTo>
                  <a:lnTo>
                    <a:pt x="138231" y="12400"/>
                  </a:lnTo>
                  <a:lnTo>
                    <a:pt x="6889" y="12400"/>
                  </a:lnTo>
                  <a:lnTo>
                    <a:pt x="6889" y="209873"/>
                  </a:lnTo>
                  <a:lnTo>
                    <a:pt x="140987" y="209873"/>
                  </a:lnTo>
                  <a:close/>
                </a:path>
              </a:pathLst>
            </a:custGeom>
            <a:solidFill>
              <a:srgbClr val="181716"/>
            </a:solidFill>
            <a:ln w="9525" cap="flat">
              <a:noFill/>
              <a:prstDash val="solid"/>
              <a:miter/>
            </a:ln>
          </p:spPr>
          <p:txBody>
            <a:bodyPr rtlCol="0" anchor="ctr"/>
            <a:lstStyle/>
            <a:p>
              <a:endParaRPr lang="uk-UA" b="0" i="0">
                <a:latin typeface="Helvetica" pitchFamily="2" charset="0"/>
              </a:endParaRPr>
            </a:p>
          </p:txBody>
        </p:sp>
        <p:sp>
          <p:nvSpPr>
            <p:cNvPr id="12" name="Freeform: Shape 11">
              <a:extLst>
                <a:ext uri="{FF2B5EF4-FFF2-40B4-BE49-F238E27FC236}">
                  <a16:creationId xmlns:a16="http://schemas.microsoft.com/office/drawing/2014/main" id="{01A98E11-0956-4B29-8284-3562894269D2}"/>
                </a:ext>
              </a:extLst>
            </p:cNvPr>
            <p:cNvSpPr/>
            <p:nvPr/>
          </p:nvSpPr>
          <p:spPr>
            <a:xfrm>
              <a:off x="3639281" y="1863141"/>
              <a:ext cx="523535" cy="1138918"/>
            </a:xfrm>
            <a:custGeom>
              <a:avLst/>
              <a:gdLst>
                <a:gd name="connsiteX0" fmla="*/ 277841 w 523534"/>
                <a:gd name="connsiteY0" fmla="*/ 1137540 h 1138917"/>
                <a:gd name="connsiteX1" fmla="*/ 519402 w 523534"/>
                <a:gd name="connsiteY1" fmla="*/ 1137540 h 1138917"/>
                <a:gd name="connsiteX2" fmla="*/ 519402 w 523534"/>
                <a:gd name="connsiteY2" fmla="*/ 6889 h 1138917"/>
                <a:gd name="connsiteX3" fmla="*/ 277841 w 523534"/>
                <a:gd name="connsiteY3" fmla="*/ 6889 h 1138917"/>
                <a:gd name="connsiteX4" fmla="*/ 277841 w 523534"/>
                <a:gd name="connsiteY4" fmla="*/ 1137540 h 1138917"/>
                <a:gd name="connsiteX5" fmla="*/ 6889 w 523534"/>
                <a:gd name="connsiteY5" fmla="*/ 1137540 h 1138917"/>
                <a:gd name="connsiteX6" fmla="*/ 248449 w 523534"/>
                <a:gd name="connsiteY6" fmla="*/ 1137540 h 1138917"/>
                <a:gd name="connsiteX7" fmla="*/ 248449 w 523534"/>
                <a:gd name="connsiteY7" fmla="*/ 6889 h 1138917"/>
                <a:gd name="connsiteX8" fmla="*/ 6889 w 523534"/>
                <a:gd name="connsiteY8" fmla="*/ 6889 h 1138917"/>
                <a:gd name="connsiteX9" fmla="*/ 6889 w 523534"/>
                <a:gd name="connsiteY9" fmla="*/ 1137540 h 113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534" h="1138917">
                  <a:moveTo>
                    <a:pt x="277841" y="1137540"/>
                  </a:moveTo>
                  <a:lnTo>
                    <a:pt x="519402" y="1137540"/>
                  </a:lnTo>
                  <a:lnTo>
                    <a:pt x="519402" y="6889"/>
                  </a:lnTo>
                  <a:lnTo>
                    <a:pt x="277841" y="6889"/>
                  </a:lnTo>
                  <a:lnTo>
                    <a:pt x="277841" y="1137540"/>
                  </a:lnTo>
                  <a:close/>
                  <a:moveTo>
                    <a:pt x="6889" y="1137540"/>
                  </a:moveTo>
                  <a:lnTo>
                    <a:pt x="248449" y="1137540"/>
                  </a:lnTo>
                  <a:lnTo>
                    <a:pt x="248449" y="6889"/>
                  </a:lnTo>
                  <a:lnTo>
                    <a:pt x="6889" y="6889"/>
                  </a:lnTo>
                  <a:lnTo>
                    <a:pt x="6889" y="1137540"/>
                  </a:lnTo>
                  <a:close/>
                </a:path>
              </a:pathLst>
            </a:custGeom>
            <a:solidFill>
              <a:srgbClr val="00385F"/>
            </a:solidFill>
            <a:ln w="9525" cap="flat">
              <a:noFill/>
              <a:prstDash val="solid"/>
              <a:miter/>
            </a:ln>
          </p:spPr>
          <p:txBody>
            <a:bodyPr rtlCol="0" anchor="ctr"/>
            <a:lstStyle/>
            <a:p>
              <a:endParaRPr lang="uk-UA" b="0" i="0">
                <a:latin typeface="Helvetica" pitchFamily="2" charset="0"/>
              </a:endParaRPr>
            </a:p>
          </p:txBody>
        </p:sp>
        <p:sp>
          <p:nvSpPr>
            <p:cNvPr id="13" name="Freeform: Shape 12">
              <a:extLst>
                <a:ext uri="{FF2B5EF4-FFF2-40B4-BE49-F238E27FC236}">
                  <a16:creationId xmlns:a16="http://schemas.microsoft.com/office/drawing/2014/main" id="{C1FAFF16-0B36-4292-AD2C-02055118EEE0}"/>
                </a:ext>
              </a:extLst>
            </p:cNvPr>
            <p:cNvSpPr/>
            <p:nvPr/>
          </p:nvSpPr>
          <p:spPr>
            <a:xfrm>
              <a:off x="3639281" y="1626173"/>
              <a:ext cx="247990" cy="1138918"/>
            </a:xfrm>
            <a:custGeom>
              <a:avLst/>
              <a:gdLst>
                <a:gd name="connsiteX0" fmla="*/ 6889 w 247990"/>
                <a:gd name="connsiteY0" fmla="*/ 6889 h 1138917"/>
                <a:gd name="connsiteX1" fmla="*/ 248449 w 247990"/>
                <a:gd name="connsiteY1" fmla="*/ 6889 h 1138917"/>
                <a:gd name="connsiteX2" fmla="*/ 248449 w 247990"/>
                <a:gd name="connsiteY2" fmla="*/ 1136622 h 1138917"/>
                <a:gd name="connsiteX3" fmla="*/ 6889 w 247990"/>
                <a:gd name="connsiteY3" fmla="*/ 1136622 h 1138917"/>
              </a:gdLst>
              <a:ahLst/>
              <a:cxnLst>
                <a:cxn ang="0">
                  <a:pos x="connsiteX0" y="connsiteY0"/>
                </a:cxn>
                <a:cxn ang="0">
                  <a:pos x="connsiteX1" y="connsiteY1"/>
                </a:cxn>
                <a:cxn ang="0">
                  <a:pos x="connsiteX2" y="connsiteY2"/>
                </a:cxn>
                <a:cxn ang="0">
                  <a:pos x="connsiteX3" y="connsiteY3"/>
                </a:cxn>
              </a:cxnLst>
              <a:rect l="l" t="t" r="r" b="b"/>
              <a:pathLst>
                <a:path w="247990" h="1138917">
                  <a:moveTo>
                    <a:pt x="6889" y="6889"/>
                  </a:moveTo>
                  <a:lnTo>
                    <a:pt x="248449" y="6889"/>
                  </a:lnTo>
                  <a:lnTo>
                    <a:pt x="248449" y="1136622"/>
                  </a:lnTo>
                  <a:lnTo>
                    <a:pt x="6889" y="1136622"/>
                  </a:lnTo>
                  <a:close/>
                </a:path>
              </a:pathLst>
            </a:custGeom>
            <a:solidFill>
              <a:srgbClr val="9DD0DD"/>
            </a:solidFill>
            <a:ln w="9525" cap="flat">
              <a:noFill/>
              <a:prstDash val="solid"/>
              <a:miter/>
            </a:ln>
          </p:spPr>
          <p:txBody>
            <a:bodyPr rtlCol="0" anchor="ctr"/>
            <a:lstStyle/>
            <a:p>
              <a:endParaRPr lang="uk-UA" b="0" i="0">
                <a:latin typeface="Helvetica" pitchFamily="2" charset="0"/>
              </a:endParaRPr>
            </a:p>
          </p:txBody>
        </p:sp>
        <p:sp>
          <p:nvSpPr>
            <p:cNvPr id="14" name="Freeform: Shape 13">
              <a:extLst>
                <a:ext uri="{FF2B5EF4-FFF2-40B4-BE49-F238E27FC236}">
                  <a16:creationId xmlns:a16="http://schemas.microsoft.com/office/drawing/2014/main" id="{D7D603BC-0B65-4348-97B5-BE770682A194}"/>
                </a:ext>
              </a:extLst>
            </p:cNvPr>
            <p:cNvSpPr/>
            <p:nvPr/>
          </p:nvSpPr>
          <p:spPr>
            <a:xfrm>
              <a:off x="3639281" y="1863141"/>
              <a:ext cx="247990" cy="900113"/>
            </a:xfrm>
            <a:custGeom>
              <a:avLst/>
              <a:gdLst>
                <a:gd name="connsiteX0" fmla="*/ 248449 w 247990"/>
                <a:gd name="connsiteY0" fmla="*/ 6889 h 900112"/>
                <a:gd name="connsiteX1" fmla="*/ 6889 w 247990"/>
                <a:gd name="connsiteY1" fmla="*/ 6889 h 900112"/>
                <a:gd name="connsiteX2" fmla="*/ 6889 w 247990"/>
                <a:gd name="connsiteY2" fmla="*/ 899653 h 900112"/>
                <a:gd name="connsiteX3" fmla="*/ 248449 w 247990"/>
                <a:gd name="connsiteY3" fmla="*/ 899653 h 900112"/>
                <a:gd name="connsiteX4" fmla="*/ 248449 w 247990"/>
                <a:gd name="connsiteY4" fmla="*/ 6889 h 90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990" h="900112">
                  <a:moveTo>
                    <a:pt x="248449" y="6889"/>
                  </a:moveTo>
                  <a:lnTo>
                    <a:pt x="6889" y="6889"/>
                  </a:lnTo>
                  <a:lnTo>
                    <a:pt x="6889" y="899653"/>
                  </a:lnTo>
                  <a:lnTo>
                    <a:pt x="248449" y="899653"/>
                  </a:lnTo>
                  <a:lnTo>
                    <a:pt x="248449" y="6889"/>
                  </a:lnTo>
                  <a:close/>
                </a:path>
              </a:pathLst>
            </a:custGeom>
            <a:solidFill>
              <a:srgbClr val="008CAC"/>
            </a:solidFill>
            <a:ln w="9525" cap="flat">
              <a:noFill/>
              <a:prstDash val="solid"/>
              <a:miter/>
            </a:ln>
          </p:spPr>
          <p:txBody>
            <a:bodyPr rtlCol="0" anchor="ctr"/>
            <a:lstStyle/>
            <a:p>
              <a:endParaRPr lang="uk-UA" b="0" i="0">
                <a:latin typeface="Helvetica" pitchFamily="2" charset="0"/>
              </a:endParaRPr>
            </a:p>
          </p:txBody>
        </p:sp>
        <p:sp>
          <p:nvSpPr>
            <p:cNvPr id="15" name="Freeform: Shape 14">
              <a:extLst>
                <a:ext uri="{FF2B5EF4-FFF2-40B4-BE49-F238E27FC236}">
                  <a16:creationId xmlns:a16="http://schemas.microsoft.com/office/drawing/2014/main" id="{FE19D01D-EDF8-40E4-BE1F-D8A2ABF9B862}"/>
                </a:ext>
              </a:extLst>
            </p:cNvPr>
            <p:cNvSpPr/>
            <p:nvPr/>
          </p:nvSpPr>
          <p:spPr>
            <a:xfrm>
              <a:off x="5636061" y="1862223"/>
              <a:ext cx="1322614" cy="1175657"/>
            </a:xfrm>
            <a:custGeom>
              <a:avLst/>
              <a:gdLst>
                <a:gd name="connsiteX0" fmla="*/ 1051203 w 1322614"/>
                <a:gd name="connsiteY0" fmla="*/ 646152 h 1175657"/>
                <a:gd name="connsiteX1" fmla="*/ 887713 w 1322614"/>
                <a:gd name="connsiteY1" fmla="*/ 563489 h 1175657"/>
                <a:gd name="connsiteX2" fmla="*/ 989665 w 1322614"/>
                <a:gd name="connsiteY2" fmla="*/ 514809 h 1175657"/>
                <a:gd name="connsiteX3" fmla="*/ 1247758 w 1322614"/>
                <a:gd name="connsiteY3" fmla="*/ 586451 h 1175657"/>
                <a:gd name="connsiteX4" fmla="*/ 1247758 w 1322614"/>
                <a:gd name="connsiteY4" fmla="*/ 375200 h 1175657"/>
                <a:gd name="connsiteX5" fmla="*/ 983236 w 1322614"/>
                <a:gd name="connsiteY5" fmla="*/ 305395 h 1175657"/>
                <a:gd name="connsiteX6" fmla="*/ 665440 w 1322614"/>
                <a:gd name="connsiteY6" fmla="*/ 522157 h 1175657"/>
                <a:gd name="connsiteX7" fmla="*/ 665440 w 1322614"/>
                <a:gd name="connsiteY7" fmla="*/ 321009 h 1175657"/>
                <a:gd name="connsiteX8" fmla="*/ 242020 w 1322614"/>
                <a:gd name="connsiteY8" fmla="*/ 321009 h 1175657"/>
                <a:gd name="connsiteX9" fmla="*/ 242020 w 1322614"/>
                <a:gd name="connsiteY9" fmla="*/ 6889 h 1175657"/>
                <a:gd name="connsiteX10" fmla="*/ 6889 w 1322614"/>
                <a:gd name="connsiteY10" fmla="*/ 6889 h 1175657"/>
                <a:gd name="connsiteX11" fmla="*/ 6889 w 1322614"/>
                <a:gd name="connsiteY11" fmla="*/ 1139377 h 1175657"/>
                <a:gd name="connsiteX12" fmla="*/ 242020 w 1322614"/>
                <a:gd name="connsiteY12" fmla="*/ 1139377 h 1175657"/>
                <a:gd name="connsiteX13" fmla="*/ 242020 w 1322614"/>
                <a:gd name="connsiteY13" fmla="*/ 540527 h 1175657"/>
                <a:gd name="connsiteX14" fmla="*/ 423880 w 1322614"/>
                <a:gd name="connsiteY14" fmla="*/ 540527 h 1175657"/>
                <a:gd name="connsiteX15" fmla="*/ 423880 w 1322614"/>
                <a:gd name="connsiteY15" fmla="*/ 1139377 h 1175657"/>
                <a:gd name="connsiteX16" fmla="*/ 665440 w 1322614"/>
                <a:gd name="connsiteY16" fmla="*/ 1139377 h 1175657"/>
                <a:gd name="connsiteX17" fmla="*/ 665440 w 1322614"/>
                <a:gd name="connsiteY17" fmla="*/ 1100801 h 1175657"/>
                <a:gd name="connsiteX18" fmla="*/ 957518 w 1322614"/>
                <a:gd name="connsiteY18" fmla="*/ 1168769 h 1175657"/>
                <a:gd name="connsiteX19" fmla="*/ 1315726 w 1322614"/>
                <a:gd name="connsiteY19" fmla="*/ 902409 h 1175657"/>
                <a:gd name="connsiteX20" fmla="*/ 1051203 w 1322614"/>
                <a:gd name="connsiteY20" fmla="*/ 646152 h 1175657"/>
                <a:gd name="connsiteX21" fmla="*/ 963029 w 1322614"/>
                <a:gd name="connsiteY21" fmla="*/ 962110 h 1175657"/>
                <a:gd name="connsiteX22" fmla="*/ 664522 w 1322614"/>
                <a:gd name="connsiteY22" fmla="*/ 877610 h 1175657"/>
                <a:gd name="connsiteX23" fmla="*/ 664522 w 1322614"/>
                <a:gd name="connsiteY23" fmla="*/ 601147 h 1175657"/>
                <a:gd name="connsiteX24" fmla="*/ 804132 w 1322614"/>
                <a:gd name="connsiteY24" fmla="*/ 782088 h 1175657"/>
                <a:gd name="connsiteX25" fmla="*/ 1083350 w 1322614"/>
                <a:gd name="connsiteY25" fmla="*/ 907001 h 1175657"/>
                <a:gd name="connsiteX26" fmla="*/ 963029 w 1322614"/>
                <a:gd name="connsiteY26" fmla="*/ 962110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2614" h="1175657">
                  <a:moveTo>
                    <a:pt x="1051203" y="646152"/>
                  </a:moveTo>
                  <a:cubicBezTo>
                    <a:pt x="960274" y="620435"/>
                    <a:pt x="887713" y="610332"/>
                    <a:pt x="887713" y="563489"/>
                  </a:cubicBezTo>
                  <a:cubicBezTo>
                    <a:pt x="887713" y="529505"/>
                    <a:pt x="934556" y="514809"/>
                    <a:pt x="989665" y="514809"/>
                  </a:cubicBezTo>
                  <a:cubicBezTo>
                    <a:pt x="1091616" y="514809"/>
                    <a:pt x="1179791" y="544201"/>
                    <a:pt x="1247758" y="586451"/>
                  </a:cubicBezTo>
                  <a:lnTo>
                    <a:pt x="1247758" y="375200"/>
                  </a:lnTo>
                  <a:cubicBezTo>
                    <a:pt x="1182546" y="332950"/>
                    <a:pt x="1095290" y="305395"/>
                    <a:pt x="983236" y="305395"/>
                  </a:cubicBezTo>
                  <a:cubicBezTo>
                    <a:pt x="830767" y="305395"/>
                    <a:pt x="686565" y="379792"/>
                    <a:pt x="665440" y="522157"/>
                  </a:cubicBezTo>
                  <a:lnTo>
                    <a:pt x="665440" y="321009"/>
                  </a:lnTo>
                  <a:lnTo>
                    <a:pt x="242020" y="321009"/>
                  </a:lnTo>
                  <a:lnTo>
                    <a:pt x="242020" y="6889"/>
                  </a:lnTo>
                  <a:lnTo>
                    <a:pt x="6889" y="6889"/>
                  </a:lnTo>
                  <a:lnTo>
                    <a:pt x="6889" y="1139377"/>
                  </a:lnTo>
                  <a:lnTo>
                    <a:pt x="242020" y="1139377"/>
                  </a:lnTo>
                  <a:lnTo>
                    <a:pt x="242020" y="540527"/>
                  </a:lnTo>
                  <a:lnTo>
                    <a:pt x="423880" y="540527"/>
                  </a:lnTo>
                  <a:lnTo>
                    <a:pt x="423880" y="1139377"/>
                  </a:lnTo>
                  <a:lnTo>
                    <a:pt x="665440" y="1139377"/>
                  </a:lnTo>
                  <a:lnTo>
                    <a:pt x="665440" y="1100801"/>
                  </a:lnTo>
                  <a:cubicBezTo>
                    <a:pt x="748104" y="1141214"/>
                    <a:pt x="841789" y="1168769"/>
                    <a:pt x="957518" y="1168769"/>
                  </a:cubicBezTo>
                  <a:cubicBezTo>
                    <a:pt x="1211019" y="1168769"/>
                    <a:pt x="1315726" y="1052121"/>
                    <a:pt x="1315726" y="902409"/>
                  </a:cubicBezTo>
                  <a:cubicBezTo>
                    <a:pt x="1315726" y="741674"/>
                    <a:pt x="1192650" y="686565"/>
                    <a:pt x="1051203" y="646152"/>
                  </a:cubicBezTo>
                  <a:close/>
                  <a:moveTo>
                    <a:pt x="963029" y="962110"/>
                  </a:moveTo>
                  <a:cubicBezTo>
                    <a:pt x="832604" y="962110"/>
                    <a:pt x="733408" y="922615"/>
                    <a:pt x="664522" y="877610"/>
                  </a:cubicBezTo>
                  <a:lnTo>
                    <a:pt x="664522" y="601147"/>
                  </a:lnTo>
                  <a:cubicBezTo>
                    <a:pt x="676462" y="680136"/>
                    <a:pt x="722386" y="741674"/>
                    <a:pt x="804132" y="782088"/>
                  </a:cubicBezTo>
                  <a:cubicBezTo>
                    <a:pt x="925371" y="841789"/>
                    <a:pt x="1083350" y="851892"/>
                    <a:pt x="1083350" y="907001"/>
                  </a:cubicBezTo>
                  <a:cubicBezTo>
                    <a:pt x="1083350" y="945578"/>
                    <a:pt x="1036508" y="962110"/>
                    <a:pt x="963029" y="962110"/>
                  </a:cubicBezTo>
                  <a:close/>
                </a:path>
              </a:pathLst>
            </a:custGeom>
            <a:solidFill>
              <a:srgbClr val="00385F"/>
            </a:solidFill>
            <a:ln w="9525" cap="flat">
              <a:noFill/>
              <a:prstDash val="solid"/>
              <a:miter/>
            </a:ln>
          </p:spPr>
          <p:txBody>
            <a:bodyPr rtlCol="0" anchor="ctr"/>
            <a:lstStyle/>
            <a:p>
              <a:endParaRPr lang="uk-UA" b="0" i="0">
                <a:latin typeface="Helvetica" pitchFamily="2" charset="0"/>
              </a:endParaRPr>
            </a:p>
          </p:txBody>
        </p:sp>
        <p:sp>
          <p:nvSpPr>
            <p:cNvPr id="16" name="Freeform: Shape 15">
              <a:extLst>
                <a:ext uri="{FF2B5EF4-FFF2-40B4-BE49-F238E27FC236}">
                  <a16:creationId xmlns:a16="http://schemas.microsoft.com/office/drawing/2014/main" id="{E6EF5CB0-21E0-424C-887B-51FD45D89F6E}"/>
                </a:ext>
              </a:extLst>
            </p:cNvPr>
            <p:cNvSpPr/>
            <p:nvPr/>
          </p:nvSpPr>
          <p:spPr>
            <a:xfrm>
              <a:off x="6031927" y="1832831"/>
              <a:ext cx="284729" cy="284729"/>
            </a:xfrm>
            <a:custGeom>
              <a:avLst/>
              <a:gdLst>
                <a:gd name="connsiteX0" fmla="*/ 144661 w 284729"/>
                <a:gd name="connsiteY0" fmla="*/ 280596 h 284729"/>
                <a:gd name="connsiteX1" fmla="*/ 282433 w 284729"/>
                <a:gd name="connsiteY1" fmla="*/ 144661 h 284729"/>
                <a:gd name="connsiteX2" fmla="*/ 141906 w 284729"/>
                <a:gd name="connsiteY2" fmla="*/ 6889 h 284729"/>
                <a:gd name="connsiteX3" fmla="*/ 6889 w 284729"/>
                <a:gd name="connsiteY3" fmla="*/ 144661 h 284729"/>
                <a:gd name="connsiteX4" fmla="*/ 144661 w 284729"/>
                <a:gd name="connsiteY4" fmla="*/ 280596 h 284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29" h="284729">
                  <a:moveTo>
                    <a:pt x="144661" y="280596"/>
                  </a:moveTo>
                  <a:cubicBezTo>
                    <a:pt x="220895" y="280596"/>
                    <a:pt x="282433" y="220895"/>
                    <a:pt x="282433" y="144661"/>
                  </a:cubicBezTo>
                  <a:cubicBezTo>
                    <a:pt x="282433" y="66590"/>
                    <a:pt x="218140" y="6889"/>
                    <a:pt x="141906" y="6889"/>
                  </a:cubicBezTo>
                  <a:cubicBezTo>
                    <a:pt x="67508" y="6889"/>
                    <a:pt x="6889" y="66590"/>
                    <a:pt x="6889" y="144661"/>
                  </a:cubicBezTo>
                  <a:cubicBezTo>
                    <a:pt x="6889" y="219976"/>
                    <a:pt x="69345" y="280596"/>
                    <a:pt x="144661" y="280596"/>
                  </a:cubicBezTo>
                </a:path>
              </a:pathLst>
            </a:custGeom>
            <a:solidFill>
              <a:srgbClr val="00385F"/>
            </a:solidFill>
            <a:ln w="9525" cap="flat">
              <a:noFill/>
              <a:prstDash val="solid"/>
              <a:miter/>
            </a:ln>
          </p:spPr>
          <p:txBody>
            <a:bodyPr rtlCol="0" anchor="ctr"/>
            <a:lstStyle/>
            <a:p>
              <a:endParaRPr lang="uk-UA" b="0" i="0">
                <a:latin typeface="Helvetica" pitchFamily="2" charset="0"/>
              </a:endParaRPr>
            </a:p>
          </p:txBody>
        </p:sp>
        <p:pic>
          <p:nvPicPr>
            <p:cNvPr id="17" name="Picture 16">
              <a:extLst>
                <a:ext uri="{FF2B5EF4-FFF2-40B4-BE49-F238E27FC236}">
                  <a16:creationId xmlns:a16="http://schemas.microsoft.com/office/drawing/2014/main" id="{F7895FFD-35D0-4C8A-B8C3-F72DF7B814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0692" y="2103324"/>
              <a:ext cx="257175" cy="900113"/>
            </a:xfrm>
            <a:custGeom>
              <a:avLst/>
              <a:gdLst>
                <a:gd name="connsiteX0" fmla="*/ 0 w 257175"/>
                <a:gd name="connsiteY0" fmla="*/ 0 h 900112"/>
                <a:gd name="connsiteX1" fmla="*/ 257175 w 257175"/>
                <a:gd name="connsiteY1" fmla="*/ 0 h 900112"/>
                <a:gd name="connsiteX2" fmla="*/ 257175 w 257175"/>
                <a:gd name="connsiteY2" fmla="*/ 900113 h 900112"/>
                <a:gd name="connsiteX3" fmla="*/ 0 w 257175"/>
                <a:gd name="connsiteY3" fmla="*/ 900113 h 900112"/>
              </a:gdLst>
              <a:ahLst/>
              <a:cxnLst>
                <a:cxn ang="0">
                  <a:pos x="connsiteX0" y="connsiteY0"/>
                </a:cxn>
                <a:cxn ang="0">
                  <a:pos x="connsiteX1" y="connsiteY1"/>
                </a:cxn>
                <a:cxn ang="0">
                  <a:pos x="connsiteX2" y="connsiteY2"/>
                </a:cxn>
                <a:cxn ang="0">
                  <a:pos x="connsiteX3" y="connsiteY3"/>
                </a:cxn>
              </a:cxnLst>
              <a:rect l="l" t="t" r="r" b="b"/>
              <a:pathLst>
                <a:path w="257175" h="900112">
                  <a:moveTo>
                    <a:pt x="0" y="0"/>
                  </a:moveTo>
                  <a:lnTo>
                    <a:pt x="257175" y="0"/>
                  </a:lnTo>
                  <a:lnTo>
                    <a:pt x="257175" y="900113"/>
                  </a:lnTo>
                  <a:lnTo>
                    <a:pt x="0" y="900113"/>
                  </a:lnTo>
                  <a:close/>
                </a:path>
              </a:pathLst>
            </a:custGeom>
            <a:ln/>
          </p:spPr>
        </p:pic>
        <p:sp>
          <p:nvSpPr>
            <p:cNvPr id="18" name="Freeform: Shape 17">
              <a:extLst>
                <a:ext uri="{FF2B5EF4-FFF2-40B4-BE49-F238E27FC236}">
                  <a16:creationId xmlns:a16="http://schemas.microsoft.com/office/drawing/2014/main" id="{E517B08E-DE1E-45C2-AE73-B13E78CE1737}"/>
                </a:ext>
              </a:extLst>
            </p:cNvPr>
            <p:cNvSpPr/>
            <p:nvPr/>
          </p:nvSpPr>
          <p:spPr>
            <a:xfrm>
              <a:off x="3910233" y="2101028"/>
              <a:ext cx="247990" cy="1138918"/>
            </a:xfrm>
            <a:custGeom>
              <a:avLst/>
              <a:gdLst>
                <a:gd name="connsiteX0" fmla="*/ 6889 w 247990"/>
                <a:gd name="connsiteY0" fmla="*/ 6889 h 1138917"/>
                <a:gd name="connsiteX1" fmla="*/ 248449 w 247990"/>
                <a:gd name="connsiteY1" fmla="*/ 6889 h 1138917"/>
                <a:gd name="connsiteX2" fmla="*/ 248449 w 247990"/>
                <a:gd name="connsiteY2" fmla="*/ 1136622 h 1138917"/>
                <a:gd name="connsiteX3" fmla="*/ 6889 w 247990"/>
                <a:gd name="connsiteY3" fmla="*/ 1136622 h 1138917"/>
              </a:gdLst>
              <a:ahLst/>
              <a:cxnLst>
                <a:cxn ang="0">
                  <a:pos x="connsiteX0" y="connsiteY0"/>
                </a:cxn>
                <a:cxn ang="0">
                  <a:pos x="connsiteX1" y="connsiteY1"/>
                </a:cxn>
                <a:cxn ang="0">
                  <a:pos x="connsiteX2" y="connsiteY2"/>
                </a:cxn>
                <a:cxn ang="0">
                  <a:pos x="connsiteX3" y="connsiteY3"/>
                </a:cxn>
              </a:cxnLst>
              <a:rect l="l" t="t" r="r" b="b"/>
              <a:pathLst>
                <a:path w="247990" h="1138917">
                  <a:moveTo>
                    <a:pt x="6889" y="6889"/>
                  </a:moveTo>
                  <a:lnTo>
                    <a:pt x="248449" y="6889"/>
                  </a:lnTo>
                  <a:lnTo>
                    <a:pt x="248449" y="1136622"/>
                  </a:lnTo>
                  <a:lnTo>
                    <a:pt x="6889" y="1136622"/>
                  </a:lnTo>
                  <a:close/>
                </a:path>
              </a:pathLst>
            </a:custGeom>
            <a:solidFill>
              <a:srgbClr val="9DD0DD"/>
            </a:solidFill>
            <a:ln w="9525" cap="flat">
              <a:noFill/>
              <a:prstDash val="solid"/>
              <a:miter/>
            </a:ln>
          </p:spPr>
          <p:txBody>
            <a:bodyPr rtlCol="0" anchor="ctr"/>
            <a:lstStyle/>
            <a:p>
              <a:endParaRPr lang="uk-UA" b="0" i="0">
                <a:latin typeface="Helvetica" pitchFamily="2" charset="0"/>
              </a:endParaRPr>
            </a:p>
          </p:txBody>
        </p:sp>
        <p:sp>
          <p:nvSpPr>
            <p:cNvPr id="19" name="Freeform: Shape 18">
              <a:extLst>
                <a:ext uri="{FF2B5EF4-FFF2-40B4-BE49-F238E27FC236}">
                  <a16:creationId xmlns:a16="http://schemas.microsoft.com/office/drawing/2014/main" id="{4F214DCA-2708-44B3-B89C-0A0936A5E759}"/>
                </a:ext>
              </a:extLst>
            </p:cNvPr>
            <p:cNvSpPr/>
            <p:nvPr/>
          </p:nvSpPr>
          <p:spPr>
            <a:xfrm>
              <a:off x="3910233" y="2101028"/>
              <a:ext cx="247990" cy="900113"/>
            </a:xfrm>
            <a:custGeom>
              <a:avLst/>
              <a:gdLst>
                <a:gd name="connsiteX0" fmla="*/ 248449 w 247990"/>
                <a:gd name="connsiteY0" fmla="*/ 6889 h 900112"/>
                <a:gd name="connsiteX1" fmla="*/ 6889 w 247990"/>
                <a:gd name="connsiteY1" fmla="*/ 6889 h 900112"/>
                <a:gd name="connsiteX2" fmla="*/ 6889 w 247990"/>
                <a:gd name="connsiteY2" fmla="*/ 899653 h 900112"/>
                <a:gd name="connsiteX3" fmla="*/ 248449 w 247990"/>
                <a:gd name="connsiteY3" fmla="*/ 899653 h 900112"/>
                <a:gd name="connsiteX4" fmla="*/ 248449 w 247990"/>
                <a:gd name="connsiteY4" fmla="*/ 6889 h 90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990" h="900112">
                  <a:moveTo>
                    <a:pt x="248449" y="6889"/>
                  </a:moveTo>
                  <a:lnTo>
                    <a:pt x="6889" y="6889"/>
                  </a:lnTo>
                  <a:lnTo>
                    <a:pt x="6889" y="899653"/>
                  </a:lnTo>
                  <a:lnTo>
                    <a:pt x="248449" y="899653"/>
                  </a:lnTo>
                  <a:lnTo>
                    <a:pt x="248449" y="6889"/>
                  </a:lnTo>
                  <a:close/>
                </a:path>
              </a:pathLst>
            </a:custGeom>
            <a:solidFill>
              <a:srgbClr val="008CAC"/>
            </a:solidFill>
            <a:ln w="9525" cap="flat">
              <a:noFill/>
              <a:prstDash val="solid"/>
              <a:miter/>
            </a:ln>
          </p:spPr>
          <p:txBody>
            <a:bodyPr rtlCol="0" anchor="ctr"/>
            <a:lstStyle/>
            <a:p>
              <a:endParaRPr lang="uk-UA" b="0" i="0">
                <a:latin typeface="Helvetica" pitchFamily="2" charset="0"/>
              </a:endParaRPr>
            </a:p>
          </p:txBody>
        </p:sp>
        <p:sp>
          <p:nvSpPr>
            <p:cNvPr id="20" name="Freeform: Shape 19">
              <a:extLst>
                <a:ext uri="{FF2B5EF4-FFF2-40B4-BE49-F238E27FC236}">
                  <a16:creationId xmlns:a16="http://schemas.microsoft.com/office/drawing/2014/main" id="{8DFEEDE3-A62E-456F-92C9-D564F57F9312}"/>
                </a:ext>
              </a:extLst>
            </p:cNvPr>
            <p:cNvSpPr/>
            <p:nvPr/>
          </p:nvSpPr>
          <p:spPr>
            <a:xfrm>
              <a:off x="2188997" y="2156137"/>
              <a:ext cx="1497126" cy="881743"/>
            </a:xfrm>
            <a:custGeom>
              <a:avLst/>
              <a:gdLst>
                <a:gd name="connsiteX0" fmla="*/ 1493911 w 1497125"/>
                <a:gd name="connsiteY0" fmla="*/ 429390 h 881742"/>
                <a:gd name="connsiteX1" fmla="*/ 1080594 w 1497125"/>
                <a:gd name="connsiteY1" fmla="*/ 16073 h 881742"/>
                <a:gd name="connsiteX2" fmla="*/ 715957 w 1497125"/>
                <a:gd name="connsiteY2" fmla="*/ 197933 h 881742"/>
                <a:gd name="connsiteX3" fmla="*/ 715957 w 1497125"/>
                <a:gd name="connsiteY3" fmla="*/ 81286 h 881742"/>
                <a:gd name="connsiteX4" fmla="*/ 461537 w 1497125"/>
                <a:gd name="connsiteY4" fmla="*/ 6889 h 881742"/>
                <a:gd name="connsiteX5" fmla="*/ 6889 w 1497125"/>
                <a:gd name="connsiteY5" fmla="*/ 440412 h 881742"/>
                <a:gd name="connsiteX6" fmla="*/ 461537 w 1497125"/>
                <a:gd name="connsiteY6" fmla="*/ 872099 h 881742"/>
                <a:gd name="connsiteX7" fmla="*/ 715957 w 1497125"/>
                <a:gd name="connsiteY7" fmla="*/ 797702 h 881742"/>
                <a:gd name="connsiteX8" fmla="*/ 715957 w 1497125"/>
                <a:gd name="connsiteY8" fmla="*/ 695750 h 881742"/>
                <a:gd name="connsiteX9" fmla="*/ 1091616 w 1497125"/>
                <a:gd name="connsiteY9" fmla="*/ 875773 h 881742"/>
                <a:gd name="connsiteX10" fmla="*/ 1394715 w 1497125"/>
                <a:gd name="connsiteY10" fmla="*/ 801376 h 881742"/>
                <a:gd name="connsiteX11" fmla="*/ 1394715 w 1497125"/>
                <a:gd name="connsiteY11" fmla="*/ 590125 h 881742"/>
                <a:gd name="connsiteX12" fmla="*/ 1104475 w 1497125"/>
                <a:gd name="connsiteY12" fmla="*/ 670033 h 881742"/>
                <a:gd name="connsiteX13" fmla="*/ 888631 w 1497125"/>
                <a:gd name="connsiteY13" fmla="*/ 511135 h 881742"/>
                <a:gd name="connsiteX14" fmla="*/ 1489319 w 1497125"/>
                <a:gd name="connsiteY14" fmla="*/ 511135 h 881742"/>
                <a:gd name="connsiteX15" fmla="*/ 1493911 w 1497125"/>
                <a:gd name="connsiteY15" fmla="*/ 429390 h 881742"/>
                <a:gd name="connsiteX16" fmla="*/ 479907 w 1497125"/>
                <a:gd name="connsiteY16" fmla="*/ 651663 h 881742"/>
                <a:gd name="connsiteX17" fmla="*/ 247531 w 1497125"/>
                <a:gd name="connsiteY17" fmla="*/ 439494 h 881742"/>
                <a:gd name="connsiteX18" fmla="*/ 479907 w 1497125"/>
                <a:gd name="connsiteY18" fmla="*/ 225487 h 881742"/>
                <a:gd name="connsiteX19" fmla="*/ 673707 w 1497125"/>
                <a:gd name="connsiteY19" fmla="*/ 281515 h 881742"/>
                <a:gd name="connsiteX20" fmla="*/ 646152 w 1497125"/>
                <a:gd name="connsiteY20" fmla="*/ 443168 h 881742"/>
                <a:gd name="connsiteX21" fmla="*/ 646152 w 1497125"/>
                <a:gd name="connsiteY21" fmla="*/ 451434 h 881742"/>
                <a:gd name="connsiteX22" fmla="*/ 670033 w 1497125"/>
                <a:gd name="connsiteY22" fmla="*/ 601147 h 881742"/>
                <a:gd name="connsiteX23" fmla="*/ 479907 w 1497125"/>
                <a:gd name="connsiteY23" fmla="*/ 651663 h 881742"/>
                <a:gd name="connsiteX24" fmla="*/ 889550 w 1497125"/>
                <a:gd name="connsiteY24" fmla="*/ 351319 h 881742"/>
                <a:gd name="connsiteX25" fmla="*/ 1079676 w 1497125"/>
                <a:gd name="connsiteY25" fmla="*/ 216302 h 881742"/>
                <a:gd name="connsiteX26" fmla="*/ 1249595 w 1497125"/>
                <a:gd name="connsiteY26" fmla="*/ 351319 h 881742"/>
                <a:gd name="connsiteX27" fmla="*/ 889550 w 1497125"/>
                <a:gd name="connsiteY27" fmla="*/ 351319 h 8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97125" h="881742">
                  <a:moveTo>
                    <a:pt x="1493911" y="429390"/>
                  </a:moveTo>
                  <a:cubicBezTo>
                    <a:pt x="1493911" y="200688"/>
                    <a:pt x="1330421" y="16073"/>
                    <a:pt x="1080594" y="16073"/>
                  </a:cubicBezTo>
                  <a:cubicBezTo>
                    <a:pt x="923534" y="16073"/>
                    <a:pt x="792191" y="83123"/>
                    <a:pt x="715957" y="197933"/>
                  </a:cubicBezTo>
                  <a:lnTo>
                    <a:pt x="715957" y="81286"/>
                  </a:lnTo>
                  <a:cubicBezTo>
                    <a:pt x="646152" y="28932"/>
                    <a:pt x="555222" y="6889"/>
                    <a:pt x="461537" y="6889"/>
                  </a:cubicBezTo>
                  <a:cubicBezTo>
                    <a:pt x="200688" y="6889"/>
                    <a:pt x="6889" y="190585"/>
                    <a:pt x="6889" y="440412"/>
                  </a:cubicBezTo>
                  <a:cubicBezTo>
                    <a:pt x="6889" y="688403"/>
                    <a:pt x="199770" y="872099"/>
                    <a:pt x="461537" y="872099"/>
                  </a:cubicBezTo>
                  <a:cubicBezTo>
                    <a:pt x="555222" y="872099"/>
                    <a:pt x="646152" y="850974"/>
                    <a:pt x="715957" y="797702"/>
                  </a:cubicBezTo>
                  <a:lnTo>
                    <a:pt x="715957" y="695750"/>
                  </a:lnTo>
                  <a:cubicBezTo>
                    <a:pt x="791273" y="809642"/>
                    <a:pt x="924452" y="875773"/>
                    <a:pt x="1091616" y="875773"/>
                  </a:cubicBezTo>
                  <a:cubicBezTo>
                    <a:pt x="1233981" y="875773"/>
                    <a:pt x="1318481" y="850055"/>
                    <a:pt x="1394715" y="801376"/>
                  </a:cubicBezTo>
                  <a:lnTo>
                    <a:pt x="1394715" y="590125"/>
                  </a:lnTo>
                  <a:cubicBezTo>
                    <a:pt x="1347873" y="622272"/>
                    <a:pt x="1259698" y="670033"/>
                    <a:pt x="1104475" y="670033"/>
                  </a:cubicBezTo>
                  <a:cubicBezTo>
                    <a:pt x="975887" y="670033"/>
                    <a:pt x="893224" y="608494"/>
                    <a:pt x="888631" y="511135"/>
                  </a:cubicBezTo>
                  <a:lnTo>
                    <a:pt x="1489319" y="511135"/>
                  </a:lnTo>
                  <a:cubicBezTo>
                    <a:pt x="1493911" y="471641"/>
                    <a:pt x="1493911" y="429390"/>
                    <a:pt x="1493911" y="429390"/>
                  </a:cubicBezTo>
                  <a:close/>
                  <a:moveTo>
                    <a:pt x="479907" y="651663"/>
                  </a:moveTo>
                  <a:cubicBezTo>
                    <a:pt x="344890" y="651663"/>
                    <a:pt x="247531" y="562570"/>
                    <a:pt x="247531" y="439494"/>
                  </a:cubicBezTo>
                  <a:cubicBezTo>
                    <a:pt x="247531" y="314580"/>
                    <a:pt x="344890" y="225487"/>
                    <a:pt x="479907" y="225487"/>
                  </a:cubicBezTo>
                  <a:cubicBezTo>
                    <a:pt x="546956" y="225487"/>
                    <a:pt x="611250" y="238346"/>
                    <a:pt x="673707" y="281515"/>
                  </a:cubicBezTo>
                  <a:cubicBezTo>
                    <a:pt x="656256" y="330194"/>
                    <a:pt x="646152" y="384385"/>
                    <a:pt x="646152" y="443168"/>
                  </a:cubicBezTo>
                  <a:lnTo>
                    <a:pt x="646152" y="451434"/>
                  </a:lnTo>
                  <a:cubicBezTo>
                    <a:pt x="646152" y="505624"/>
                    <a:pt x="654418" y="555223"/>
                    <a:pt x="670033" y="601147"/>
                  </a:cubicBezTo>
                  <a:cubicBezTo>
                    <a:pt x="609413" y="640641"/>
                    <a:pt x="546038" y="651663"/>
                    <a:pt x="479907" y="651663"/>
                  </a:cubicBezTo>
                  <a:close/>
                  <a:moveTo>
                    <a:pt x="889550" y="351319"/>
                  </a:moveTo>
                  <a:cubicBezTo>
                    <a:pt x="894142" y="276922"/>
                    <a:pt x="978643" y="216302"/>
                    <a:pt x="1079676" y="216302"/>
                  </a:cubicBezTo>
                  <a:cubicBezTo>
                    <a:pt x="1175198" y="216302"/>
                    <a:pt x="1249595" y="277841"/>
                    <a:pt x="1249595" y="351319"/>
                  </a:cubicBezTo>
                  <a:lnTo>
                    <a:pt x="889550" y="351319"/>
                  </a:lnTo>
                  <a:close/>
                </a:path>
              </a:pathLst>
            </a:custGeom>
            <a:solidFill>
              <a:srgbClr val="00385F"/>
            </a:solidFill>
            <a:ln w="9525" cap="flat">
              <a:noFill/>
              <a:prstDash val="solid"/>
              <a:miter/>
            </a:ln>
          </p:spPr>
          <p:txBody>
            <a:bodyPr rtlCol="0" anchor="ctr"/>
            <a:lstStyle/>
            <a:p>
              <a:endParaRPr lang="uk-UA" b="0" i="0">
                <a:latin typeface="Helvetica" pitchFamily="2" charset="0"/>
              </a:endParaRPr>
            </a:p>
          </p:txBody>
        </p:sp>
        <p:sp>
          <p:nvSpPr>
            <p:cNvPr id="21" name="Freeform: Shape 20">
              <a:extLst>
                <a:ext uri="{FF2B5EF4-FFF2-40B4-BE49-F238E27FC236}">
                  <a16:creationId xmlns:a16="http://schemas.microsoft.com/office/drawing/2014/main" id="{8239ABF4-FDB3-45DA-A7BF-4C62B9D51DA2}"/>
                </a:ext>
              </a:extLst>
            </p:cNvPr>
            <p:cNvSpPr/>
            <p:nvPr/>
          </p:nvSpPr>
          <p:spPr>
            <a:xfrm>
              <a:off x="3959831" y="2155218"/>
              <a:ext cx="1653268" cy="872558"/>
            </a:xfrm>
            <a:custGeom>
              <a:avLst/>
              <a:gdLst>
                <a:gd name="connsiteX0" fmla="*/ 1418596 w 1653267"/>
                <a:gd name="connsiteY0" fmla="*/ 225488 h 872558"/>
                <a:gd name="connsiteX1" fmla="*/ 1653727 w 1653267"/>
                <a:gd name="connsiteY1" fmla="*/ 314580 h 872558"/>
                <a:gd name="connsiteX2" fmla="*/ 1653727 w 1653267"/>
                <a:gd name="connsiteY2" fmla="*/ 81286 h 872558"/>
                <a:gd name="connsiteX3" fmla="*/ 1399308 w 1653267"/>
                <a:gd name="connsiteY3" fmla="*/ 6889 h 872558"/>
                <a:gd name="connsiteX4" fmla="*/ 980479 w 1653267"/>
                <a:gd name="connsiteY4" fmla="*/ 264982 h 872558"/>
                <a:gd name="connsiteX5" fmla="*/ 597473 w 1653267"/>
                <a:gd name="connsiteY5" fmla="*/ 15155 h 872558"/>
                <a:gd name="connsiteX6" fmla="*/ 172215 w 1653267"/>
                <a:gd name="connsiteY6" fmla="*/ 351319 h 872558"/>
                <a:gd name="connsiteX7" fmla="*/ 6889 w 1653267"/>
                <a:gd name="connsiteY7" fmla="*/ 351319 h 872558"/>
                <a:gd name="connsiteX8" fmla="*/ 6889 w 1653267"/>
                <a:gd name="connsiteY8" fmla="*/ 509298 h 872558"/>
                <a:gd name="connsiteX9" fmla="*/ 168542 w 1653267"/>
                <a:gd name="connsiteY9" fmla="*/ 509298 h 872558"/>
                <a:gd name="connsiteX10" fmla="*/ 609413 w 1653267"/>
                <a:gd name="connsiteY10" fmla="*/ 873936 h 872558"/>
                <a:gd name="connsiteX11" fmla="*/ 912512 w 1653267"/>
                <a:gd name="connsiteY11" fmla="*/ 799539 h 872558"/>
                <a:gd name="connsiteX12" fmla="*/ 912512 w 1653267"/>
                <a:gd name="connsiteY12" fmla="*/ 588288 h 872558"/>
                <a:gd name="connsiteX13" fmla="*/ 622272 w 1653267"/>
                <a:gd name="connsiteY13" fmla="*/ 668196 h 872558"/>
                <a:gd name="connsiteX14" fmla="*/ 406428 w 1653267"/>
                <a:gd name="connsiteY14" fmla="*/ 509298 h 872558"/>
                <a:gd name="connsiteX15" fmla="*/ 497358 w 1653267"/>
                <a:gd name="connsiteY15" fmla="*/ 509298 h 872558"/>
                <a:gd name="connsiteX16" fmla="*/ 497358 w 1653267"/>
                <a:gd name="connsiteY16" fmla="*/ 509298 h 872558"/>
                <a:gd name="connsiteX17" fmla="*/ 951089 w 1653267"/>
                <a:gd name="connsiteY17" fmla="*/ 509298 h 872558"/>
                <a:gd name="connsiteX18" fmla="*/ 1400226 w 1653267"/>
                <a:gd name="connsiteY18" fmla="*/ 873017 h 872558"/>
                <a:gd name="connsiteX19" fmla="*/ 1654646 w 1653267"/>
                <a:gd name="connsiteY19" fmla="*/ 798620 h 872558"/>
                <a:gd name="connsiteX20" fmla="*/ 1654646 w 1653267"/>
                <a:gd name="connsiteY20" fmla="*/ 566244 h 872558"/>
                <a:gd name="connsiteX21" fmla="*/ 1419514 w 1653267"/>
                <a:gd name="connsiteY21" fmla="*/ 653500 h 872558"/>
                <a:gd name="connsiteX22" fmla="*/ 1187138 w 1653267"/>
                <a:gd name="connsiteY22" fmla="*/ 441331 h 872558"/>
                <a:gd name="connsiteX23" fmla="*/ 1418596 w 1653267"/>
                <a:gd name="connsiteY23" fmla="*/ 225488 h 872558"/>
                <a:gd name="connsiteX24" fmla="*/ 411939 w 1653267"/>
                <a:gd name="connsiteY24" fmla="*/ 350401 h 872558"/>
                <a:gd name="connsiteX25" fmla="*/ 411939 w 1653267"/>
                <a:gd name="connsiteY25" fmla="*/ 350401 h 872558"/>
                <a:gd name="connsiteX26" fmla="*/ 407347 w 1653267"/>
                <a:gd name="connsiteY26" fmla="*/ 350401 h 872558"/>
                <a:gd name="connsiteX27" fmla="*/ 597473 w 1653267"/>
                <a:gd name="connsiteY27" fmla="*/ 216303 h 872558"/>
                <a:gd name="connsiteX28" fmla="*/ 767392 w 1653267"/>
                <a:gd name="connsiteY28" fmla="*/ 351319 h 872558"/>
                <a:gd name="connsiteX29" fmla="*/ 411939 w 1653267"/>
                <a:gd name="connsiteY29" fmla="*/ 351319 h 87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267" h="872558">
                  <a:moveTo>
                    <a:pt x="1418596" y="225488"/>
                  </a:moveTo>
                  <a:cubicBezTo>
                    <a:pt x="1501259" y="225488"/>
                    <a:pt x="1579330" y="244775"/>
                    <a:pt x="1653727" y="314580"/>
                  </a:cubicBezTo>
                  <a:lnTo>
                    <a:pt x="1653727" y="81286"/>
                  </a:lnTo>
                  <a:cubicBezTo>
                    <a:pt x="1583922" y="28932"/>
                    <a:pt x="1492993" y="6889"/>
                    <a:pt x="1399308" y="6889"/>
                  </a:cubicBezTo>
                  <a:cubicBezTo>
                    <a:pt x="1204589" y="6889"/>
                    <a:pt x="1047529" y="108840"/>
                    <a:pt x="980479" y="264982"/>
                  </a:cubicBezTo>
                  <a:cubicBezTo>
                    <a:pt x="921697" y="118025"/>
                    <a:pt x="783925" y="15155"/>
                    <a:pt x="597473" y="15155"/>
                  </a:cubicBezTo>
                  <a:cubicBezTo>
                    <a:pt x="379792" y="15155"/>
                    <a:pt x="210792" y="143743"/>
                    <a:pt x="172215" y="351319"/>
                  </a:cubicBezTo>
                  <a:lnTo>
                    <a:pt x="6889" y="351319"/>
                  </a:lnTo>
                  <a:lnTo>
                    <a:pt x="6889" y="509298"/>
                  </a:lnTo>
                  <a:lnTo>
                    <a:pt x="168542" y="509298"/>
                  </a:lnTo>
                  <a:cubicBezTo>
                    <a:pt x="194259" y="732490"/>
                    <a:pt x="366015" y="873936"/>
                    <a:pt x="609413" y="873936"/>
                  </a:cubicBezTo>
                  <a:cubicBezTo>
                    <a:pt x="751778" y="873936"/>
                    <a:pt x="836278" y="848218"/>
                    <a:pt x="912512" y="799539"/>
                  </a:cubicBezTo>
                  <a:lnTo>
                    <a:pt x="912512" y="588288"/>
                  </a:lnTo>
                  <a:cubicBezTo>
                    <a:pt x="865669" y="620435"/>
                    <a:pt x="777495" y="668196"/>
                    <a:pt x="622272" y="668196"/>
                  </a:cubicBezTo>
                  <a:cubicBezTo>
                    <a:pt x="494603" y="668196"/>
                    <a:pt x="411939" y="606658"/>
                    <a:pt x="406428" y="509298"/>
                  </a:cubicBezTo>
                  <a:lnTo>
                    <a:pt x="497358" y="509298"/>
                  </a:lnTo>
                  <a:lnTo>
                    <a:pt x="497358" y="509298"/>
                  </a:lnTo>
                  <a:lnTo>
                    <a:pt x="951089" y="509298"/>
                  </a:lnTo>
                  <a:cubicBezTo>
                    <a:pt x="982317" y="722386"/>
                    <a:pt x="1163258" y="873017"/>
                    <a:pt x="1400226" y="873017"/>
                  </a:cubicBezTo>
                  <a:cubicBezTo>
                    <a:pt x="1493911" y="873017"/>
                    <a:pt x="1584841" y="851892"/>
                    <a:pt x="1654646" y="798620"/>
                  </a:cubicBezTo>
                  <a:lnTo>
                    <a:pt x="1654646" y="566244"/>
                  </a:lnTo>
                  <a:cubicBezTo>
                    <a:pt x="1580249" y="636049"/>
                    <a:pt x="1502178" y="653500"/>
                    <a:pt x="1419514" y="653500"/>
                  </a:cubicBezTo>
                  <a:cubicBezTo>
                    <a:pt x="1284497" y="653500"/>
                    <a:pt x="1187138" y="564407"/>
                    <a:pt x="1187138" y="441331"/>
                  </a:cubicBezTo>
                  <a:cubicBezTo>
                    <a:pt x="1186220" y="315499"/>
                    <a:pt x="1283579" y="225488"/>
                    <a:pt x="1418596" y="225488"/>
                  </a:cubicBezTo>
                  <a:close/>
                  <a:moveTo>
                    <a:pt x="411939" y="350401"/>
                  </a:moveTo>
                  <a:lnTo>
                    <a:pt x="411939" y="350401"/>
                  </a:lnTo>
                  <a:lnTo>
                    <a:pt x="407347" y="350401"/>
                  </a:lnTo>
                  <a:cubicBezTo>
                    <a:pt x="411939" y="276004"/>
                    <a:pt x="496440" y="216303"/>
                    <a:pt x="597473" y="216303"/>
                  </a:cubicBezTo>
                  <a:cubicBezTo>
                    <a:pt x="692995" y="216303"/>
                    <a:pt x="767392" y="277841"/>
                    <a:pt x="767392" y="351319"/>
                  </a:cubicBezTo>
                  <a:lnTo>
                    <a:pt x="411939" y="351319"/>
                  </a:lnTo>
                  <a:close/>
                </a:path>
              </a:pathLst>
            </a:custGeom>
            <a:solidFill>
              <a:srgbClr val="00385F"/>
            </a:solidFill>
            <a:ln w="9525" cap="flat">
              <a:noFill/>
              <a:prstDash val="solid"/>
              <a:miter/>
            </a:ln>
          </p:spPr>
          <p:txBody>
            <a:bodyPr rtlCol="0" anchor="ctr"/>
            <a:lstStyle/>
            <a:p>
              <a:endParaRPr lang="uk-UA" b="0" i="0">
                <a:latin typeface="Helvetica" pitchFamily="2" charset="0"/>
              </a:endParaRPr>
            </a:p>
          </p:txBody>
        </p:sp>
      </p:grpSp>
    </p:spTree>
    <p:extLst>
      <p:ext uri="{BB962C8B-B14F-4D97-AF65-F5344CB8AC3E}">
        <p14:creationId xmlns:p14="http://schemas.microsoft.com/office/powerpoint/2010/main" val="306150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C9750F-18F0-C202-876B-ABE81D13883D}"/>
              </a:ext>
            </a:extLst>
          </p:cNvPr>
          <p:cNvSpPr>
            <a:spLocks noGrp="1"/>
          </p:cNvSpPr>
          <p:nvPr>
            <p:ph type="body" sz="quarter" idx="10" hasCustomPrompt="1"/>
          </p:nvPr>
        </p:nvSpPr>
        <p:spPr>
          <a:xfrm>
            <a:off x="934142" y="4821382"/>
            <a:ext cx="7736033" cy="322118"/>
          </a:xfrm>
        </p:spPr>
        <p:txBody>
          <a:bodyPr lIns="91440" anchor="b" anchorCtr="0">
            <a:noAutofit/>
          </a:bodyPr>
          <a:lstStyle>
            <a:lvl1pPr marL="7938" indent="0">
              <a:spcBef>
                <a:spcPts val="0"/>
              </a:spcBef>
              <a:buFontTx/>
              <a:buNone/>
              <a:tabLst/>
              <a:defRPr sz="600"/>
            </a:lvl1pPr>
            <a:lvl2pPr marL="7938" indent="0">
              <a:spcBef>
                <a:spcPts val="0"/>
              </a:spcBef>
              <a:buFontTx/>
              <a:buNone/>
              <a:tabLst/>
              <a:defRPr/>
            </a:lvl2pPr>
            <a:lvl3pPr marL="7938" indent="0">
              <a:spcBef>
                <a:spcPts val="0"/>
              </a:spcBef>
              <a:buFontTx/>
              <a:buNone/>
              <a:tabLst/>
              <a:defRPr/>
            </a:lvl3pPr>
            <a:lvl4pPr marL="114300" indent="7938">
              <a:spcBef>
                <a:spcPts val="0"/>
              </a:spcBef>
              <a:buFontTx/>
              <a:buNone/>
              <a:tabLst/>
              <a:defRPr/>
            </a:lvl4pPr>
            <a:lvl5pPr marL="114300" indent="7938">
              <a:spcBef>
                <a:spcPts val="0"/>
              </a:spcBef>
              <a:buFontTx/>
              <a:buNone/>
              <a:tabLst/>
              <a:defRPr/>
            </a:lvl5pPr>
          </a:lstStyle>
          <a:p>
            <a:pPr lvl="0"/>
            <a:r>
              <a:rPr lang="en-US"/>
              <a:t>Sources and footnotes</a:t>
            </a:r>
          </a:p>
        </p:txBody>
      </p:sp>
    </p:spTree>
    <p:extLst>
      <p:ext uri="{BB962C8B-B14F-4D97-AF65-F5344CB8AC3E}">
        <p14:creationId xmlns:p14="http://schemas.microsoft.com/office/powerpoint/2010/main" val="271280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a:extLst>
              <a:ext uri="{FF2B5EF4-FFF2-40B4-BE49-F238E27FC236}">
                <a16:creationId xmlns:a16="http://schemas.microsoft.com/office/drawing/2014/main" id="{190D9803-12FA-3A2E-4079-AD9D34048A32}"/>
              </a:ext>
            </a:extLst>
          </p:cNvPr>
          <p:cNvSpPr>
            <a:spLocks noGrp="1"/>
          </p:cNvSpPr>
          <p:nvPr>
            <p:ph type="body" sz="quarter" idx="10" hasCustomPrompt="1"/>
          </p:nvPr>
        </p:nvSpPr>
        <p:spPr>
          <a:xfrm>
            <a:off x="934142" y="4821382"/>
            <a:ext cx="7736033" cy="322118"/>
          </a:xfrm>
        </p:spPr>
        <p:txBody>
          <a:bodyPr lIns="91440" anchor="b" anchorCtr="0">
            <a:noAutofit/>
          </a:bodyPr>
          <a:lstStyle>
            <a:lvl1pPr marL="7938" indent="0">
              <a:spcBef>
                <a:spcPts val="0"/>
              </a:spcBef>
              <a:buFontTx/>
              <a:buNone/>
              <a:tabLst/>
              <a:defRPr sz="600"/>
            </a:lvl1pPr>
            <a:lvl2pPr marL="7938" indent="0">
              <a:spcBef>
                <a:spcPts val="0"/>
              </a:spcBef>
              <a:buFontTx/>
              <a:buNone/>
              <a:tabLst/>
              <a:defRPr/>
            </a:lvl2pPr>
            <a:lvl3pPr marL="7938" indent="0">
              <a:spcBef>
                <a:spcPts val="0"/>
              </a:spcBef>
              <a:buFontTx/>
              <a:buNone/>
              <a:tabLst/>
              <a:defRPr/>
            </a:lvl3pPr>
            <a:lvl4pPr marL="114300" indent="7938">
              <a:spcBef>
                <a:spcPts val="0"/>
              </a:spcBef>
              <a:buFontTx/>
              <a:buNone/>
              <a:tabLst/>
              <a:defRPr/>
            </a:lvl4pPr>
            <a:lvl5pPr marL="114300" indent="7938">
              <a:spcBef>
                <a:spcPts val="0"/>
              </a:spcBef>
              <a:buFontTx/>
              <a:buNone/>
              <a:tabLst/>
              <a:defRPr/>
            </a:lvl5pPr>
          </a:lstStyle>
          <a:p>
            <a:pPr lvl="0"/>
            <a:r>
              <a:rPr lang="en-US"/>
              <a:t>Sources and footnotes</a:t>
            </a:r>
          </a:p>
        </p:txBody>
      </p:sp>
    </p:spTree>
    <p:extLst>
      <p:ext uri="{BB962C8B-B14F-4D97-AF65-F5344CB8AC3E}">
        <p14:creationId xmlns:p14="http://schemas.microsoft.com/office/powerpoint/2010/main" val="303186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28" name="Freeform: Shape 13">
            <a:extLst>
              <a:ext uri="{FF2B5EF4-FFF2-40B4-BE49-F238E27FC236}">
                <a16:creationId xmlns:a16="http://schemas.microsoft.com/office/drawing/2014/main" id="{DFD3CADD-8C32-5E1D-B9E0-4FE6ED73D573}"/>
              </a:ext>
            </a:extLst>
          </p:cNvPr>
          <p:cNvSpPr/>
          <p:nvPr userDrawn="1"/>
        </p:nvSpPr>
        <p:spPr>
          <a:xfrm>
            <a:off x="359410" y="4609592"/>
            <a:ext cx="520700" cy="548640"/>
          </a:xfrm>
          <a:custGeom>
            <a:avLst/>
            <a:gdLst>
              <a:gd name="connsiteX0" fmla="*/ 12700 w 520700"/>
              <a:gd name="connsiteY0" fmla="*/ 12700 h 660400"/>
              <a:gd name="connsiteX1" fmla="*/ 516890 w 520700"/>
              <a:gd name="connsiteY1" fmla="*/ 12700 h 660400"/>
              <a:gd name="connsiteX2" fmla="*/ 516890 w 520700"/>
              <a:gd name="connsiteY2" fmla="*/ 652780 h 660400"/>
              <a:gd name="connsiteX3" fmla="*/ 12700 w 520700"/>
              <a:gd name="connsiteY3" fmla="*/ 652780 h 660400"/>
            </a:gdLst>
            <a:ahLst/>
            <a:cxnLst>
              <a:cxn ang="0">
                <a:pos x="connsiteX0" y="connsiteY0"/>
              </a:cxn>
              <a:cxn ang="0">
                <a:pos x="connsiteX1" y="connsiteY1"/>
              </a:cxn>
              <a:cxn ang="0">
                <a:pos x="connsiteX2" y="connsiteY2"/>
              </a:cxn>
              <a:cxn ang="0">
                <a:pos x="connsiteX3" y="connsiteY3"/>
              </a:cxn>
            </a:cxnLst>
            <a:rect l="l" t="t" r="r" b="b"/>
            <a:pathLst>
              <a:path w="520700" h="660400">
                <a:moveTo>
                  <a:pt x="12700" y="12700"/>
                </a:moveTo>
                <a:lnTo>
                  <a:pt x="516890" y="12700"/>
                </a:lnTo>
                <a:lnTo>
                  <a:pt x="516890" y="652780"/>
                </a:lnTo>
                <a:lnTo>
                  <a:pt x="12700" y="652780"/>
                </a:lnTo>
                <a:close/>
              </a:path>
            </a:pathLst>
          </a:custGeom>
          <a:solidFill>
            <a:schemeClr val="bg1"/>
          </a:solidFill>
          <a:ln w="12700" cap="flat">
            <a:noFill/>
            <a:prstDash val="solid"/>
            <a:miter/>
          </a:ln>
          <a:effectLst>
            <a:outerShdw blurRad="165100" algn="ctr" rotWithShape="0">
              <a:prstClr val="black">
                <a:alpha val="30000"/>
              </a:prstClr>
            </a:outerShdw>
          </a:effectLst>
        </p:spPr>
        <p:txBody>
          <a:bodyPr rtlCol="0" anchor="ctr"/>
          <a:lstStyle/>
          <a:p>
            <a:endParaRPr lang="uk-UA" b="0" i="0">
              <a:latin typeface="Helvetica" pitchFamily="2" charset="0"/>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EABD5830-F32F-E548-A10C-5081F578A154}"/>
              </a:ext>
            </a:extLst>
          </p:cNvPr>
          <p:cNvGrpSpPr/>
          <p:nvPr userDrawn="1"/>
        </p:nvGrpSpPr>
        <p:grpSpPr>
          <a:xfrm>
            <a:off x="434188" y="4723333"/>
            <a:ext cx="382270" cy="312420"/>
            <a:chOff x="434188" y="4723333"/>
            <a:chExt cx="382270" cy="312420"/>
          </a:xfrm>
        </p:grpSpPr>
        <p:sp>
          <p:nvSpPr>
            <p:cNvPr id="11" name="Freeform: Shape 10">
              <a:extLst>
                <a:ext uri="{FF2B5EF4-FFF2-40B4-BE49-F238E27FC236}">
                  <a16:creationId xmlns:a16="http://schemas.microsoft.com/office/drawing/2014/main" id="{DBDC0D16-6314-45A9-BB16-E322245AD3C5}"/>
                </a:ext>
              </a:extLst>
            </p:cNvPr>
            <p:cNvSpPr/>
            <p:nvPr/>
          </p:nvSpPr>
          <p:spPr>
            <a:xfrm>
              <a:off x="557378" y="4723333"/>
              <a:ext cx="76200" cy="279400"/>
            </a:xfrm>
            <a:custGeom>
              <a:avLst/>
              <a:gdLst>
                <a:gd name="connsiteX0" fmla="*/ 12700 w 76200"/>
                <a:gd name="connsiteY0" fmla="*/ 12700 h 279400"/>
                <a:gd name="connsiteX1" fmla="*/ 68580 w 76200"/>
                <a:gd name="connsiteY1" fmla="*/ 12700 h 279400"/>
                <a:gd name="connsiteX2" fmla="*/ 68580 w 76200"/>
                <a:gd name="connsiteY2" fmla="*/ 266700 h 279400"/>
                <a:gd name="connsiteX3" fmla="*/ 12700 w 76200"/>
                <a:gd name="connsiteY3" fmla="*/ 266700 h 279400"/>
              </a:gdLst>
              <a:ahLst/>
              <a:cxnLst>
                <a:cxn ang="0">
                  <a:pos x="connsiteX0" y="connsiteY0"/>
                </a:cxn>
                <a:cxn ang="0">
                  <a:pos x="connsiteX1" y="connsiteY1"/>
                </a:cxn>
                <a:cxn ang="0">
                  <a:pos x="connsiteX2" y="connsiteY2"/>
                </a:cxn>
                <a:cxn ang="0">
                  <a:pos x="connsiteX3" y="connsiteY3"/>
                </a:cxn>
              </a:cxnLst>
              <a:rect l="l" t="t" r="r" b="b"/>
              <a:pathLst>
                <a:path w="76200" h="279400">
                  <a:moveTo>
                    <a:pt x="12700" y="12700"/>
                  </a:moveTo>
                  <a:lnTo>
                    <a:pt x="68580" y="12700"/>
                  </a:lnTo>
                  <a:lnTo>
                    <a:pt x="68580" y="266700"/>
                  </a:lnTo>
                  <a:lnTo>
                    <a:pt x="12700" y="266700"/>
                  </a:lnTo>
                  <a:close/>
                </a:path>
              </a:pathLst>
            </a:custGeom>
            <a:solidFill>
              <a:srgbClr val="9DD0DD"/>
            </a:solidFill>
            <a:ln w="12700" cap="flat">
              <a:noFill/>
              <a:prstDash val="solid"/>
              <a:miter/>
            </a:ln>
          </p:spPr>
          <p:txBody>
            <a:bodyPr rtlCol="0" anchor="ctr"/>
            <a:lstStyle/>
            <a:p>
              <a:endParaRPr lang="uk-UA" b="0" i="0">
                <a:latin typeface="Helvetica" pitchFamily="2" charset="0"/>
              </a:endParaRPr>
            </a:p>
          </p:txBody>
        </p:sp>
        <p:sp>
          <p:nvSpPr>
            <p:cNvPr id="12" name="Freeform: Shape 11">
              <a:extLst>
                <a:ext uri="{FF2B5EF4-FFF2-40B4-BE49-F238E27FC236}">
                  <a16:creationId xmlns:a16="http://schemas.microsoft.com/office/drawing/2014/main" id="{999CC605-0C42-49C2-8FB8-460ED4266350}"/>
                </a:ext>
              </a:extLst>
            </p:cNvPr>
            <p:cNvSpPr/>
            <p:nvPr/>
          </p:nvSpPr>
          <p:spPr>
            <a:xfrm>
              <a:off x="623418" y="4756353"/>
              <a:ext cx="76200" cy="279400"/>
            </a:xfrm>
            <a:custGeom>
              <a:avLst/>
              <a:gdLst>
                <a:gd name="connsiteX0" fmla="*/ 12700 w 76200"/>
                <a:gd name="connsiteY0" fmla="*/ 12700 h 279400"/>
                <a:gd name="connsiteX1" fmla="*/ 68580 w 76200"/>
                <a:gd name="connsiteY1" fmla="*/ 12700 h 279400"/>
                <a:gd name="connsiteX2" fmla="*/ 68580 w 76200"/>
                <a:gd name="connsiteY2" fmla="*/ 266700 h 279400"/>
                <a:gd name="connsiteX3" fmla="*/ 12700 w 76200"/>
                <a:gd name="connsiteY3" fmla="*/ 266700 h 279400"/>
              </a:gdLst>
              <a:ahLst/>
              <a:cxnLst>
                <a:cxn ang="0">
                  <a:pos x="connsiteX0" y="connsiteY0"/>
                </a:cxn>
                <a:cxn ang="0">
                  <a:pos x="connsiteX1" y="connsiteY1"/>
                </a:cxn>
                <a:cxn ang="0">
                  <a:pos x="connsiteX2" y="connsiteY2"/>
                </a:cxn>
                <a:cxn ang="0">
                  <a:pos x="connsiteX3" y="connsiteY3"/>
                </a:cxn>
              </a:cxnLst>
              <a:rect l="l" t="t" r="r" b="b"/>
              <a:pathLst>
                <a:path w="76200" h="279400">
                  <a:moveTo>
                    <a:pt x="12700" y="12700"/>
                  </a:moveTo>
                  <a:lnTo>
                    <a:pt x="68580" y="12700"/>
                  </a:lnTo>
                  <a:lnTo>
                    <a:pt x="68580" y="266700"/>
                  </a:lnTo>
                  <a:lnTo>
                    <a:pt x="12700" y="266700"/>
                  </a:lnTo>
                  <a:close/>
                </a:path>
              </a:pathLst>
            </a:custGeom>
            <a:solidFill>
              <a:srgbClr val="9DD0DD"/>
            </a:solidFill>
            <a:ln w="12700" cap="flat">
              <a:noFill/>
              <a:prstDash val="solid"/>
              <a:miter/>
            </a:ln>
          </p:spPr>
          <p:txBody>
            <a:bodyPr rtlCol="0" anchor="ctr"/>
            <a:lstStyle/>
            <a:p>
              <a:endParaRPr lang="uk-UA" b="0" i="0">
                <a:latin typeface="Helvetica" pitchFamily="2" charset="0"/>
              </a:endParaRPr>
            </a:p>
          </p:txBody>
        </p:sp>
        <p:sp>
          <p:nvSpPr>
            <p:cNvPr id="13" name="Freeform: Shape 12">
              <a:extLst>
                <a:ext uri="{FF2B5EF4-FFF2-40B4-BE49-F238E27FC236}">
                  <a16:creationId xmlns:a16="http://schemas.microsoft.com/office/drawing/2014/main" id="{E6EDB18D-D130-4A7E-82F5-E1E9D617DE81}"/>
                </a:ext>
              </a:extLst>
            </p:cNvPr>
            <p:cNvSpPr/>
            <p:nvPr/>
          </p:nvSpPr>
          <p:spPr>
            <a:xfrm>
              <a:off x="557378" y="4756353"/>
              <a:ext cx="76200" cy="241300"/>
            </a:xfrm>
            <a:custGeom>
              <a:avLst/>
              <a:gdLst>
                <a:gd name="connsiteX0" fmla="*/ 12700 w 76200"/>
                <a:gd name="connsiteY0" fmla="*/ 12700 h 241300"/>
                <a:gd name="connsiteX1" fmla="*/ 68580 w 76200"/>
                <a:gd name="connsiteY1" fmla="*/ 12700 h 241300"/>
                <a:gd name="connsiteX2" fmla="*/ 68580 w 76200"/>
                <a:gd name="connsiteY2" fmla="*/ 234950 h 241300"/>
                <a:gd name="connsiteX3" fmla="*/ 12700 w 76200"/>
                <a:gd name="connsiteY3" fmla="*/ 234950 h 241300"/>
              </a:gdLst>
              <a:ahLst/>
              <a:cxnLst>
                <a:cxn ang="0">
                  <a:pos x="connsiteX0" y="connsiteY0"/>
                </a:cxn>
                <a:cxn ang="0">
                  <a:pos x="connsiteX1" y="connsiteY1"/>
                </a:cxn>
                <a:cxn ang="0">
                  <a:pos x="connsiteX2" y="connsiteY2"/>
                </a:cxn>
                <a:cxn ang="0">
                  <a:pos x="connsiteX3" y="connsiteY3"/>
                </a:cxn>
              </a:cxnLst>
              <a:rect l="l" t="t" r="r" b="b"/>
              <a:pathLst>
                <a:path w="76200" h="241300">
                  <a:moveTo>
                    <a:pt x="12700" y="12700"/>
                  </a:moveTo>
                  <a:lnTo>
                    <a:pt x="68580" y="12700"/>
                  </a:lnTo>
                  <a:lnTo>
                    <a:pt x="68580" y="234950"/>
                  </a:lnTo>
                  <a:lnTo>
                    <a:pt x="12700" y="234950"/>
                  </a:lnTo>
                  <a:close/>
                </a:path>
              </a:pathLst>
            </a:custGeom>
            <a:solidFill>
              <a:srgbClr val="008CAC"/>
            </a:solidFill>
            <a:ln w="12700" cap="flat">
              <a:noFill/>
              <a:prstDash val="solid"/>
              <a:miter/>
            </a:ln>
          </p:spPr>
          <p:txBody>
            <a:bodyPr rtlCol="0" anchor="ctr"/>
            <a:lstStyle/>
            <a:p>
              <a:endParaRPr lang="uk-UA" b="0" i="0">
                <a:latin typeface="Helvetica" pitchFamily="2" charset="0"/>
              </a:endParaRPr>
            </a:p>
          </p:txBody>
        </p:sp>
        <p:sp>
          <p:nvSpPr>
            <p:cNvPr id="14" name="Freeform: Shape 13">
              <a:extLst>
                <a:ext uri="{FF2B5EF4-FFF2-40B4-BE49-F238E27FC236}">
                  <a16:creationId xmlns:a16="http://schemas.microsoft.com/office/drawing/2014/main" id="{06056621-F57C-4988-8A8B-027B0CE57827}"/>
                </a:ext>
              </a:extLst>
            </p:cNvPr>
            <p:cNvSpPr/>
            <p:nvPr/>
          </p:nvSpPr>
          <p:spPr>
            <a:xfrm>
              <a:off x="623418" y="4756353"/>
              <a:ext cx="76200" cy="241300"/>
            </a:xfrm>
            <a:custGeom>
              <a:avLst/>
              <a:gdLst>
                <a:gd name="connsiteX0" fmla="*/ 12700 w 76200"/>
                <a:gd name="connsiteY0" fmla="*/ 12700 h 241300"/>
                <a:gd name="connsiteX1" fmla="*/ 68580 w 76200"/>
                <a:gd name="connsiteY1" fmla="*/ 12700 h 241300"/>
                <a:gd name="connsiteX2" fmla="*/ 68580 w 76200"/>
                <a:gd name="connsiteY2" fmla="*/ 234950 h 241300"/>
                <a:gd name="connsiteX3" fmla="*/ 12700 w 76200"/>
                <a:gd name="connsiteY3" fmla="*/ 234950 h 241300"/>
              </a:gdLst>
              <a:ahLst/>
              <a:cxnLst>
                <a:cxn ang="0">
                  <a:pos x="connsiteX0" y="connsiteY0"/>
                </a:cxn>
                <a:cxn ang="0">
                  <a:pos x="connsiteX1" y="connsiteY1"/>
                </a:cxn>
                <a:cxn ang="0">
                  <a:pos x="connsiteX2" y="connsiteY2"/>
                </a:cxn>
                <a:cxn ang="0">
                  <a:pos x="connsiteX3" y="connsiteY3"/>
                </a:cxn>
              </a:cxnLst>
              <a:rect l="l" t="t" r="r" b="b"/>
              <a:pathLst>
                <a:path w="76200" h="241300">
                  <a:moveTo>
                    <a:pt x="12700" y="12700"/>
                  </a:moveTo>
                  <a:lnTo>
                    <a:pt x="68580" y="12700"/>
                  </a:lnTo>
                  <a:lnTo>
                    <a:pt x="68580" y="234950"/>
                  </a:lnTo>
                  <a:lnTo>
                    <a:pt x="12700" y="234950"/>
                  </a:lnTo>
                  <a:close/>
                </a:path>
              </a:pathLst>
            </a:custGeom>
            <a:solidFill>
              <a:srgbClr val="008CAC"/>
            </a:solidFill>
            <a:ln w="12700" cap="flat">
              <a:noFill/>
              <a:prstDash val="solid"/>
              <a:miter/>
            </a:ln>
          </p:spPr>
          <p:txBody>
            <a:bodyPr rtlCol="0" anchor="ctr"/>
            <a:lstStyle/>
            <a:p>
              <a:endParaRPr lang="uk-UA" b="0" i="0">
                <a:latin typeface="Helvetica" pitchFamily="2" charset="0"/>
              </a:endParaRPr>
            </a:p>
          </p:txBody>
        </p:sp>
        <p:sp>
          <p:nvSpPr>
            <p:cNvPr id="15" name="Freeform: Shape 14">
              <a:extLst>
                <a:ext uri="{FF2B5EF4-FFF2-40B4-BE49-F238E27FC236}">
                  <a16:creationId xmlns:a16="http://schemas.microsoft.com/office/drawing/2014/main" id="{BEEB946E-1576-4E81-913A-6A9A5C5F811B}"/>
                </a:ext>
              </a:extLst>
            </p:cNvPr>
            <p:cNvSpPr/>
            <p:nvPr/>
          </p:nvSpPr>
          <p:spPr>
            <a:xfrm>
              <a:off x="434188" y="4766513"/>
              <a:ext cx="190500" cy="228600"/>
            </a:xfrm>
            <a:custGeom>
              <a:avLst/>
              <a:gdLst>
                <a:gd name="connsiteX0" fmla="*/ 135890 w 190500"/>
                <a:gd name="connsiteY0" fmla="*/ 162560 h 228600"/>
                <a:gd name="connsiteX1" fmla="*/ 123190 w 190500"/>
                <a:gd name="connsiteY1" fmla="*/ 163830 h 228600"/>
                <a:gd name="connsiteX2" fmla="*/ 68580 w 190500"/>
                <a:gd name="connsiteY2" fmla="*/ 114300 h 228600"/>
                <a:gd name="connsiteX3" fmla="*/ 123190 w 190500"/>
                <a:gd name="connsiteY3" fmla="*/ 63500 h 228600"/>
                <a:gd name="connsiteX4" fmla="*/ 179070 w 190500"/>
                <a:gd name="connsiteY4" fmla="*/ 85090 h 228600"/>
                <a:gd name="connsiteX5" fmla="*/ 179070 w 190500"/>
                <a:gd name="connsiteY5" fmla="*/ 30480 h 228600"/>
                <a:gd name="connsiteX6" fmla="*/ 119380 w 190500"/>
                <a:gd name="connsiteY6" fmla="*/ 12700 h 228600"/>
                <a:gd name="connsiteX7" fmla="*/ 12700 w 190500"/>
                <a:gd name="connsiteY7" fmla="*/ 114300 h 228600"/>
                <a:gd name="connsiteX8" fmla="*/ 119380 w 190500"/>
                <a:gd name="connsiteY8" fmla="*/ 215900 h 228600"/>
                <a:gd name="connsiteX9" fmla="*/ 137160 w 190500"/>
                <a:gd name="connsiteY9" fmla="*/ 2146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228600">
                  <a:moveTo>
                    <a:pt x="135890" y="162560"/>
                  </a:moveTo>
                  <a:cubicBezTo>
                    <a:pt x="132080" y="162560"/>
                    <a:pt x="127000" y="163830"/>
                    <a:pt x="123190" y="163830"/>
                  </a:cubicBezTo>
                  <a:cubicBezTo>
                    <a:pt x="91440" y="163830"/>
                    <a:pt x="68580" y="142240"/>
                    <a:pt x="68580" y="114300"/>
                  </a:cubicBezTo>
                  <a:cubicBezTo>
                    <a:pt x="68580" y="85090"/>
                    <a:pt x="91440" y="63500"/>
                    <a:pt x="123190" y="63500"/>
                  </a:cubicBezTo>
                  <a:cubicBezTo>
                    <a:pt x="142240" y="63500"/>
                    <a:pt x="161290" y="68580"/>
                    <a:pt x="179070" y="85090"/>
                  </a:cubicBezTo>
                  <a:lnTo>
                    <a:pt x="179070" y="30480"/>
                  </a:lnTo>
                  <a:cubicBezTo>
                    <a:pt x="162560" y="17780"/>
                    <a:pt x="140970" y="12700"/>
                    <a:pt x="119380" y="12700"/>
                  </a:cubicBezTo>
                  <a:cubicBezTo>
                    <a:pt x="58420" y="12700"/>
                    <a:pt x="12700" y="55880"/>
                    <a:pt x="12700" y="114300"/>
                  </a:cubicBezTo>
                  <a:cubicBezTo>
                    <a:pt x="12700" y="172720"/>
                    <a:pt x="58420" y="215900"/>
                    <a:pt x="119380" y="215900"/>
                  </a:cubicBezTo>
                  <a:cubicBezTo>
                    <a:pt x="125730" y="215900"/>
                    <a:pt x="130810" y="215900"/>
                    <a:pt x="137160" y="214630"/>
                  </a:cubicBezTo>
                </a:path>
              </a:pathLst>
            </a:custGeom>
            <a:solidFill>
              <a:srgbClr val="00385F"/>
            </a:solidFill>
            <a:ln w="12700" cap="flat">
              <a:noFill/>
              <a:prstDash val="solid"/>
              <a:miter/>
            </a:ln>
          </p:spPr>
          <p:txBody>
            <a:bodyPr rtlCol="0" anchor="ctr"/>
            <a:lstStyle/>
            <a:p>
              <a:endParaRPr lang="uk-UA" b="0" i="0">
                <a:latin typeface="Helvetica" pitchFamily="2" charset="0"/>
              </a:endParaRPr>
            </a:p>
          </p:txBody>
        </p:sp>
        <p:sp>
          <p:nvSpPr>
            <p:cNvPr id="16" name="Freeform: Shape 15">
              <a:extLst>
                <a:ext uri="{FF2B5EF4-FFF2-40B4-BE49-F238E27FC236}">
                  <a16:creationId xmlns:a16="http://schemas.microsoft.com/office/drawing/2014/main" id="{6DABDB9B-E91C-472B-8E1B-6D1F3EDA6FD9}"/>
                </a:ext>
              </a:extLst>
            </p:cNvPr>
            <p:cNvSpPr/>
            <p:nvPr/>
          </p:nvSpPr>
          <p:spPr>
            <a:xfrm>
              <a:off x="638658" y="4765243"/>
              <a:ext cx="177800" cy="215900"/>
            </a:xfrm>
            <a:custGeom>
              <a:avLst/>
              <a:gdLst>
                <a:gd name="connsiteX0" fmla="*/ 102870 w 177800"/>
                <a:gd name="connsiteY0" fmla="*/ 92710 h 215900"/>
                <a:gd name="connsiteX1" fmla="*/ 64770 w 177800"/>
                <a:gd name="connsiteY1" fmla="*/ 73660 h 215900"/>
                <a:gd name="connsiteX2" fmla="*/ 88900 w 177800"/>
                <a:gd name="connsiteY2" fmla="*/ 62230 h 215900"/>
                <a:gd name="connsiteX3" fmla="*/ 149860 w 177800"/>
                <a:gd name="connsiteY3" fmla="*/ 78740 h 215900"/>
                <a:gd name="connsiteX4" fmla="*/ 149860 w 177800"/>
                <a:gd name="connsiteY4" fmla="*/ 29210 h 215900"/>
                <a:gd name="connsiteX5" fmla="*/ 87630 w 177800"/>
                <a:gd name="connsiteY5" fmla="*/ 12700 h 215900"/>
                <a:gd name="connsiteX6" fmla="*/ 54610 w 177800"/>
                <a:gd name="connsiteY6" fmla="*/ 17780 h 215900"/>
                <a:gd name="connsiteX7" fmla="*/ 54610 w 177800"/>
                <a:gd name="connsiteY7" fmla="*/ 128270 h 215900"/>
                <a:gd name="connsiteX8" fmla="*/ 111760 w 177800"/>
                <a:gd name="connsiteY8" fmla="*/ 153670 h 215900"/>
                <a:gd name="connsiteX9" fmla="*/ 83820 w 177800"/>
                <a:gd name="connsiteY9" fmla="*/ 166370 h 215900"/>
                <a:gd name="connsiteX10" fmla="*/ 12700 w 177800"/>
                <a:gd name="connsiteY10" fmla="*/ 146050 h 215900"/>
                <a:gd name="connsiteX11" fmla="*/ 12700 w 177800"/>
                <a:gd name="connsiteY11" fmla="*/ 198120 h 215900"/>
                <a:gd name="connsiteX12" fmla="*/ 82550 w 177800"/>
                <a:gd name="connsiteY12" fmla="*/ 214630 h 215900"/>
                <a:gd name="connsiteX13" fmla="*/ 166370 w 177800"/>
                <a:gd name="connsiteY13" fmla="*/ 152400 h 215900"/>
                <a:gd name="connsiteX14" fmla="*/ 102870 w 177800"/>
                <a:gd name="connsiteY14" fmla="*/ 9271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800" h="215900">
                  <a:moveTo>
                    <a:pt x="102870" y="92710"/>
                  </a:moveTo>
                  <a:cubicBezTo>
                    <a:pt x="81280" y="86360"/>
                    <a:pt x="64770" y="83820"/>
                    <a:pt x="64770" y="73660"/>
                  </a:cubicBezTo>
                  <a:cubicBezTo>
                    <a:pt x="64770" y="66040"/>
                    <a:pt x="76200" y="62230"/>
                    <a:pt x="88900" y="62230"/>
                  </a:cubicBezTo>
                  <a:cubicBezTo>
                    <a:pt x="113030" y="62230"/>
                    <a:pt x="133350" y="68580"/>
                    <a:pt x="149860" y="78740"/>
                  </a:cubicBezTo>
                  <a:lnTo>
                    <a:pt x="149860" y="29210"/>
                  </a:lnTo>
                  <a:cubicBezTo>
                    <a:pt x="134620" y="19050"/>
                    <a:pt x="114300" y="12700"/>
                    <a:pt x="87630" y="12700"/>
                  </a:cubicBezTo>
                  <a:cubicBezTo>
                    <a:pt x="76200" y="12700"/>
                    <a:pt x="64770" y="13970"/>
                    <a:pt x="54610" y="17780"/>
                  </a:cubicBezTo>
                  <a:lnTo>
                    <a:pt x="54610" y="128270"/>
                  </a:lnTo>
                  <a:cubicBezTo>
                    <a:pt x="81280" y="139700"/>
                    <a:pt x="111760" y="142240"/>
                    <a:pt x="111760" y="153670"/>
                  </a:cubicBezTo>
                  <a:cubicBezTo>
                    <a:pt x="111760" y="162560"/>
                    <a:pt x="100330" y="166370"/>
                    <a:pt x="83820" y="166370"/>
                  </a:cubicBezTo>
                  <a:cubicBezTo>
                    <a:pt x="52070" y="166370"/>
                    <a:pt x="29210" y="156210"/>
                    <a:pt x="12700" y="146050"/>
                  </a:cubicBezTo>
                  <a:lnTo>
                    <a:pt x="12700" y="198120"/>
                  </a:lnTo>
                  <a:cubicBezTo>
                    <a:pt x="33020" y="208280"/>
                    <a:pt x="54610" y="214630"/>
                    <a:pt x="82550" y="214630"/>
                  </a:cubicBezTo>
                  <a:cubicBezTo>
                    <a:pt x="142240" y="214630"/>
                    <a:pt x="166370" y="186690"/>
                    <a:pt x="166370" y="152400"/>
                  </a:cubicBezTo>
                  <a:cubicBezTo>
                    <a:pt x="165100" y="115570"/>
                    <a:pt x="135890" y="102870"/>
                    <a:pt x="102870" y="92710"/>
                  </a:cubicBezTo>
                </a:path>
              </a:pathLst>
            </a:custGeom>
            <a:solidFill>
              <a:srgbClr val="00385F"/>
            </a:solidFill>
            <a:ln w="12700" cap="flat">
              <a:noFill/>
              <a:prstDash val="solid"/>
              <a:miter/>
            </a:ln>
          </p:spPr>
          <p:txBody>
            <a:bodyPr rtlCol="0" anchor="ctr"/>
            <a:lstStyle/>
            <a:p>
              <a:endParaRPr lang="uk-UA" b="0" i="0">
                <a:latin typeface="Helvetica" pitchFamily="2" charset="0"/>
              </a:endParaRPr>
            </a:p>
          </p:txBody>
        </p:sp>
      </p:grpSp>
      <p:sp>
        <p:nvSpPr>
          <p:cNvPr id="29" name="TextBox 28">
            <a:extLst>
              <a:ext uri="{FF2B5EF4-FFF2-40B4-BE49-F238E27FC236}">
                <a16:creationId xmlns:a16="http://schemas.microsoft.com/office/drawing/2014/main" id="{1C242B06-785D-0EE3-AEEF-671AB93DAEA9}"/>
              </a:ext>
            </a:extLst>
          </p:cNvPr>
          <p:cNvSpPr txBox="1"/>
          <p:nvPr userDrawn="1"/>
        </p:nvSpPr>
        <p:spPr>
          <a:xfrm>
            <a:off x="8520056" y="4806517"/>
            <a:ext cx="521721" cy="276999"/>
          </a:xfrm>
          <a:prstGeom prst="rect">
            <a:avLst/>
          </a:prstGeom>
          <a:noFill/>
        </p:spPr>
        <p:txBody>
          <a:bodyPr wrap="none" rtlCol="0">
            <a:noAutofit/>
          </a:bodyPr>
          <a:lstStyle/>
          <a:p>
            <a:pPr algn="r"/>
            <a:fld id="{9685A526-445B-8747-8395-8CEF11D4CCE2}" type="slidenum">
              <a:rPr lang="en-US" sz="1050" b="0" i="0" smtClean="0">
                <a:solidFill>
                  <a:schemeClr val="bg1"/>
                </a:solidFill>
                <a:latin typeface="Helvetica" pitchFamily="2" charset="0"/>
              </a:rPr>
              <a:pPr algn="r"/>
              <a:t>‹N°›</a:t>
            </a:fld>
            <a:endParaRPr lang="en-US" sz="1050" b="0" i="0">
              <a:solidFill>
                <a:schemeClr val="bg1"/>
              </a:solidFill>
              <a:latin typeface="Helvetica" pitchFamily="2" charset="0"/>
            </a:endParaRPr>
          </a:p>
        </p:txBody>
      </p:sp>
    </p:spTree>
    <p:extLst>
      <p:ext uri="{BB962C8B-B14F-4D97-AF65-F5344CB8AC3E}">
        <p14:creationId xmlns:p14="http://schemas.microsoft.com/office/powerpoint/2010/main" val="45681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9" name="object 23">
            <a:extLst>
              <a:ext uri="{FF2B5EF4-FFF2-40B4-BE49-F238E27FC236}">
                <a16:creationId xmlns:a16="http://schemas.microsoft.com/office/drawing/2014/main" id="{079F3730-7ABB-4408-891C-1B00D468F7F0}"/>
              </a:ext>
            </a:extLst>
          </p:cNvPr>
          <p:cNvSpPr txBox="1"/>
          <p:nvPr userDrawn="1"/>
        </p:nvSpPr>
        <p:spPr>
          <a:xfrm>
            <a:off x="371250" y="203341"/>
            <a:ext cx="1589405" cy="303530"/>
          </a:xfrm>
          <a:prstGeom prst="rect">
            <a:avLst/>
          </a:prstGeom>
        </p:spPr>
        <p:txBody>
          <a:bodyPr vert="horz" wrap="square" lIns="0" tIns="0" rIns="0" bIns="0" rtlCol="0">
            <a:spAutoFit/>
          </a:bodyPr>
          <a:lstStyle/>
          <a:p>
            <a:pPr marL="12700">
              <a:lnSpc>
                <a:spcPct val="100000"/>
              </a:lnSpc>
            </a:pPr>
            <a:r>
              <a:rPr sz="1950" b="0" i="0" spc="114">
                <a:solidFill>
                  <a:srgbClr val="FFFFFF"/>
                </a:solidFill>
                <a:latin typeface="Helvetica" pitchFamily="2" charset="0"/>
                <a:cs typeface="HurmeGeometricSans1 SemiBold"/>
              </a:rPr>
              <a:t>THAN</a:t>
            </a:r>
            <a:r>
              <a:rPr sz="1950" b="0" i="0">
                <a:solidFill>
                  <a:srgbClr val="FFFFFF"/>
                </a:solidFill>
                <a:latin typeface="Helvetica" pitchFamily="2" charset="0"/>
                <a:cs typeface="HurmeGeometricSans1 SemiBold"/>
              </a:rPr>
              <a:t>K</a:t>
            </a:r>
            <a:r>
              <a:rPr sz="1950" b="0" i="0" spc="-5">
                <a:solidFill>
                  <a:srgbClr val="FFFFFF"/>
                </a:solidFill>
                <a:latin typeface="Helvetica" pitchFamily="2" charset="0"/>
                <a:cs typeface="HurmeGeometricSans1 SemiBold"/>
              </a:rPr>
              <a:t> </a:t>
            </a:r>
            <a:r>
              <a:rPr sz="1950" b="0" i="0" spc="20">
                <a:solidFill>
                  <a:srgbClr val="FFFFFF"/>
                </a:solidFill>
                <a:latin typeface="Helvetica" pitchFamily="2" charset="0"/>
                <a:cs typeface="HurmeGeometricSans1 SemiBold"/>
              </a:rPr>
              <a:t>Y</a:t>
            </a:r>
            <a:r>
              <a:rPr sz="1950" b="0" i="0" spc="114">
                <a:solidFill>
                  <a:srgbClr val="FFFFFF"/>
                </a:solidFill>
                <a:latin typeface="Helvetica" pitchFamily="2" charset="0"/>
                <a:cs typeface="HurmeGeometricSans1 SemiBold"/>
              </a:rPr>
              <a:t>O</a:t>
            </a:r>
            <a:r>
              <a:rPr sz="1950" b="0" i="0">
                <a:solidFill>
                  <a:srgbClr val="FFFFFF"/>
                </a:solidFill>
                <a:latin typeface="Helvetica" pitchFamily="2" charset="0"/>
                <a:cs typeface="HurmeGeometricSans1 SemiBold"/>
              </a:rPr>
              <a:t>U</a:t>
            </a:r>
            <a:endParaRPr sz="1950" b="0" i="0">
              <a:latin typeface="Helvetica" pitchFamily="2" charset="0"/>
              <a:cs typeface="HurmeGeometricSans1 SemiBold"/>
            </a:endParaRPr>
          </a:p>
        </p:txBody>
      </p:sp>
      <p:sp>
        <p:nvSpPr>
          <p:cNvPr id="20" name="object 24">
            <a:extLst>
              <a:ext uri="{FF2B5EF4-FFF2-40B4-BE49-F238E27FC236}">
                <a16:creationId xmlns:a16="http://schemas.microsoft.com/office/drawing/2014/main" id="{C6506E07-5BAD-4AFC-9CA1-507550B0D676}"/>
              </a:ext>
            </a:extLst>
          </p:cNvPr>
          <p:cNvSpPr txBox="1"/>
          <p:nvPr userDrawn="1"/>
        </p:nvSpPr>
        <p:spPr>
          <a:xfrm>
            <a:off x="371250" y="3528995"/>
            <a:ext cx="1320165" cy="478529"/>
          </a:xfrm>
          <a:prstGeom prst="rect">
            <a:avLst/>
          </a:prstGeom>
        </p:spPr>
        <p:txBody>
          <a:bodyPr vert="horz" wrap="square" lIns="0" tIns="0" rIns="0" bIns="0" rtlCol="0">
            <a:spAutoFit/>
          </a:bodyPr>
          <a:lstStyle/>
          <a:p>
            <a:pPr marL="12700">
              <a:lnSpc>
                <a:spcPct val="100000"/>
              </a:lnSpc>
            </a:pPr>
            <a:r>
              <a:rPr sz="950" b="0" i="0" spc="5" err="1">
                <a:solidFill>
                  <a:srgbClr val="FFFFFF"/>
                </a:solidFill>
                <a:latin typeface="Helvetica" pitchFamily="2" charset="0"/>
                <a:cs typeface="HurmeGeometricSans2 Light"/>
              </a:rPr>
              <a:t>C</a:t>
            </a:r>
            <a:r>
              <a:rPr sz="950" b="0" i="0" spc="15" err="1">
                <a:solidFill>
                  <a:srgbClr val="FFFFFF"/>
                </a:solidFill>
                <a:latin typeface="Helvetica" pitchFamily="2" charset="0"/>
                <a:cs typeface="HurmeGeometricSans2 Light"/>
              </a:rPr>
              <a:t>e</a:t>
            </a:r>
            <a:r>
              <a:rPr sz="950" b="0" i="0" spc="-10" err="1">
                <a:solidFill>
                  <a:srgbClr val="FFFFFF"/>
                </a:solidFill>
                <a:latin typeface="Helvetica" pitchFamily="2" charset="0"/>
                <a:cs typeface="HurmeGeometricSans2 Light"/>
              </a:rPr>
              <a:t>l</a:t>
            </a:r>
            <a:r>
              <a:rPr sz="950" b="0" i="0" spc="-30" err="1">
                <a:solidFill>
                  <a:srgbClr val="FFFFFF"/>
                </a:solidFill>
                <a:latin typeface="Helvetica" pitchFamily="2" charset="0"/>
                <a:cs typeface="HurmeGeometricSans2 Light"/>
              </a:rPr>
              <a:t>l</a:t>
            </a:r>
            <a:r>
              <a:rPr sz="950" b="0" i="0" spc="10" err="1">
                <a:solidFill>
                  <a:srgbClr val="FFFFFF"/>
                </a:solidFill>
                <a:latin typeface="Helvetica" pitchFamily="2" charset="0"/>
                <a:cs typeface="HurmeGeometricSans2 Light"/>
              </a:rPr>
              <a:t>e</a:t>
            </a:r>
            <a:r>
              <a:rPr sz="950" b="0" i="0" spc="15" err="1">
                <a:solidFill>
                  <a:srgbClr val="FFFFFF"/>
                </a:solidFill>
                <a:latin typeface="Helvetica" pitchFamily="2" charset="0"/>
                <a:cs typeface="HurmeGeometricSans2 Light"/>
              </a:rPr>
              <a:t>c</a:t>
            </a:r>
            <a:r>
              <a:rPr sz="950" b="0" i="0" err="1">
                <a:solidFill>
                  <a:srgbClr val="FFFFFF"/>
                </a:solidFill>
                <a:latin typeface="Helvetica" pitchFamily="2" charset="0"/>
                <a:cs typeface="HurmeGeometricSans2 Light"/>
              </a:rPr>
              <a:t>t</a:t>
            </a:r>
            <a:r>
              <a:rPr sz="950" b="0" i="0" spc="5" err="1">
                <a:solidFill>
                  <a:srgbClr val="FFFFFF"/>
                </a:solidFill>
                <a:latin typeface="Helvetica" pitchFamily="2" charset="0"/>
                <a:cs typeface="HurmeGeometricSans2 Light"/>
              </a:rPr>
              <a:t>is</a:t>
            </a:r>
            <a:r>
              <a:rPr sz="950" b="0" i="0" spc="25">
                <a:solidFill>
                  <a:srgbClr val="FFFFFF"/>
                </a:solidFill>
                <a:latin typeface="Helvetica" pitchFamily="2" charset="0"/>
                <a:cs typeface="HurmeGeometricSans2 Light"/>
              </a:rPr>
              <a:t> </a:t>
            </a:r>
            <a:r>
              <a:rPr lang="en-US" sz="950" b="0" i="0" spc="25">
                <a:solidFill>
                  <a:srgbClr val="FFFFFF"/>
                </a:solidFill>
                <a:latin typeface="Helvetica" pitchFamily="2" charset="0"/>
                <a:cs typeface="HurmeGeometricSans2 Light"/>
              </a:rPr>
              <a:t>Paris</a:t>
            </a:r>
            <a:endParaRPr sz="950" b="0" i="0">
              <a:latin typeface="Helvetica" pitchFamily="2" charset="0"/>
              <a:cs typeface="HurmeGeometricSans2 Light"/>
            </a:endParaRPr>
          </a:p>
          <a:p>
            <a:pPr marL="12700" marR="6350">
              <a:lnSpc>
                <a:spcPct val="118400"/>
              </a:lnSpc>
            </a:pPr>
            <a:r>
              <a:rPr sz="950" b="0" i="0" spc="35">
                <a:solidFill>
                  <a:srgbClr val="FFFFFF"/>
                </a:solidFill>
                <a:latin typeface="Helvetica" pitchFamily="2" charset="0"/>
                <a:cs typeface="HurmeGeometricSans2 Light"/>
              </a:rPr>
              <a:t>8</a:t>
            </a:r>
            <a:r>
              <a:rPr sz="950" b="0" i="0">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r</a:t>
            </a:r>
            <a:r>
              <a:rPr sz="950" b="0" i="0" spc="20">
                <a:solidFill>
                  <a:srgbClr val="FFFFFF"/>
                </a:solidFill>
                <a:latin typeface="Helvetica" pitchFamily="2" charset="0"/>
                <a:cs typeface="HurmeGeometricSans2 Light"/>
              </a:rPr>
              <a:t>u</a:t>
            </a:r>
            <a:r>
              <a:rPr sz="950" b="0" i="0" spc="10">
                <a:solidFill>
                  <a:srgbClr val="FFFFFF"/>
                </a:solidFill>
                <a:latin typeface="Helvetica" pitchFamily="2" charset="0"/>
                <a:cs typeface="HurmeGeometricSans2 Light"/>
              </a:rPr>
              <a:t>e</a:t>
            </a:r>
            <a:r>
              <a:rPr sz="950" b="0" i="0" spc="25">
                <a:solidFill>
                  <a:srgbClr val="FFFFFF"/>
                </a:solidFill>
                <a:latin typeface="Helvetica" pitchFamily="2" charset="0"/>
                <a:cs typeface="HurmeGeometricSans2 Light"/>
              </a:rPr>
              <a:t> </a:t>
            </a:r>
            <a:r>
              <a:rPr sz="950" b="0" i="0" spc="15">
                <a:solidFill>
                  <a:srgbClr val="FFFFFF"/>
                </a:solidFill>
                <a:latin typeface="Helvetica" pitchFamily="2" charset="0"/>
                <a:cs typeface="HurmeGeometricSans2 Light"/>
              </a:rPr>
              <a:t>d</a:t>
            </a:r>
            <a:r>
              <a:rPr sz="950" b="0" i="0" spc="10">
                <a:solidFill>
                  <a:srgbClr val="FFFFFF"/>
                </a:solidFill>
                <a:latin typeface="Helvetica" pitchFamily="2" charset="0"/>
                <a:cs typeface="HurmeGeometricSans2 Light"/>
              </a:rPr>
              <a:t>e</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l</a:t>
            </a:r>
            <a:r>
              <a:rPr sz="950" b="0" i="0" spc="10">
                <a:solidFill>
                  <a:srgbClr val="FFFFFF"/>
                </a:solidFill>
                <a:latin typeface="Helvetica" pitchFamily="2" charset="0"/>
                <a:cs typeface="HurmeGeometricSans2 Light"/>
              </a:rPr>
              <a:t>a</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C</a:t>
            </a:r>
            <a:r>
              <a:rPr sz="950" b="0" i="0" spc="-35">
                <a:solidFill>
                  <a:srgbClr val="FFFFFF"/>
                </a:solidFill>
                <a:latin typeface="Helvetica" pitchFamily="2" charset="0"/>
                <a:cs typeface="HurmeGeometricSans2 Light"/>
              </a:rPr>
              <a:t>r</a:t>
            </a:r>
            <a:r>
              <a:rPr sz="950" b="0" i="0" spc="15">
                <a:solidFill>
                  <a:srgbClr val="FFFFFF"/>
                </a:solidFill>
                <a:latin typeface="Helvetica" pitchFamily="2" charset="0"/>
                <a:cs typeface="HurmeGeometricSans2 Light"/>
              </a:rPr>
              <a:t>o</a:t>
            </a:r>
            <a:r>
              <a:rPr sz="950" b="0" i="0" spc="-5">
                <a:solidFill>
                  <a:srgbClr val="FFFFFF"/>
                </a:solidFill>
                <a:latin typeface="Helvetica" pitchFamily="2" charset="0"/>
                <a:cs typeface="HurmeGeometricSans2 Light"/>
              </a:rPr>
              <a:t>i</a:t>
            </a:r>
            <a:r>
              <a:rPr sz="950" b="0" i="0" spc="5">
                <a:solidFill>
                  <a:srgbClr val="FFFFFF"/>
                </a:solidFill>
                <a:latin typeface="Helvetica" pitchFamily="2" charset="0"/>
                <a:cs typeface="HurmeGeometricSans2 Light"/>
              </a:rPr>
              <a:t>x</a:t>
            </a:r>
            <a:r>
              <a:rPr sz="950" b="0" i="0" spc="25">
                <a:solidFill>
                  <a:srgbClr val="FFFFFF"/>
                </a:solidFill>
                <a:latin typeface="Helvetica" pitchFamily="2" charset="0"/>
                <a:cs typeface="HurmeGeometricSans2 Light"/>
              </a:rPr>
              <a:t> </a:t>
            </a:r>
            <a:r>
              <a:rPr sz="950" b="0" i="0" spc="5" err="1">
                <a:solidFill>
                  <a:srgbClr val="FFFFFF"/>
                </a:solidFill>
                <a:latin typeface="Helvetica" pitchFamily="2" charset="0"/>
                <a:cs typeface="HurmeGeometricSans2 Light"/>
              </a:rPr>
              <a:t>J</a:t>
            </a:r>
            <a:r>
              <a:rPr sz="950" b="0" i="0" spc="15" err="1">
                <a:solidFill>
                  <a:srgbClr val="FFFFFF"/>
                </a:solidFill>
                <a:latin typeface="Helvetica" pitchFamily="2" charset="0"/>
                <a:cs typeface="HurmeGeometricSans2 Light"/>
              </a:rPr>
              <a:t>a</a:t>
            </a:r>
            <a:r>
              <a:rPr sz="950" b="0" i="0" spc="-5" err="1">
                <a:solidFill>
                  <a:srgbClr val="FFFFFF"/>
                </a:solidFill>
                <a:latin typeface="Helvetica" pitchFamily="2" charset="0"/>
                <a:cs typeface="HurmeGeometricSans2 Light"/>
              </a:rPr>
              <a:t>r</a:t>
            </a:r>
            <a:r>
              <a:rPr sz="950" b="0" i="0" spc="15" err="1">
                <a:solidFill>
                  <a:srgbClr val="FFFFFF"/>
                </a:solidFill>
                <a:latin typeface="Helvetica" pitchFamily="2" charset="0"/>
                <a:cs typeface="HurmeGeometricSans2 Light"/>
              </a:rPr>
              <a:t>r</a:t>
            </a:r>
            <a:r>
              <a:rPr sz="950" b="0" i="0" spc="5" err="1">
                <a:solidFill>
                  <a:srgbClr val="FFFFFF"/>
                </a:solidFill>
                <a:latin typeface="Helvetica" pitchFamily="2" charset="0"/>
                <a:cs typeface="HurmeGeometricSans2 Light"/>
              </a:rPr>
              <a:t>y</a:t>
            </a:r>
            <a:r>
              <a:rPr sz="950" b="0" i="0" spc="5">
                <a:solidFill>
                  <a:srgbClr val="FFFFFF"/>
                </a:solidFill>
                <a:latin typeface="Helvetica" pitchFamily="2" charset="0"/>
                <a:cs typeface="HurmeGeometricSans2 Light"/>
              </a:rPr>
              <a:t> </a:t>
            </a:r>
            <a:r>
              <a:rPr sz="950" b="0" i="0" spc="-15">
                <a:solidFill>
                  <a:srgbClr val="FFFFFF"/>
                </a:solidFill>
                <a:latin typeface="Helvetica" pitchFamily="2" charset="0"/>
                <a:cs typeface="HurmeGeometricSans2 Light"/>
              </a:rPr>
              <a:t>7</a:t>
            </a:r>
            <a:r>
              <a:rPr sz="950" b="0" i="0" spc="25">
                <a:solidFill>
                  <a:srgbClr val="FFFFFF"/>
                </a:solidFill>
                <a:latin typeface="Helvetica" pitchFamily="2" charset="0"/>
                <a:cs typeface="HurmeGeometricSans2 Light"/>
              </a:rPr>
              <a:t>5</a:t>
            </a:r>
            <a:r>
              <a:rPr sz="950" b="0" i="0" spc="5">
                <a:solidFill>
                  <a:srgbClr val="FFFFFF"/>
                </a:solidFill>
                <a:latin typeface="Helvetica" pitchFamily="2" charset="0"/>
                <a:cs typeface="HurmeGeometricSans2 Light"/>
              </a:rPr>
              <a:t>013</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P</a:t>
            </a:r>
            <a:r>
              <a:rPr sz="950" b="0" i="0" spc="15">
                <a:solidFill>
                  <a:srgbClr val="FFFFFF"/>
                </a:solidFill>
                <a:latin typeface="Helvetica" pitchFamily="2" charset="0"/>
                <a:cs typeface="HurmeGeometricSans2 Light"/>
              </a:rPr>
              <a:t>a</a:t>
            </a:r>
            <a:r>
              <a:rPr sz="950" b="0" i="0" spc="-5">
                <a:solidFill>
                  <a:srgbClr val="FFFFFF"/>
                </a:solidFill>
                <a:latin typeface="Helvetica" pitchFamily="2" charset="0"/>
                <a:cs typeface="HurmeGeometricSans2 Light"/>
              </a:rPr>
              <a:t>r</a:t>
            </a:r>
            <a:r>
              <a:rPr sz="950" b="0" i="0" spc="5">
                <a:solidFill>
                  <a:srgbClr val="FFFFFF"/>
                </a:solidFill>
                <a:latin typeface="Helvetica" pitchFamily="2" charset="0"/>
                <a:cs typeface="HurmeGeometricSans2 Light"/>
              </a:rPr>
              <a:t>is</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sz="950" b="0" i="0" spc="-20">
                <a:solidFill>
                  <a:srgbClr val="FFFFFF"/>
                </a:solidFill>
                <a:latin typeface="Helvetica" pitchFamily="2" charset="0"/>
                <a:cs typeface="HurmeGeometricSans2 Light"/>
              </a:rPr>
              <a:t>Fr</a:t>
            </a:r>
            <a:r>
              <a:rPr sz="950" b="0" i="0" spc="15">
                <a:solidFill>
                  <a:srgbClr val="FFFFFF"/>
                </a:solidFill>
                <a:latin typeface="Helvetica" pitchFamily="2" charset="0"/>
                <a:cs typeface="HurmeGeometricSans2 Light"/>
              </a:rPr>
              <a:t>an</a:t>
            </a:r>
            <a:r>
              <a:rPr sz="950" b="0" i="0" spc="-10">
                <a:solidFill>
                  <a:srgbClr val="FFFFFF"/>
                </a:solidFill>
                <a:latin typeface="Helvetica" pitchFamily="2" charset="0"/>
                <a:cs typeface="HurmeGeometricSans2 Light"/>
              </a:rPr>
              <a:t>c</a:t>
            </a:r>
            <a:r>
              <a:rPr sz="950" b="0" i="0" spc="10">
                <a:solidFill>
                  <a:srgbClr val="FFFFFF"/>
                </a:solidFill>
                <a:latin typeface="Helvetica" pitchFamily="2" charset="0"/>
                <a:cs typeface="HurmeGeometricSans2 Light"/>
              </a:rPr>
              <a:t>e</a:t>
            </a:r>
            <a:endParaRPr sz="950" b="0" i="0">
              <a:latin typeface="Helvetica" pitchFamily="2" charset="0"/>
              <a:cs typeface="HurmeGeometricSans2 Light"/>
            </a:endParaRPr>
          </a:p>
        </p:txBody>
      </p:sp>
      <p:sp>
        <p:nvSpPr>
          <p:cNvPr id="21" name="object 25">
            <a:extLst>
              <a:ext uri="{FF2B5EF4-FFF2-40B4-BE49-F238E27FC236}">
                <a16:creationId xmlns:a16="http://schemas.microsoft.com/office/drawing/2014/main" id="{43DED768-987B-4CF4-97D3-4E633D0ED40E}"/>
              </a:ext>
            </a:extLst>
          </p:cNvPr>
          <p:cNvSpPr txBox="1"/>
          <p:nvPr userDrawn="1"/>
        </p:nvSpPr>
        <p:spPr>
          <a:xfrm>
            <a:off x="3214533" y="3519339"/>
            <a:ext cx="1529715" cy="636072"/>
          </a:xfrm>
          <a:prstGeom prst="rect">
            <a:avLst/>
          </a:prstGeom>
        </p:spPr>
        <p:txBody>
          <a:bodyPr vert="horz" wrap="square" lIns="0" tIns="0" rIns="0" bIns="0" rtlCol="0">
            <a:spAutoFit/>
          </a:bodyPr>
          <a:lstStyle/>
          <a:p>
            <a:pPr marL="12700" algn="l" defTabSz="457200" rtl="0" eaLnBrk="1" latinLnBrk="0" hangingPunct="1">
              <a:lnSpc>
                <a:spcPct val="100000"/>
              </a:lnSpc>
            </a:pPr>
            <a:r>
              <a:rPr sz="950" b="0" i="0" kern="1200" spc="5" err="1">
                <a:solidFill>
                  <a:srgbClr val="FFFFFF"/>
                </a:solidFill>
                <a:latin typeface="Helvetica" pitchFamily="2" charset="0"/>
                <a:ea typeface="+mn-ea"/>
                <a:cs typeface="HurmeGeometricSans2 Light"/>
              </a:rPr>
              <a:t>Cellectis</a:t>
            </a:r>
            <a:r>
              <a:rPr lang="en-US" sz="950" b="0" i="0" kern="1200" spc="5">
                <a:solidFill>
                  <a:srgbClr val="FFFFFF"/>
                </a:solidFill>
                <a:latin typeface="Helvetica" pitchFamily="2" charset="0"/>
                <a:ea typeface="+mn-ea"/>
                <a:cs typeface="HurmeGeometricSans2 Light"/>
              </a:rPr>
              <a:t> New York</a:t>
            </a:r>
            <a:endParaRPr sz="950" b="0" i="0" kern="1200" spc="5">
              <a:solidFill>
                <a:srgbClr val="FFFFFF"/>
              </a:solidFill>
              <a:latin typeface="Helvetica" pitchFamily="2" charset="0"/>
              <a:ea typeface="+mn-ea"/>
              <a:cs typeface="HurmeGeometricSans2 Light"/>
            </a:endParaRPr>
          </a:p>
          <a:p>
            <a:pPr marL="12700">
              <a:lnSpc>
                <a:spcPct val="100000"/>
              </a:lnSpc>
              <a:spcBef>
                <a:spcPts val="209"/>
              </a:spcBef>
            </a:pPr>
            <a:r>
              <a:rPr sz="950" b="0" i="0" spc="15">
                <a:solidFill>
                  <a:srgbClr val="FFFFFF"/>
                </a:solidFill>
                <a:latin typeface="Helvetica" pitchFamily="2" charset="0"/>
                <a:cs typeface="HurmeGeometricSans2 Light"/>
              </a:rPr>
              <a:t>4</a:t>
            </a:r>
            <a:r>
              <a:rPr sz="950" b="0" i="0" spc="25">
                <a:solidFill>
                  <a:srgbClr val="FFFFFF"/>
                </a:solidFill>
                <a:latin typeface="Helvetica" pitchFamily="2" charset="0"/>
                <a:cs typeface="HurmeGeometricSans2 Light"/>
              </a:rPr>
              <a:t>3</a:t>
            </a:r>
            <a:r>
              <a:rPr sz="950" b="0" i="0" spc="10">
                <a:solidFill>
                  <a:srgbClr val="FFFFFF"/>
                </a:solidFill>
                <a:latin typeface="Helvetica" pitchFamily="2" charset="0"/>
                <a:cs typeface="HurmeGeometricSans2 Light"/>
              </a:rPr>
              <a:t>0</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E</a:t>
            </a:r>
            <a:r>
              <a:rPr sz="950" b="0" i="0" spc="20">
                <a:solidFill>
                  <a:srgbClr val="FFFFFF"/>
                </a:solidFill>
                <a:latin typeface="Helvetica" pitchFamily="2" charset="0"/>
                <a:cs typeface="HurmeGeometricSans2 Light"/>
              </a:rPr>
              <a:t>a</a:t>
            </a:r>
            <a:r>
              <a:rPr sz="950" b="0" i="0" spc="-5">
                <a:solidFill>
                  <a:srgbClr val="FFFFFF"/>
                </a:solidFill>
                <a:latin typeface="Helvetica" pitchFamily="2" charset="0"/>
                <a:cs typeface="HurmeGeometricSans2 Light"/>
              </a:rPr>
              <a:t>s</a:t>
            </a:r>
            <a:r>
              <a:rPr sz="950" b="0" i="0" spc="5">
                <a:solidFill>
                  <a:srgbClr val="FFFFFF"/>
                </a:solidFill>
                <a:latin typeface="Helvetica" pitchFamily="2" charset="0"/>
                <a:cs typeface="HurmeGeometricSans2 Light"/>
              </a:rPr>
              <a:t>t</a:t>
            </a:r>
            <a:r>
              <a:rPr sz="950" b="0" i="0" spc="25">
                <a:solidFill>
                  <a:srgbClr val="FFFFFF"/>
                </a:solidFill>
                <a:latin typeface="Helvetica" pitchFamily="2" charset="0"/>
                <a:cs typeface="HurmeGeometricSans2 Light"/>
              </a:rPr>
              <a:t> </a:t>
            </a:r>
            <a:r>
              <a:rPr sz="950" b="0" i="0" spc="15">
                <a:solidFill>
                  <a:srgbClr val="FFFFFF"/>
                </a:solidFill>
                <a:latin typeface="Helvetica" pitchFamily="2" charset="0"/>
                <a:cs typeface="HurmeGeometricSans2 Light"/>
              </a:rPr>
              <a:t>29</a:t>
            </a:r>
            <a:r>
              <a:rPr sz="950" b="0" i="0">
                <a:solidFill>
                  <a:srgbClr val="FFFFFF"/>
                </a:solidFill>
                <a:latin typeface="Helvetica" pitchFamily="2" charset="0"/>
                <a:cs typeface="HurmeGeometricSans2 Light"/>
              </a:rPr>
              <a:t>t</a:t>
            </a:r>
            <a:r>
              <a:rPr sz="950" b="0" i="0" spc="10">
                <a:solidFill>
                  <a:srgbClr val="FFFFFF"/>
                </a:solidFill>
                <a:latin typeface="Helvetica" pitchFamily="2" charset="0"/>
                <a:cs typeface="HurmeGeometricSans2 Light"/>
              </a:rPr>
              <a:t>h</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S</a:t>
            </a:r>
            <a:r>
              <a:rPr sz="950" b="0" i="0">
                <a:solidFill>
                  <a:srgbClr val="FFFFFF"/>
                </a:solidFill>
                <a:latin typeface="Helvetica" pitchFamily="2" charset="0"/>
                <a:cs typeface="HurmeGeometricSans2 Light"/>
              </a:rPr>
              <a:t>t</a:t>
            </a:r>
            <a:r>
              <a:rPr sz="950" b="0" i="0" spc="-30">
                <a:solidFill>
                  <a:srgbClr val="FFFFFF"/>
                </a:solidFill>
                <a:latin typeface="Helvetica" pitchFamily="2" charset="0"/>
                <a:cs typeface="HurmeGeometricSans2 Light"/>
              </a:rPr>
              <a:t>r</a:t>
            </a:r>
            <a:r>
              <a:rPr sz="950" b="0" i="0" spc="10">
                <a:solidFill>
                  <a:srgbClr val="FFFFFF"/>
                </a:solidFill>
                <a:latin typeface="Helvetica" pitchFamily="2" charset="0"/>
                <a:cs typeface="HurmeGeometricSans2 Light"/>
              </a:rPr>
              <a:t>e</a:t>
            </a:r>
            <a:r>
              <a:rPr sz="950" b="0" i="0">
                <a:solidFill>
                  <a:srgbClr val="FFFFFF"/>
                </a:solidFill>
                <a:latin typeface="Helvetica" pitchFamily="2" charset="0"/>
                <a:cs typeface="HurmeGeometricSans2 Light"/>
              </a:rPr>
              <a:t>e</a:t>
            </a:r>
            <a:r>
              <a:rPr sz="950" b="0" i="0" spc="5">
                <a:solidFill>
                  <a:srgbClr val="FFFFFF"/>
                </a:solidFill>
                <a:latin typeface="Helvetica" pitchFamily="2" charset="0"/>
                <a:cs typeface="HurmeGeometricSans2 Light"/>
              </a:rPr>
              <a:t>t</a:t>
            </a:r>
            <a:endParaRPr sz="950" b="0" i="0">
              <a:latin typeface="Helvetica" pitchFamily="2" charset="0"/>
              <a:cs typeface="HurmeGeometricSans2 Light"/>
            </a:endParaRPr>
          </a:p>
          <a:p>
            <a:pPr marL="12700">
              <a:lnSpc>
                <a:spcPct val="100000"/>
              </a:lnSpc>
              <a:spcBef>
                <a:spcPts val="209"/>
              </a:spcBef>
            </a:pPr>
            <a:r>
              <a:rPr sz="950" b="0" i="0" spc="25">
                <a:solidFill>
                  <a:srgbClr val="FFFFFF"/>
                </a:solidFill>
                <a:latin typeface="Helvetica" pitchFamily="2" charset="0"/>
                <a:cs typeface="HurmeGeometricSans2 Light"/>
              </a:rPr>
              <a:t>1</a:t>
            </a:r>
            <a:r>
              <a:rPr sz="950" b="0" i="0" spc="50">
                <a:solidFill>
                  <a:srgbClr val="FFFFFF"/>
                </a:solidFill>
                <a:latin typeface="Helvetica" pitchFamily="2" charset="0"/>
                <a:cs typeface="HurmeGeometricSans2 Light"/>
              </a:rPr>
              <a:t>0</a:t>
            </a:r>
            <a:r>
              <a:rPr sz="950" b="0" i="0">
                <a:solidFill>
                  <a:srgbClr val="FFFFFF"/>
                </a:solidFill>
                <a:latin typeface="Helvetica" pitchFamily="2" charset="0"/>
                <a:cs typeface="HurmeGeometricSans2 Light"/>
              </a:rPr>
              <a:t>01</a:t>
            </a:r>
            <a:r>
              <a:rPr sz="950" b="0" i="0" spc="10">
                <a:solidFill>
                  <a:srgbClr val="FFFFFF"/>
                </a:solidFill>
                <a:latin typeface="Helvetica" pitchFamily="2" charset="0"/>
                <a:cs typeface="HurmeGeometricSans2 Light"/>
              </a:rPr>
              <a:t>6</a:t>
            </a:r>
            <a:r>
              <a:rPr sz="950" b="0" i="0" spc="25">
                <a:solidFill>
                  <a:srgbClr val="FFFFFF"/>
                </a:solidFill>
                <a:latin typeface="Helvetica" pitchFamily="2" charset="0"/>
                <a:cs typeface="HurmeGeometricSans2 Light"/>
              </a:rPr>
              <a:t> </a:t>
            </a:r>
            <a:r>
              <a:rPr sz="950" b="0" i="0" spc="15">
                <a:solidFill>
                  <a:srgbClr val="FFFFFF"/>
                </a:solidFill>
                <a:latin typeface="Helvetica" pitchFamily="2" charset="0"/>
                <a:cs typeface="HurmeGeometricSans2 Light"/>
              </a:rPr>
              <a:t>N</a:t>
            </a:r>
            <a:r>
              <a:rPr sz="950" b="0" i="0" spc="-10">
                <a:solidFill>
                  <a:srgbClr val="FFFFFF"/>
                </a:solidFill>
                <a:latin typeface="Helvetica" pitchFamily="2" charset="0"/>
                <a:cs typeface="HurmeGeometricSans2 Light"/>
              </a:rPr>
              <a:t>e</a:t>
            </a:r>
            <a:r>
              <a:rPr sz="950" b="0" i="0" spc="10">
                <a:solidFill>
                  <a:srgbClr val="FFFFFF"/>
                </a:solidFill>
                <a:latin typeface="Helvetica" pitchFamily="2" charset="0"/>
                <a:cs typeface="HurmeGeometricSans2 Light"/>
              </a:rPr>
              <a:t>w</a:t>
            </a:r>
            <a:r>
              <a:rPr sz="950" b="0" i="0" spc="25">
                <a:solidFill>
                  <a:srgbClr val="FFFFFF"/>
                </a:solidFill>
                <a:latin typeface="Helvetica" pitchFamily="2" charset="0"/>
                <a:cs typeface="HurmeGeometricSans2 Light"/>
              </a:rPr>
              <a:t> </a:t>
            </a:r>
            <a:r>
              <a:rPr sz="950" b="0" i="0" spc="-65">
                <a:solidFill>
                  <a:srgbClr val="FFFFFF"/>
                </a:solidFill>
                <a:latin typeface="Helvetica" pitchFamily="2" charset="0"/>
                <a:cs typeface="HurmeGeometricSans2 Light"/>
              </a:rPr>
              <a:t>Y</a:t>
            </a:r>
            <a:r>
              <a:rPr sz="950" b="0" i="0" spc="20">
                <a:solidFill>
                  <a:srgbClr val="FFFFFF"/>
                </a:solidFill>
                <a:latin typeface="Helvetica" pitchFamily="2" charset="0"/>
                <a:cs typeface="HurmeGeometricSans2 Light"/>
              </a:rPr>
              <a:t>o</a:t>
            </a:r>
            <a:r>
              <a:rPr sz="950" b="0" i="0" spc="-5">
                <a:solidFill>
                  <a:srgbClr val="FFFFFF"/>
                </a:solidFill>
                <a:latin typeface="Helvetica" pitchFamily="2" charset="0"/>
                <a:cs typeface="HurmeGeometricSans2 Light"/>
              </a:rPr>
              <a:t>r</a:t>
            </a:r>
            <a:r>
              <a:rPr sz="950" b="0" i="0" spc="35">
                <a:solidFill>
                  <a:srgbClr val="FFFFFF"/>
                </a:solidFill>
                <a:latin typeface="Helvetica" pitchFamily="2" charset="0"/>
                <a:cs typeface="HurmeGeometricSans2 Light"/>
              </a:rPr>
              <a:t>k</a:t>
            </a:r>
            <a:r>
              <a:rPr sz="950" b="0" i="0">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N</a:t>
            </a:r>
            <a:r>
              <a:rPr sz="950" b="0" i="0" spc="10">
                <a:solidFill>
                  <a:srgbClr val="FFFFFF"/>
                </a:solidFill>
                <a:latin typeface="Helvetica" pitchFamily="2" charset="0"/>
                <a:cs typeface="HurmeGeometricSans2 Light"/>
              </a:rPr>
              <a:t>Y</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U</a:t>
            </a:r>
            <a:r>
              <a:rPr sz="950" b="0" i="0" spc="-5">
                <a:solidFill>
                  <a:srgbClr val="FFFFFF"/>
                </a:solidFill>
                <a:latin typeface="Helvetica" pitchFamily="2" charset="0"/>
                <a:cs typeface="HurmeGeometricSans2 Light"/>
              </a:rPr>
              <a:t>S</a:t>
            </a:r>
            <a:r>
              <a:rPr sz="950" b="0" i="0" spc="10">
                <a:solidFill>
                  <a:srgbClr val="FFFFFF"/>
                </a:solidFill>
                <a:latin typeface="Helvetica" pitchFamily="2" charset="0"/>
                <a:cs typeface="HurmeGeometricSans2 Light"/>
              </a:rPr>
              <a:t>A</a:t>
            </a:r>
            <a:endParaRPr sz="950" b="0" i="0">
              <a:latin typeface="Helvetica" pitchFamily="2" charset="0"/>
              <a:cs typeface="HurmeGeometricSans2 Light"/>
            </a:endParaRPr>
          </a:p>
        </p:txBody>
      </p:sp>
      <p:sp>
        <p:nvSpPr>
          <p:cNvPr id="22" name="object 26">
            <a:extLst>
              <a:ext uri="{FF2B5EF4-FFF2-40B4-BE49-F238E27FC236}">
                <a16:creationId xmlns:a16="http://schemas.microsoft.com/office/drawing/2014/main" id="{CE27F571-8B16-4899-BD8E-F1F5E8791B71}"/>
              </a:ext>
            </a:extLst>
          </p:cNvPr>
          <p:cNvSpPr txBox="1"/>
          <p:nvPr userDrawn="1"/>
        </p:nvSpPr>
        <p:spPr>
          <a:xfrm>
            <a:off x="371250" y="689608"/>
            <a:ext cx="2163510" cy="146194"/>
          </a:xfrm>
          <a:prstGeom prst="rect">
            <a:avLst/>
          </a:prstGeom>
        </p:spPr>
        <p:txBody>
          <a:bodyPr vert="horz" wrap="square" lIns="0" tIns="0" rIns="0" bIns="0" rtlCol="0">
            <a:spAutoFit/>
          </a:bodyPr>
          <a:lstStyle/>
          <a:p>
            <a:pPr marL="12700" algn="l">
              <a:lnSpc>
                <a:spcPct val="100000"/>
              </a:lnSpc>
            </a:pPr>
            <a:r>
              <a:rPr lang="en-US" sz="950" b="0" i="0">
                <a:solidFill>
                  <a:schemeClr val="bg1"/>
                </a:solidFill>
                <a:latin typeface="Helvetica" pitchFamily="2" charset="0"/>
                <a:cs typeface="HurmeGeometricSans2 Light"/>
              </a:rPr>
              <a:t>Reach us at: </a:t>
            </a:r>
            <a:r>
              <a:rPr lang="en-US" sz="950" b="0" i="0" err="1">
                <a:solidFill>
                  <a:schemeClr val="bg1"/>
                </a:solidFill>
                <a:latin typeface="Helvetica" pitchFamily="2" charset="0"/>
                <a:cs typeface="HurmeGeometricSans2 Light"/>
              </a:rPr>
              <a:t>investors@cellectis.com</a:t>
            </a:r>
            <a:endParaRPr sz="950" b="0" i="0">
              <a:solidFill>
                <a:schemeClr val="bg1"/>
              </a:solidFill>
              <a:latin typeface="Helvetica" pitchFamily="2" charset="0"/>
              <a:cs typeface="HurmeGeometricSans2 Light"/>
            </a:endParaRPr>
          </a:p>
        </p:txBody>
      </p:sp>
      <p:sp>
        <p:nvSpPr>
          <p:cNvPr id="6" name="object 25">
            <a:extLst>
              <a:ext uri="{FF2B5EF4-FFF2-40B4-BE49-F238E27FC236}">
                <a16:creationId xmlns:a16="http://schemas.microsoft.com/office/drawing/2014/main" id="{AA440DAB-1D33-2D4C-8684-B3EB93B75005}"/>
              </a:ext>
            </a:extLst>
          </p:cNvPr>
          <p:cNvSpPr txBox="1"/>
          <p:nvPr userDrawn="1"/>
        </p:nvSpPr>
        <p:spPr>
          <a:xfrm>
            <a:off x="6057817" y="3517646"/>
            <a:ext cx="1529715" cy="489878"/>
          </a:xfrm>
          <a:prstGeom prst="rect">
            <a:avLst/>
          </a:prstGeom>
        </p:spPr>
        <p:txBody>
          <a:bodyPr vert="horz" wrap="square" lIns="0" tIns="0" rIns="0" bIns="0" rtlCol="0">
            <a:spAutoFit/>
          </a:bodyPr>
          <a:lstStyle/>
          <a:p>
            <a:pPr marL="12700" algn="l" defTabSz="457200" rtl="0" eaLnBrk="1" latinLnBrk="0" hangingPunct="1">
              <a:lnSpc>
                <a:spcPct val="100000"/>
              </a:lnSpc>
            </a:pPr>
            <a:r>
              <a:rPr sz="950" b="0" i="0" kern="1200" spc="5" err="1">
                <a:solidFill>
                  <a:srgbClr val="FFFFFF"/>
                </a:solidFill>
                <a:latin typeface="Helvetica" pitchFamily="2" charset="0"/>
                <a:ea typeface="+mn-ea"/>
                <a:cs typeface="HurmeGeometricSans2 Light"/>
              </a:rPr>
              <a:t>Cellectis</a:t>
            </a:r>
            <a:r>
              <a:rPr lang="fr-FR" sz="950" b="0" i="0" kern="1200" spc="5">
                <a:solidFill>
                  <a:srgbClr val="FFFFFF"/>
                </a:solidFill>
                <a:latin typeface="Helvetica" pitchFamily="2" charset="0"/>
                <a:ea typeface="+mn-ea"/>
                <a:cs typeface="HurmeGeometricSans2 Light"/>
              </a:rPr>
              <a:t> Raleigh</a:t>
            </a:r>
            <a:endParaRPr sz="950" b="0" i="0" kern="1200" spc="5">
              <a:solidFill>
                <a:srgbClr val="FFFFFF"/>
              </a:solidFill>
              <a:latin typeface="Helvetica" pitchFamily="2" charset="0"/>
              <a:ea typeface="+mn-ea"/>
              <a:cs typeface="HurmeGeometricSans2 Light"/>
            </a:endParaRPr>
          </a:p>
          <a:p>
            <a:pPr marL="12700">
              <a:lnSpc>
                <a:spcPct val="100000"/>
              </a:lnSpc>
              <a:spcBef>
                <a:spcPts val="209"/>
              </a:spcBef>
            </a:pPr>
            <a:r>
              <a:rPr lang="fr-FR" sz="950" b="0" i="0" spc="15">
                <a:solidFill>
                  <a:srgbClr val="FFFFFF"/>
                </a:solidFill>
                <a:latin typeface="Helvetica" pitchFamily="2" charset="0"/>
                <a:cs typeface="HurmeGeometricSans2 Light"/>
              </a:rPr>
              <a:t>2500 Sumner Boulevard</a:t>
            </a:r>
            <a:endParaRPr sz="950" b="0" i="0">
              <a:latin typeface="Helvetica" pitchFamily="2" charset="0"/>
              <a:cs typeface="HurmeGeometricSans2 Light"/>
            </a:endParaRPr>
          </a:p>
          <a:p>
            <a:pPr marL="12700">
              <a:lnSpc>
                <a:spcPct val="100000"/>
              </a:lnSpc>
              <a:spcBef>
                <a:spcPts val="209"/>
              </a:spcBef>
            </a:pPr>
            <a:r>
              <a:rPr lang="fr-FR" sz="950" b="0" i="0" spc="25">
                <a:solidFill>
                  <a:srgbClr val="FFFFFF"/>
                </a:solidFill>
                <a:latin typeface="Helvetica" pitchFamily="2" charset="0"/>
                <a:cs typeface="HurmeGeometricSans2 Light"/>
              </a:rPr>
              <a:t>27616 Raleigh</a:t>
            </a:r>
            <a:r>
              <a:rPr sz="950" b="0" i="0">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lang="fr-FR" sz="950" b="0" i="0" spc="25">
                <a:solidFill>
                  <a:srgbClr val="FFFFFF"/>
                </a:solidFill>
                <a:latin typeface="Helvetica" pitchFamily="2" charset="0"/>
                <a:cs typeface="HurmeGeometricSans2 Light"/>
              </a:rPr>
              <a:t>NC</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U</a:t>
            </a:r>
            <a:r>
              <a:rPr sz="950" b="0" i="0" spc="-5">
                <a:solidFill>
                  <a:srgbClr val="FFFFFF"/>
                </a:solidFill>
                <a:latin typeface="Helvetica" pitchFamily="2" charset="0"/>
                <a:cs typeface="HurmeGeometricSans2 Light"/>
              </a:rPr>
              <a:t>S</a:t>
            </a:r>
            <a:r>
              <a:rPr sz="950" b="0" i="0" spc="10">
                <a:solidFill>
                  <a:srgbClr val="FFFFFF"/>
                </a:solidFill>
                <a:latin typeface="Helvetica" pitchFamily="2" charset="0"/>
                <a:cs typeface="HurmeGeometricSans2 Light"/>
              </a:rPr>
              <a:t>A</a:t>
            </a:r>
            <a:endParaRPr sz="950" b="0" i="0">
              <a:latin typeface="Helvetica" pitchFamily="2" charset="0"/>
              <a:cs typeface="HurmeGeometricSans2 Light"/>
            </a:endParaRPr>
          </a:p>
        </p:txBody>
      </p:sp>
    </p:spTree>
    <p:extLst>
      <p:ext uri="{BB962C8B-B14F-4D97-AF65-F5344CB8AC3E}">
        <p14:creationId xmlns:p14="http://schemas.microsoft.com/office/powerpoint/2010/main" val="426445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C9750F-18F0-C202-876B-ABE81D13883D}"/>
              </a:ext>
            </a:extLst>
          </p:cNvPr>
          <p:cNvSpPr>
            <a:spLocks noGrp="1"/>
          </p:cNvSpPr>
          <p:nvPr>
            <p:ph type="body" sz="quarter" idx="10" hasCustomPrompt="1"/>
          </p:nvPr>
        </p:nvSpPr>
        <p:spPr>
          <a:xfrm>
            <a:off x="934142" y="4821382"/>
            <a:ext cx="7736033" cy="322118"/>
          </a:xfrm>
        </p:spPr>
        <p:txBody>
          <a:bodyPr lIns="91440" anchor="b" anchorCtr="0">
            <a:noAutofit/>
          </a:bodyPr>
          <a:lstStyle>
            <a:lvl1pPr marL="7938" indent="0">
              <a:spcBef>
                <a:spcPts val="0"/>
              </a:spcBef>
              <a:buFontTx/>
              <a:buNone/>
              <a:tabLst/>
              <a:defRPr sz="600"/>
            </a:lvl1pPr>
            <a:lvl2pPr marL="7938" indent="0">
              <a:spcBef>
                <a:spcPts val="0"/>
              </a:spcBef>
              <a:buFontTx/>
              <a:buNone/>
              <a:tabLst/>
              <a:defRPr/>
            </a:lvl2pPr>
            <a:lvl3pPr marL="7938" indent="0">
              <a:spcBef>
                <a:spcPts val="0"/>
              </a:spcBef>
              <a:buFontTx/>
              <a:buNone/>
              <a:tabLst/>
              <a:defRPr/>
            </a:lvl3pPr>
            <a:lvl4pPr marL="114300" indent="7938">
              <a:spcBef>
                <a:spcPts val="0"/>
              </a:spcBef>
              <a:buFontTx/>
              <a:buNone/>
              <a:tabLst/>
              <a:defRPr/>
            </a:lvl4pPr>
            <a:lvl5pPr marL="114300" indent="7938">
              <a:spcBef>
                <a:spcPts val="0"/>
              </a:spcBef>
              <a:buFontTx/>
              <a:buNone/>
              <a:tabLst/>
              <a:defRPr/>
            </a:lvl5pPr>
          </a:lstStyle>
          <a:p>
            <a:pPr lvl="0"/>
            <a:r>
              <a:rPr lang="en-US"/>
              <a:t>Sources and footnotes</a:t>
            </a:r>
          </a:p>
        </p:txBody>
      </p:sp>
    </p:spTree>
    <p:extLst>
      <p:ext uri="{BB962C8B-B14F-4D97-AF65-F5344CB8AC3E}">
        <p14:creationId xmlns:p14="http://schemas.microsoft.com/office/powerpoint/2010/main" val="26393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a:extLst>
              <a:ext uri="{FF2B5EF4-FFF2-40B4-BE49-F238E27FC236}">
                <a16:creationId xmlns:a16="http://schemas.microsoft.com/office/drawing/2014/main" id="{190D9803-12FA-3A2E-4079-AD9D34048A32}"/>
              </a:ext>
            </a:extLst>
          </p:cNvPr>
          <p:cNvSpPr>
            <a:spLocks noGrp="1"/>
          </p:cNvSpPr>
          <p:nvPr>
            <p:ph type="body" sz="quarter" idx="10" hasCustomPrompt="1"/>
          </p:nvPr>
        </p:nvSpPr>
        <p:spPr>
          <a:xfrm>
            <a:off x="934142" y="4821382"/>
            <a:ext cx="7736033" cy="322118"/>
          </a:xfrm>
        </p:spPr>
        <p:txBody>
          <a:bodyPr lIns="91440" anchor="b" anchorCtr="0">
            <a:noAutofit/>
          </a:bodyPr>
          <a:lstStyle>
            <a:lvl1pPr marL="7938" indent="0">
              <a:spcBef>
                <a:spcPts val="0"/>
              </a:spcBef>
              <a:buFontTx/>
              <a:buNone/>
              <a:tabLst/>
              <a:defRPr sz="600"/>
            </a:lvl1pPr>
            <a:lvl2pPr marL="7938" indent="0">
              <a:spcBef>
                <a:spcPts val="0"/>
              </a:spcBef>
              <a:buFontTx/>
              <a:buNone/>
              <a:tabLst/>
              <a:defRPr/>
            </a:lvl2pPr>
            <a:lvl3pPr marL="7938" indent="0">
              <a:spcBef>
                <a:spcPts val="0"/>
              </a:spcBef>
              <a:buFontTx/>
              <a:buNone/>
              <a:tabLst/>
              <a:defRPr/>
            </a:lvl3pPr>
            <a:lvl4pPr marL="114300" indent="7938">
              <a:spcBef>
                <a:spcPts val="0"/>
              </a:spcBef>
              <a:buFontTx/>
              <a:buNone/>
              <a:tabLst/>
              <a:defRPr/>
            </a:lvl4pPr>
            <a:lvl5pPr marL="114300" indent="7938">
              <a:spcBef>
                <a:spcPts val="0"/>
              </a:spcBef>
              <a:buFontTx/>
              <a:buNone/>
              <a:tabLst/>
              <a:defRPr/>
            </a:lvl5pPr>
          </a:lstStyle>
          <a:p>
            <a:pPr lvl="0"/>
            <a:r>
              <a:rPr lang="en-US"/>
              <a:t>Sources and footnotes</a:t>
            </a:r>
          </a:p>
        </p:txBody>
      </p:sp>
    </p:spTree>
    <p:extLst>
      <p:ext uri="{BB962C8B-B14F-4D97-AF65-F5344CB8AC3E}">
        <p14:creationId xmlns:p14="http://schemas.microsoft.com/office/powerpoint/2010/main" val="268884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chemeClr val="tx2"/>
        </a:solidFill>
        <a:effectLst/>
      </p:bgPr>
    </p:bg>
    <p:spTree>
      <p:nvGrpSpPr>
        <p:cNvPr id="1" name=""/>
        <p:cNvGrpSpPr/>
        <p:nvPr/>
      </p:nvGrpSpPr>
      <p:grpSpPr>
        <a:xfrm>
          <a:off x="0" y="0"/>
          <a:ext cx="0" cy="0"/>
          <a:chOff x="0" y="0"/>
          <a:chExt cx="0" cy="0"/>
        </a:xfrm>
      </p:grpSpPr>
      <p:sp>
        <p:nvSpPr>
          <p:cNvPr id="19" name="object 23">
            <a:extLst>
              <a:ext uri="{FF2B5EF4-FFF2-40B4-BE49-F238E27FC236}">
                <a16:creationId xmlns:a16="http://schemas.microsoft.com/office/drawing/2014/main" id="{079F3730-7ABB-4408-891C-1B00D468F7F0}"/>
              </a:ext>
            </a:extLst>
          </p:cNvPr>
          <p:cNvSpPr txBox="1"/>
          <p:nvPr userDrawn="1"/>
        </p:nvSpPr>
        <p:spPr>
          <a:xfrm>
            <a:off x="371250" y="203341"/>
            <a:ext cx="1589405" cy="303530"/>
          </a:xfrm>
          <a:prstGeom prst="rect">
            <a:avLst/>
          </a:prstGeom>
        </p:spPr>
        <p:txBody>
          <a:bodyPr vert="horz" wrap="square" lIns="0" tIns="0" rIns="0" bIns="0" rtlCol="0">
            <a:spAutoFit/>
          </a:bodyPr>
          <a:lstStyle/>
          <a:p>
            <a:pPr marL="12700">
              <a:lnSpc>
                <a:spcPct val="100000"/>
              </a:lnSpc>
            </a:pPr>
            <a:r>
              <a:rPr sz="1950" b="0" i="0" spc="114">
                <a:solidFill>
                  <a:srgbClr val="FFFFFF"/>
                </a:solidFill>
                <a:latin typeface="Helvetica" pitchFamily="2" charset="0"/>
                <a:cs typeface="HurmeGeometricSans1 SemiBold"/>
              </a:rPr>
              <a:t>THAN</a:t>
            </a:r>
            <a:r>
              <a:rPr sz="1950" b="0" i="0">
                <a:solidFill>
                  <a:srgbClr val="FFFFFF"/>
                </a:solidFill>
                <a:latin typeface="Helvetica" pitchFamily="2" charset="0"/>
                <a:cs typeface="HurmeGeometricSans1 SemiBold"/>
              </a:rPr>
              <a:t>K</a:t>
            </a:r>
            <a:r>
              <a:rPr sz="1950" b="0" i="0" spc="-5">
                <a:solidFill>
                  <a:srgbClr val="FFFFFF"/>
                </a:solidFill>
                <a:latin typeface="Helvetica" pitchFamily="2" charset="0"/>
                <a:cs typeface="HurmeGeometricSans1 SemiBold"/>
              </a:rPr>
              <a:t> </a:t>
            </a:r>
            <a:r>
              <a:rPr sz="1950" b="0" i="0" spc="20">
                <a:solidFill>
                  <a:srgbClr val="FFFFFF"/>
                </a:solidFill>
                <a:latin typeface="Helvetica" pitchFamily="2" charset="0"/>
                <a:cs typeface="HurmeGeometricSans1 SemiBold"/>
              </a:rPr>
              <a:t>Y</a:t>
            </a:r>
            <a:r>
              <a:rPr sz="1950" b="0" i="0" spc="114">
                <a:solidFill>
                  <a:srgbClr val="FFFFFF"/>
                </a:solidFill>
                <a:latin typeface="Helvetica" pitchFamily="2" charset="0"/>
                <a:cs typeface="HurmeGeometricSans1 SemiBold"/>
              </a:rPr>
              <a:t>O</a:t>
            </a:r>
            <a:r>
              <a:rPr sz="1950" b="0" i="0">
                <a:solidFill>
                  <a:srgbClr val="FFFFFF"/>
                </a:solidFill>
                <a:latin typeface="Helvetica" pitchFamily="2" charset="0"/>
                <a:cs typeface="HurmeGeometricSans1 SemiBold"/>
              </a:rPr>
              <a:t>U</a:t>
            </a:r>
            <a:endParaRPr sz="1950" b="0" i="0">
              <a:latin typeface="Helvetica" pitchFamily="2" charset="0"/>
              <a:cs typeface="HurmeGeometricSans1 SemiBold"/>
            </a:endParaRPr>
          </a:p>
        </p:txBody>
      </p:sp>
      <p:sp>
        <p:nvSpPr>
          <p:cNvPr id="20" name="object 24">
            <a:extLst>
              <a:ext uri="{FF2B5EF4-FFF2-40B4-BE49-F238E27FC236}">
                <a16:creationId xmlns:a16="http://schemas.microsoft.com/office/drawing/2014/main" id="{C6506E07-5BAD-4AFC-9CA1-507550B0D676}"/>
              </a:ext>
            </a:extLst>
          </p:cNvPr>
          <p:cNvSpPr txBox="1"/>
          <p:nvPr userDrawn="1"/>
        </p:nvSpPr>
        <p:spPr>
          <a:xfrm>
            <a:off x="371250" y="3528995"/>
            <a:ext cx="1320165" cy="478529"/>
          </a:xfrm>
          <a:prstGeom prst="rect">
            <a:avLst/>
          </a:prstGeom>
        </p:spPr>
        <p:txBody>
          <a:bodyPr vert="horz" wrap="square" lIns="0" tIns="0" rIns="0" bIns="0" rtlCol="0">
            <a:spAutoFit/>
          </a:bodyPr>
          <a:lstStyle/>
          <a:p>
            <a:pPr marL="12700">
              <a:lnSpc>
                <a:spcPct val="100000"/>
              </a:lnSpc>
            </a:pPr>
            <a:r>
              <a:rPr sz="950" b="0" i="0" spc="5" err="1">
                <a:solidFill>
                  <a:srgbClr val="FFFFFF"/>
                </a:solidFill>
                <a:latin typeface="Helvetica" pitchFamily="2" charset="0"/>
                <a:cs typeface="HurmeGeometricSans2 Light"/>
              </a:rPr>
              <a:t>C</a:t>
            </a:r>
            <a:r>
              <a:rPr sz="950" b="0" i="0" spc="15" err="1">
                <a:solidFill>
                  <a:srgbClr val="FFFFFF"/>
                </a:solidFill>
                <a:latin typeface="Helvetica" pitchFamily="2" charset="0"/>
                <a:cs typeface="HurmeGeometricSans2 Light"/>
              </a:rPr>
              <a:t>e</a:t>
            </a:r>
            <a:r>
              <a:rPr sz="950" b="0" i="0" spc="-10" err="1">
                <a:solidFill>
                  <a:srgbClr val="FFFFFF"/>
                </a:solidFill>
                <a:latin typeface="Helvetica" pitchFamily="2" charset="0"/>
                <a:cs typeface="HurmeGeometricSans2 Light"/>
              </a:rPr>
              <a:t>l</a:t>
            </a:r>
            <a:r>
              <a:rPr sz="950" b="0" i="0" spc="-30" err="1">
                <a:solidFill>
                  <a:srgbClr val="FFFFFF"/>
                </a:solidFill>
                <a:latin typeface="Helvetica" pitchFamily="2" charset="0"/>
                <a:cs typeface="HurmeGeometricSans2 Light"/>
              </a:rPr>
              <a:t>l</a:t>
            </a:r>
            <a:r>
              <a:rPr sz="950" b="0" i="0" spc="10" err="1">
                <a:solidFill>
                  <a:srgbClr val="FFFFFF"/>
                </a:solidFill>
                <a:latin typeface="Helvetica" pitchFamily="2" charset="0"/>
                <a:cs typeface="HurmeGeometricSans2 Light"/>
              </a:rPr>
              <a:t>e</a:t>
            </a:r>
            <a:r>
              <a:rPr sz="950" b="0" i="0" spc="15" err="1">
                <a:solidFill>
                  <a:srgbClr val="FFFFFF"/>
                </a:solidFill>
                <a:latin typeface="Helvetica" pitchFamily="2" charset="0"/>
                <a:cs typeface="HurmeGeometricSans2 Light"/>
              </a:rPr>
              <a:t>c</a:t>
            </a:r>
            <a:r>
              <a:rPr sz="950" b="0" i="0" err="1">
                <a:solidFill>
                  <a:srgbClr val="FFFFFF"/>
                </a:solidFill>
                <a:latin typeface="Helvetica" pitchFamily="2" charset="0"/>
                <a:cs typeface="HurmeGeometricSans2 Light"/>
              </a:rPr>
              <a:t>t</a:t>
            </a:r>
            <a:r>
              <a:rPr sz="950" b="0" i="0" spc="5" err="1">
                <a:solidFill>
                  <a:srgbClr val="FFFFFF"/>
                </a:solidFill>
                <a:latin typeface="Helvetica" pitchFamily="2" charset="0"/>
                <a:cs typeface="HurmeGeometricSans2 Light"/>
              </a:rPr>
              <a:t>is</a:t>
            </a:r>
            <a:r>
              <a:rPr sz="950" b="0" i="0" spc="25">
                <a:solidFill>
                  <a:srgbClr val="FFFFFF"/>
                </a:solidFill>
                <a:latin typeface="Helvetica" pitchFamily="2" charset="0"/>
                <a:cs typeface="HurmeGeometricSans2 Light"/>
              </a:rPr>
              <a:t> </a:t>
            </a:r>
            <a:r>
              <a:rPr lang="en-US" sz="950" b="0" i="0" spc="25">
                <a:solidFill>
                  <a:srgbClr val="FFFFFF"/>
                </a:solidFill>
                <a:latin typeface="Helvetica" pitchFamily="2" charset="0"/>
                <a:cs typeface="HurmeGeometricSans2 Light"/>
              </a:rPr>
              <a:t>Paris</a:t>
            </a:r>
            <a:endParaRPr sz="950" b="0" i="0">
              <a:latin typeface="Helvetica" pitchFamily="2" charset="0"/>
              <a:cs typeface="HurmeGeometricSans2 Light"/>
            </a:endParaRPr>
          </a:p>
          <a:p>
            <a:pPr marL="12700" marR="6350">
              <a:lnSpc>
                <a:spcPct val="118400"/>
              </a:lnSpc>
            </a:pPr>
            <a:r>
              <a:rPr sz="950" b="0" i="0" spc="35">
                <a:solidFill>
                  <a:srgbClr val="FFFFFF"/>
                </a:solidFill>
                <a:latin typeface="Helvetica" pitchFamily="2" charset="0"/>
                <a:cs typeface="HurmeGeometricSans2 Light"/>
              </a:rPr>
              <a:t>8</a:t>
            </a:r>
            <a:r>
              <a:rPr sz="950" b="0" i="0">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r</a:t>
            </a:r>
            <a:r>
              <a:rPr sz="950" b="0" i="0" spc="20">
                <a:solidFill>
                  <a:srgbClr val="FFFFFF"/>
                </a:solidFill>
                <a:latin typeface="Helvetica" pitchFamily="2" charset="0"/>
                <a:cs typeface="HurmeGeometricSans2 Light"/>
              </a:rPr>
              <a:t>u</a:t>
            </a:r>
            <a:r>
              <a:rPr sz="950" b="0" i="0" spc="10">
                <a:solidFill>
                  <a:srgbClr val="FFFFFF"/>
                </a:solidFill>
                <a:latin typeface="Helvetica" pitchFamily="2" charset="0"/>
                <a:cs typeface="HurmeGeometricSans2 Light"/>
              </a:rPr>
              <a:t>e</a:t>
            </a:r>
            <a:r>
              <a:rPr sz="950" b="0" i="0" spc="25">
                <a:solidFill>
                  <a:srgbClr val="FFFFFF"/>
                </a:solidFill>
                <a:latin typeface="Helvetica" pitchFamily="2" charset="0"/>
                <a:cs typeface="HurmeGeometricSans2 Light"/>
              </a:rPr>
              <a:t> </a:t>
            </a:r>
            <a:r>
              <a:rPr sz="950" b="0" i="0" spc="15">
                <a:solidFill>
                  <a:srgbClr val="FFFFFF"/>
                </a:solidFill>
                <a:latin typeface="Helvetica" pitchFamily="2" charset="0"/>
                <a:cs typeface="HurmeGeometricSans2 Light"/>
              </a:rPr>
              <a:t>d</a:t>
            </a:r>
            <a:r>
              <a:rPr sz="950" b="0" i="0" spc="10">
                <a:solidFill>
                  <a:srgbClr val="FFFFFF"/>
                </a:solidFill>
                <a:latin typeface="Helvetica" pitchFamily="2" charset="0"/>
                <a:cs typeface="HurmeGeometricSans2 Light"/>
              </a:rPr>
              <a:t>e</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l</a:t>
            </a:r>
            <a:r>
              <a:rPr sz="950" b="0" i="0" spc="10">
                <a:solidFill>
                  <a:srgbClr val="FFFFFF"/>
                </a:solidFill>
                <a:latin typeface="Helvetica" pitchFamily="2" charset="0"/>
                <a:cs typeface="HurmeGeometricSans2 Light"/>
              </a:rPr>
              <a:t>a</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C</a:t>
            </a:r>
            <a:r>
              <a:rPr sz="950" b="0" i="0" spc="-35">
                <a:solidFill>
                  <a:srgbClr val="FFFFFF"/>
                </a:solidFill>
                <a:latin typeface="Helvetica" pitchFamily="2" charset="0"/>
                <a:cs typeface="HurmeGeometricSans2 Light"/>
              </a:rPr>
              <a:t>r</a:t>
            </a:r>
            <a:r>
              <a:rPr sz="950" b="0" i="0" spc="15">
                <a:solidFill>
                  <a:srgbClr val="FFFFFF"/>
                </a:solidFill>
                <a:latin typeface="Helvetica" pitchFamily="2" charset="0"/>
                <a:cs typeface="HurmeGeometricSans2 Light"/>
              </a:rPr>
              <a:t>o</a:t>
            </a:r>
            <a:r>
              <a:rPr sz="950" b="0" i="0" spc="-5">
                <a:solidFill>
                  <a:srgbClr val="FFFFFF"/>
                </a:solidFill>
                <a:latin typeface="Helvetica" pitchFamily="2" charset="0"/>
                <a:cs typeface="HurmeGeometricSans2 Light"/>
              </a:rPr>
              <a:t>i</a:t>
            </a:r>
            <a:r>
              <a:rPr sz="950" b="0" i="0" spc="5">
                <a:solidFill>
                  <a:srgbClr val="FFFFFF"/>
                </a:solidFill>
                <a:latin typeface="Helvetica" pitchFamily="2" charset="0"/>
                <a:cs typeface="HurmeGeometricSans2 Light"/>
              </a:rPr>
              <a:t>x</a:t>
            </a:r>
            <a:r>
              <a:rPr sz="950" b="0" i="0" spc="25">
                <a:solidFill>
                  <a:srgbClr val="FFFFFF"/>
                </a:solidFill>
                <a:latin typeface="Helvetica" pitchFamily="2" charset="0"/>
                <a:cs typeface="HurmeGeometricSans2 Light"/>
              </a:rPr>
              <a:t> </a:t>
            </a:r>
            <a:r>
              <a:rPr sz="950" b="0" i="0" spc="5" err="1">
                <a:solidFill>
                  <a:srgbClr val="FFFFFF"/>
                </a:solidFill>
                <a:latin typeface="Helvetica" pitchFamily="2" charset="0"/>
                <a:cs typeface="HurmeGeometricSans2 Light"/>
              </a:rPr>
              <a:t>J</a:t>
            </a:r>
            <a:r>
              <a:rPr sz="950" b="0" i="0" spc="15" err="1">
                <a:solidFill>
                  <a:srgbClr val="FFFFFF"/>
                </a:solidFill>
                <a:latin typeface="Helvetica" pitchFamily="2" charset="0"/>
                <a:cs typeface="HurmeGeometricSans2 Light"/>
              </a:rPr>
              <a:t>a</a:t>
            </a:r>
            <a:r>
              <a:rPr sz="950" b="0" i="0" spc="-5" err="1">
                <a:solidFill>
                  <a:srgbClr val="FFFFFF"/>
                </a:solidFill>
                <a:latin typeface="Helvetica" pitchFamily="2" charset="0"/>
                <a:cs typeface="HurmeGeometricSans2 Light"/>
              </a:rPr>
              <a:t>r</a:t>
            </a:r>
            <a:r>
              <a:rPr sz="950" b="0" i="0" spc="15" err="1">
                <a:solidFill>
                  <a:srgbClr val="FFFFFF"/>
                </a:solidFill>
                <a:latin typeface="Helvetica" pitchFamily="2" charset="0"/>
                <a:cs typeface="HurmeGeometricSans2 Light"/>
              </a:rPr>
              <a:t>r</a:t>
            </a:r>
            <a:r>
              <a:rPr sz="950" b="0" i="0" spc="5" err="1">
                <a:solidFill>
                  <a:srgbClr val="FFFFFF"/>
                </a:solidFill>
                <a:latin typeface="Helvetica" pitchFamily="2" charset="0"/>
                <a:cs typeface="HurmeGeometricSans2 Light"/>
              </a:rPr>
              <a:t>y</a:t>
            </a:r>
            <a:r>
              <a:rPr sz="950" b="0" i="0" spc="5">
                <a:solidFill>
                  <a:srgbClr val="FFFFFF"/>
                </a:solidFill>
                <a:latin typeface="Helvetica" pitchFamily="2" charset="0"/>
                <a:cs typeface="HurmeGeometricSans2 Light"/>
              </a:rPr>
              <a:t> </a:t>
            </a:r>
            <a:r>
              <a:rPr sz="950" b="0" i="0" spc="-15">
                <a:solidFill>
                  <a:srgbClr val="FFFFFF"/>
                </a:solidFill>
                <a:latin typeface="Helvetica" pitchFamily="2" charset="0"/>
                <a:cs typeface="HurmeGeometricSans2 Light"/>
              </a:rPr>
              <a:t>7</a:t>
            </a:r>
            <a:r>
              <a:rPr sz="950" b="0" i="0" spc="25">
                <a:solidFill>
                  <a:srgbClr val="FFFFFF"/>
                </a:solidFill>
                <a:latin typeface="Helvetica" pitchFamily="2" charset="0"/>
                <a:cs typeface="HurmeGeometricSans2 Light"/>
              </a:rPr>
              <a:t>5</a:t>
            </a:r>
            <a:r>
              <a:rPr sz="950" b="0" i="0" spc="5">
                <a:solidFill>
                  <a:srgbClr val="FFFFFF"/>
                </a:solidFill>
                <a:latin typeface="Helvetica" pitchFamily="2" charset="0"/>
                <a:cs typeface="HurmeGeometricSans2 Light"/>
              </a:rPr>
              <a:t>013</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P</a:t>
            </a:r>
            <a:r>
              <a:rPr sz="950" b="0" i="0" spc="15">
                <a:solidFill>
                  <a:srgbClr val="FFFFFF"/>
                </a:solidFill>
                <a:latin typeface="Helvetica" pitchFamily="2" charset="0"/>
                <a:cs typeface="HurmeGeometricSans2 Light"/>
              </a:rPr>
              <a:t>a</a:t>
            </a:r>
            <a:r>
              <a:rPr sz="950" b="0" i="0" spc="-5">
                <a:solidFill>
                  <a:srgbClr val="FFFFFF"/>
                </a:solidFill>
                <a:latin typeface="Helvetica" pitchFamily="2" charset="0"/>
                <a:cs typeface="HurmeGeometricSans2 Light"/>
              </a:rPr>
              <a:t>r</a:t>
            </a:r>
            <a:r>
              <a:rPr sz="950" b="0" i="0" spc="5">
                <a:solidFill>
                  <a:srgbClr val="FFFFFF"/>
                </a:solidFill>
                <a:latin typeface="Helvetica" pitchFamily="2" charset="0"/>
                <a:cs typeface="HurmeGeometricSans2 Light"/>
              </a:rPr>
              <a:t>is</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sz="950" b="0" i="0" spc="-20">
                <a:solidFill>
                  <a:srgbClr val="FFFFFF"/>
                </a:solidFill>
                <a:latin typeface="Helvetica" pitchFamily="2" charset="0"/>
                <a:cs typeface="HurmeGeometricSans2 Light"/>
              </a:rPr>
              <a:t>Fr</a:t>
            </a:r>
            <a:r>
              <a:rPr sz="950" b="0" i="0" spc="15">
                <a:solidFill>
                  <a:srgbClr val="FFFFFF"/>
                </a:solidFill>
                <a:latin typeface="Helvetica" pitchFamily="2" charset="0"/>
                <a:cs typeface="HurmeGeometricSans2 Light"/>
              </a:rPr>
              <a:t>an</a:t>
            </a:r>
            <a:r>
              <a:rPr sz="950" b="0" i="0" spc="-10">
                <a:solidFill>
                  <a:srgbClr val="FFFFFF"/>
                </a:solidFill>
                <a:latin typeface="Helvetica" pitchFamily="2" charset="0"/>
                <a:cs typeface="HurmeGeometricSans2 Light"/>
              </a:rPr>
              <a:t>c</a:t>
            </a:r>
            <a:r>
              <a:rPr sz="950" b="0" i="0" spc="10">
                <a:solidFill>
                  <a:srgbClr val="FFFFFF"/>
                </a:solidFill>
                <a:latin typeface="Helvetica" pitchFamily="2" charset="0"/>
                <a:cs typeface="HurmeGeometricSans2 Light"/>
              </a:rPr>
              <a:t>e</a:t>
            </a:r>
            <a:endParaRPr sz="950" b="0" i="0">
              <a:latin typeface="Helvetica" pitchFamily="2" charset="0"/>
              <a:cs typeface="HurmeGeometricSans2 Light"/>
            </a:endParaRPr>
          </a:p>
        </p:txBody>
      </p:sp>
      <p:sp>
        <p:nvSpPr>
          <p:cNvPr id="21" name="object 25">
            <a:extLst>
              <a:ext uri="{FF2B5EF4-FFF2-40B4-BE49-F238E27FC236}">
                <a16:creationId xmlns:a16="http://schemas.microsoft.com/office/drawing/2014/main" id="{43DED768-987B-4CF4-97D3-4E633D0ED40E}"/>
              </a:ext>
            </a:extLst>
          </p:cNvPr>
          <p:cNvSpPr txBox="1"/>
          <p:nvPr userDrawn="1"/>
        </p:nvSpPr>
        <p:spPr>
          <a:xfrm>
            <a:off x="3214533" y="3519339"/>
            <a:ext cx="1529715" cy="636072"/>
          </a:xfrm>
          <a:prstGeom prst="rect">
            <a:avLst/>
          </a:prstGeom>
        </p:spPr>
        <p:txBody>
          <a:bodyPr vert="horz" wrap="square" lIns="0" tIns="0" rIns="0" bIns="0" rtlCol="0">
            <a:spAutoFit/>
          </a:bodyPr>
          <a:lstStyle/>
          <a:p>
            <a:pPr marL="12700" algn="l" defTabSz="457200" rtl="0" eaLnBrk="1" latinLnBrk="0" hangingPunct="1">
              <a:lnSpc>
                <a:spcPct val="100000"/>
              </a:lnSpc>
            </a:pPr>
            <a:r>
              <a:rPr sz="950" b="0" i="0" kern="1200" spc="5" err="1">
                <a:solidFill>
                  <a:srgbClr val="FFFFFF"/>
                </a:solidFill>
                <a:latin typeface="Helvetica" pitchFamily="2" charset="0"/>
                <a:ea typeface="+mn-ea"/>
                <a:cs typeface="HurmeGeometricSans2 Light"/>
              </a:rPr>
              <a:t>Cellectis</a:t>
            </a:r>
            <a:r>
              <a:rPr lang="en-US" sz="950" b="0" i="0" kern="1200" spc="5">
                <a:solidFill>
                  <a:srgbClr val="FFFFFF"/>
                </a:solidFill>
                <a:latin typeface="Helvetica" pitchFamily="2" charset="0"/>
                <a:ea typeface="+mn-ea"/>
                <a:cs typeface="HurmeGeometricSans2 Light"/>
              </a:rPr>
              <a:t> New York</a:t>
            </a:r>
            <a:endParaRPr sz="950" b="0" i="0" kern="1200" spc="5">
              <a:solidFill>
                <a:srgbClr val="FFFFFF"/>
              </a:solidFill>
              <a:latin typeface="Helvetica" pitchFamily="2" charset="0"/>
              <a:ea typeface="+mn-ea"/>
              <a:cs typeface="HurmeGeometricSans2 Light"/>
            </a:endParaRPr>
          </a:p>
          <a:p>
            <a:pPr marL="12700">
              <a:lnSpc>
                <a:spcPct val="100000"/>
              </a:lnSpc>
              <a:spcBef>
                <a:spcPts val="209"/>
              </a:spcBef>
            </a:pPr>
            <a:r>
              <a:rPr sz="950" b="0" i="0" spc="15">
                <a:solidFill>
                  <a:srgbClr val="FFFFFF"/>
                </a:solidFill>
                <a:latin typeface="Helvetica" pitchFamily="2" charset="0"/>
                <a:cs typeface="HurmeGeometricSans2 Light"/>
              </a:rPr>
              <a:t>4</a:t>
            </a:r>
            <a:r>
              <a:rPr sz="950" b="0" i="0" spc="25">
                <a:solidFill>
                  <a:srgbClr val="FFFFFF"/>
                </a:solidFill>
                <a:latin typeface="Helvetica" pitchFamily="2" charset="0"/>
                <a:cs typeface="HurmeGeometricSans2 Light"/>
              </a:rPr>
              <a:t>3</a:t>
            </a:r>
            <a:r>
              <a:rPr sz="950" b="0" i="0" spc="10">
                <a:solidFill>
                  <a:srgbClr val="FFFFFF"/>
                </a:solidFill>
                <a:latin typeface="Helvetica" pitchFamily="2" charset="0"/>
                <a:cs typeface="HurmeGeometricSans2 Light"/>
              </a:rPr>
              <a:t>0</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E</a:t>
            </a:r>
            <a:r>
              <a:rPr sz="950" b="0" i="0" spc="20">
                <a:solidFill>
                  <a:srgbClr val="FFFFFF"/>
                </a:solidFill>
                <a:latin typeface="Helvetica" pitchFamily="2" charset="0"/>
                <a:cs typeface="HurmeGeometricSans2 Light"/>
              </a:rPr>
              <a:t>a</a:t>
            </a:r>
            <a:r>
              <a:rPr sz="950" b="0" i="0" spc="-5">
                <a:solidFill>
                  <a:srgbClr val="FFFFFF"/>
                </a:solidFill>
                <a:latin typeface="Helvetica" pitchFamily="2" charset="0"/>
                <a:cs typeface="HurmeGeometricSans2 Light"/>
              </a:rPr>
              <a:t>s</a:t>
            </a:r>
            <a:r>
              <a:rPr sz="950" b="0" i="0" spc="5">
                <a:solidFill>
                  <a:srgbClr val="FFFFFF"/>
                </a:solidFill>
                <a:latin typeface="Helvetica" pitchFamily="2" charset="0"/>
                <a:cs typeface="HurmeGeometricSans2 Light"/>
              </a:rPr>
              <a:t>t</a:t>
            </a:r>
            <a:r>
              <a:rPr sz="950" b="0" i="0" spc="25">
                <a:solidFill>
                  <a:srgbClr val="FFFFFF"/>
                </a:solidFill>
                <a:latin typeface="Helvetica" pitchFamily="2" charset="0"/>
                <a:cs typeface="HurmeGeometricSans2 Light"/>
              </a:rPr>
              <a:t> </a:t>
            </a:r>
            <a:r>
              <a:rPr sz="950" b="0" i="0" spc="15">
                <a:solidFill>
                  <a:srgbClr val="FFFFFF"/>
                </a:solidFill>
                <a:latin typeface="Helvetica" pitchFamily="2" charset="0"/>
                <a:cs typeface="HurmeGeometricSans2 Light"/>
              </a:rPr>
              <a:t>29</a:t>
            </a:r>
            <a:r>
              <a:rPr sz="950" b="0" i="0">
                <a:solidFill>
                  <a:srgbClr val="FFFFFF"/>
                </a:solidFill>
                <a:latin typeface="Helvetica" pitchFamily="2" charset="0"/>
                <a:cs typeface="HurmeGeometricSans2 Light"/>
              </a:rPr>
              <a:t>t</a:t>
            </a:r>
            <a:r>
              <a:rPr sz="950" b="0" i="0" spc="10">
                <a:solidFill>
                  <a:srgbClr val="FFFFFF"/>
                </a:solidFill>
                <a:latin typeface="Helvetica" pitchFamily="2" charset="0"/>
                <a:cs typeface="HurmeGeometricSans2 Light"/>
              </a:rPr>
              <a:t>h</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S</a:t>
            </a:r>
            <a:r>
              <a:rPr sz="950" b="0" i="0">
                <a:solidFill>
                  <a:srgbClr val="FFFFFF"/>
                </a:solidFill>
                <a:latin typeface="Helvetica" pitchFamily="2" charset="0"/>
                <a:cs typeface="HurmeGeometricSans2 Light"/>
              </a:rPr>
              <a:t>t</a:t>
            </a:r>
            <a:r>
              <a:rPr sz="950" b="0" i="0" spc="-30">
                <a:solidFill>
                  <a:srgbClr val="FFFFFF"/>
                </a:solidFill>
                <a:latin typeface="Helvetica" pitchFamily="2" charset="0"/>
                <a:cs typeface="HurmeGeometricSans2 Light"/>
              </a:rPr>
              <a:t>r</a:t>
            </a:r>
            <a:r>
              <a:rPr sz="950" b="0" i="0" spc="10">
                <a:solidFill>
                  <a:srgbClr val="FFFFFF"/>
                </a:solidFill>
                <a:latin typeface="Helvetica" pitchFamily="2" charset="0"/>
                <a:cs typeface="HurmeGeometricSans2 Light"/>
              </a:rPr>
              <a:t>e</a:t>
            </a:r>
            <a:r>
              <a:rPr sz="950" b="0" i="0">
                <a:solidFill>
                  <a:srgbClr val="FFFFFF"/>
                </a:solidFill>
                <a:latin typeface="Helvetica" pitchFamily="2" charset="0"/>
                <a:cs typeface="HurmeGeometricSans2 Light"/>
              </a:rPr>
              <a:t>e</a:t>
            </a:r>
            <a:r>
              <a:rPr sz="950" b="0" i="0" spc="5">
                <a:solidFill>
                  <a:srgbClr val="FFFFFF"/>
                </a:solidFill>
                <a:latin typeface="Helvetica" pitchFamily="2" charset="0"/>
                <a:cs typeface="HurmeGeometricSans2 Light"/>
              </a:rPr>
              <a:t>t</a:t>
            </a:r>
            <a:endParaRPr sz="950" b="0" i="0">
              <a:latin typeface="Helvetica" pitchFamily="2" charset="0"/>
              <a:cs typeface="HurmeGeometricSans2 Light"/>
            </a:endParaRPr>
          </a:p>
          <a:p>
            <a:pPr marL="12700">
              <a:lnSpc>
                <a:spcPct val="100000"/>
              </a:lnSpc>
              <a:spcBef>
                <a:spcPts val="209"/>
              </a:spcBef>
            </a:pPr>
            <a:r>
              <a:rPr sz="950" b="0" i="0" spc="25">
                <a:solidFill>
                  <a:srgbClr val="FFFFFF"/>
                </a:solidFill>
                <a:latin typeface="Helvetica" pitchFamily="2" charset="0"/>
                <a:cs typeface="HurmeGeometricSans2 Light"/>
              </a:rPr>
              <a:t>1</a:t>
            </a:r>
            <a:r>
              <a:rPr sz="950" b="0" i="0" spc="50">
                <a:solidFill>
                  <a:srgbClr val="FFFFFF"/>
                </a:solidFill>
                <a:latin typeface="Helvetica" pitchFamily="2" charset="0"/>
                <a:cs typeface="HurmeGeometricSans2 Light"/>
              </a:rPr>
              <a:t>0</a:t>
            </a:r>
            <a:r>
              <a:rPr sz="950" b="0" i="0">
                <a:solidFill>
                  <a:srgbClr val="FFFFFF"/>
                </a:solidFill>
                <a:latin typeface="Helvetica" pitchFamily="2" charset="0"/>
                <a:cs typeface="HurmeGeometricSans2 Light"/>
              </a:rPr>
              <a:t>01</a:t>
            </a:r>
            <a:r>
              <a:rPr sz="950" b="0" i="0" spc="10">
                <a:solidFill>
                  <a:srgbClr val="FFFFFF"/>
                </a:solidFill>
                <a:latin typeface="Helvetica" pitchFamily="2" charset="0"/>
                <a:cs typeface="HurmeGeometricSans2 Light"/>
              </a:rPr>
              <a:t>6</a:t>
            </a:r>
            <a:r>
              <a:rPr sz="950" b="0" i="0" spc="25">
                <a:solidFill>
                  <a:srgbClr val="FFFFFF"/>
                </a:solidFill>
                <a:latin typeface="Helvetica" pitchFamily="2" charset="0"/>
                <a:cs typeface="HurmeGeometricSans2 Light"/>
              </a:rPr>
              <a:t> </a:t>
            </a:r>
            <a:r>
              <a:rPr sz="950" b="0" i="0" spc="15">
                <a:solidFill>
                  <a:srgbClr val="FFFFFF"/>
                </a:solidFill>
                <a:latin typeface="Helvetica" pitchFamily="2" charset="0"/>
                <a:cs typeface="HurmeGeometricSans2 Light"/>
              </a:rPr>
              <a:t>N</a:t>
            </a:r>
            <a:r>
              <a:rPr sz="950" b="0" i="0" spc="-10">
                <a:solidFill>
                  <a:srgbClr val="FFFFFF"/>
                </a:solidFill>
                <a:latin typeface="Helvetica" pitchFamily="2" charset="0"/>
                <a:cs typeface="HurmeGeometricSans2 Light"/>
              </a:rPr>
              <a:t>e</a:t>
            </a:r>
            <a:r>
              <a:rPr sz="950" b="0" i="0" spc="10">
                <a:solidFill>
                  <a:srgbClr val="FFFFFF"/>
                </a:solidFill>
                <a:latin typeface="Helvetica" pitchFamily="2" charset="0"/>
                <a:cs typeface="HurmeGeometricSans2 Light"/>
              </a:rPr>
              <a:t>w</a:t>
            </a:r>
            <a:r>
              <a:rPr sz="950" b="0" i="0" spc="25">
                <a:solidFill>
                  <a:srgbClr val="FFFFFF"/>
                </a:solidFill>
                <a:latin typeface="Helvetica" pitchFamily="2" charset="0"/>
                <a:cs typeface="HurmeGeometricSans2 Light"/>
              </a:rPr>
              <a:t> </a:t>
            </a:r>
            <a:r>
              <a:rPr sz="950" b="0" i="0" spc="-65">
                <a:solidFill>
                  <a:srgbClr val="FFFFFF"/>
                </a:solidFill>
                <a:latin typeface="Helvetica" pitchFamily="2" charset="0"/>
                <a:cs typeface="HurmeGeometricSans2 Light"/>
              </a:rPr>
              <a:t>Y</a:t>
            </a:r>
            <a:r>
              <a:rPr sz="950" b="0" i="0" spc="20">
                <a:solidFill>
                  <a:srgbClr val="FFFFFF"/>
                </a:solidFill>
                <a:latin typeface="Helvetica" pitchFamily="2" charset="0"/>
                <a:cs typeface="HurmeGeometricSans2 Light"/>
              </a:rPr>
              <a:t>o</a:t>
            </a:r>
            <a:r>
              <a:rPr sz="950" b="0" i="0" spc="-5">
                <a:solidFill>
                  <a:srgbClr val="FFFFFF"/>
                </a:solidFill>
                <a:latin typeface="Helvetica" pitchFamily="2" charset="0"/>
                <a:cs typeface="HurmeGeometricSans2 Light"/>
              </a:rPr>
              <a:t>r</a:t>
            </a:r>
            <a:r>
              <a:rPr sz="950" b="0" i="0" spc="35">
                <a:solidFill>
                  <a:srgbClr val="FFFFFF"/>
                </a:solidFill>
                <a:latin typeface="Helvetica" pitchFamily="2" charset="0"/>
                <a:cs typeface="HurmeGeometricSans2 Light"/>
              </a:rPr>
              <a:t>k</a:t>
            </a:r>
            <a:r>
              <a:rPr sz="950" b="0" i="0">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N</a:t>
            </a:r>
            <a:r>
              <a:rPr sz="950" b="0" i="0" spc="10">
                <a:solidFill>
                  <a:srgbClr val="FFFFFF"/>
                </a:solidFill>
                <a:latin typeface="Helvetica" pitchFamily="2" charset="0"/>
                <a:cs typeface="HurmeGeometricSans2 Light"/>
              </a:rPr>
              <a:t>Y</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U</a:t>
            </a:r>
            <a:r>
              <a:rPr sz="950" b="0" i="0" spc="-5">
                <a:solidFill>
                  <a:srgbClr val="FFFFFF"/>
                </a:solidFill>
                <a:latin typeface="Helvetica" pitchFamily="2" charset="0"/>
                <a:cs typeface="HurmeGeometricSans2 Light"/>
              </a:rPr>
              <a:t>S</a:t>
            </a:r>
            <a:r>
              <a:rPr sz="950" b="0" i="0" spc="10">
                <a:solidFill>
                  <a:srgbClr val="FFFFFF"/>
                </a:solidFill>
                <a:latin typeface="Helvetica" pitchFamily="2" charset="0"/>
                <a:cs typeface="HurmeGeometricSans2 Light"/>
              </a:rPr>
              <a:t>A</a:t>
            </a:r>
            <a:endParaRPr sz="950" b="0" i="0">
              <a:latin typeface="Helvetica" pitchFamily="2" charset="0"/>
              <a:cs typeface="HurmeGeometricSans2 Light"/>
            </a:endParaRPr>
          </a:p>
        </p:txBody>
      </p:sp>
      <p:sp>
        <p:nvSpPr>
          <p:cNvPr id="22" name="object 26">
            <a:extLst>
              <a:ext uri="{FF2B5EF4-FFF2-40B4-BE49-F238E27FC236}">
                <a16:creationId xmlns:a16="http://schemas.microsoft.com/office/drawing/2014/main" id="{CE27F571-8B16-4899-BD8E-F1F5E8791B71}"/>
              </a:ext>
            </a:extLst>
          </p:cNvPr>
          <p:cNvSpPr txBox="1"/>
          <p:nvPr userDrawn="1"/>
        </p:nvSpPr>
        <p:spPr>
          <a:xfrm>
            <a:off x="371250" y="689608"/>
            <a:ext cx="2163510" cy="146194"/>
          </a:xfrm>
          <a:prstGeom prst="rect">
            <a:avLst/>
          </a:prstGeom>
        </p:spPr>
        <p:txBody>
          <a:bodyPr vert="horz" wrap="square" lIns="0" tIns="0" rIns="0" bIns="0" rtlCol="0">
            <a:spAutoFit/>
          </a:bodyPr>
          <a:lstStyle/>
          <a:p>
            <a:pPr marL="12700" algn="l">
              <a:lnSpc>
                <a:spcPct val="100000"/>
              </a:lnSpc>
            </a:pPr>
            <a:r>
              <a:rPr lang="en-US" sz="950" b="0" i="0">
                <a:solidFill>
                  <a:schemeClr val="bg1"/>
                </a:solidFill>
                <a:latin typeface="Helvetica" pitchFamily="2" charset="0"/>
                <a:cs typeface="HurmeGeometricSans2 Light"/>
              </a:rPr>
              <a:t>Reach us at: </a:t>
            </a:r>
            <a:r>
              <a:rPr lang="en-US" sz="950" b="0" i="0" err="1">
                <a:solidFill>
                  <a:schemeClr val="bg1"/>
                </a:solidFill>
                <a:latin typeface="Helvetica" pitchFamily="2" charset="0"/>
                <a:cs typeface="HurmeGeometricSans2 Light"/>
              </a:rPr>
              <a:t>investors@cellectis.com</a:t>
            </a:r>
            <a:endParaRPr sz="950" b="0" i="0">
              <a:solidFill>
                <a:schemeClr val="bg1"/>
              </a:solidFill>
              <a:latin typeface="Helvetica" pitchFamily="2" charset="0"/>
              <a:cs typeface="HurmeGeometricSans2 Light"/>
            </a:endParaRPr>
          </a:p>
        </p:txBody>
      </p:sp>
      <p:sp>
        <p:nvSpPr>
          <p:cNvPr id="6" name="object 25">
            <a:extLst>
              <a:ext uri="{FF2B5EF4-FFF2-40B4-BE49-F238E27FC236}">
                <a16:creationId xmlns:a16="http://schemas.microsoft.com/office/drawing/2014/main" id="{AA440DAB-1D33-2D4C-8684-B3EB93B75005}"/>
              </a:ext>
            </a:extLst>
          </p:cNvPr>
          <p:cNvSpPr txBox="1"/>
          <p:nvPr userDrawn="1"/>
        </p:nvSpPr>
        <p:spPr>
          <a:xfrm>
            <a:off x="6057817" y="3517646"/>
            <a:ext cx="1529715" cy="489878"/>
          </a:xfrm>
          <a:prstGeom prst="rect">
            <a:avLst/>
          </a:prstGeom>
        </p:spPr>
        <p:txBody>
          <a:bodyPr vert="horz" wrap="square" lIns="0" tIns="0" rIns="0" bIns="0" rtlCol="0">
            <a:spAutoFit/>
          </a:bodyPr>
          <a:lstStyle/>
          <a:p>
            <a:pPr marL="12700" algn="l" defTabSz="457200" rtl="0" eaLnBrk="1" latinLnBrk="0" hangingPunct="1">
              <a:lnSpc>
                <a:spcPct val="100000"/>
              </a:lnSpc>
            </a:pPr>
            <a:r>
              <a:rPr sz="950" b="0" i="0" kern="1200" spc="5" err="1">
                <a:solidFill>
                  <a:srgbClr val="FFFFFF"/>
                </a:solidFill>
                <a:latin typeface="Helvetica" pitchFamily="2" charset="0"/>
                <a:ea typeface="+mn-ea"/>
                <a:cs typeface="HurmeGeometricSans2 Light"/>
              </a:rPr>
              <a:t>Cellectis</a:t>
            </a:r>
            <a:r>
              <a:rPr lang="fr-FR" sz="950" b="0" i="0" kern="1200" spc="5">
                <a:solidFill>
                  <a:srgbClr val="FFFFFF"/>
                </a:solidFill>
                <a:latin typeface="Helvetica" pitchFamily="2" charset="0"/>
                <a:ea typeface="+mn-ea"/>
                <a:cs typeface="HurmeGeometricSans2 Light"/>
              </a:rPr>
              <a:t> Raleigh</a:t>
            </a:r>
            <a:endParaRPr sz="950" b="0" i="0" kern="1200" spc="5">
              <a:solidFill>
                <a:srgbClr val="FFFFFF"/>
              </a:solidFill>
              <a:latin typeface="Helvetica" pitchFamily="2" charset="0"/>
              <a:ea typeface="+mn-ea"/>
              <a:cs typeface="HurmeGeometricSans2 Light"/>
            </a:endParaRPr>
          </a:p>
          <a:p>
            <a:pPr marL="12700">
              <a:lnSpc>
                <a:spcPct val="100000"/>
              </a:lnSpc>
              <a:spcBef>
                <a:spcPts val="209"/>
              </a:spcBef>
            </a:pPr>
            <a:r>
              <a:rPr lang="fr-FR" sz="950" b="0" i="0" spc="15">
                <a:solidFill>
                  <a:srgbClr val="FFFFFF"/>
                </a:solidFill>
                <a:latin typeface="Helvetica" pitchFamily="2" charset="0"/>
                <a:cs typeface="HurmeGeometricSans2 Light"/>
              </a:rPr>
              <a:t>2500 Sumner Boulevard</a:t>
            </a:r>
            <a:endParaRPr sz="950" b="0" i="0">
              <a:latin typeface="Helvetica" pitchFamily="2" charset="0"/>
              <a:cs typeface="HurmeGeometricSans2 Light"/>
            </a:endParaRPr>
          </a:p>
          <a:p>
            <a:pPr marL="12700">
              <a:lnSpc>
                <a:spcPct val="100000"/>
              </a:lnSpc>
              <a:spcBef>
                <a:spcPts val="209"/>
              </a:spcBef>
            </a:pPr>
            <a:r>
              <a:rPr lang="fr-FR" sz="950" b="0" i="0" spc="25">
                <a:solidFill>
                  <a:srgbClr val="FFFFFF"/>
                </a:solidFill>
                <a:latin typeface="Helvetica" pitchFamily="2" charset="0"/>
                <a:cs typeface="HurmeGeometricSans2 Light"/>
              </a:rPr>
              <a:t>27616 Raleigh</a:t>
            </a:r>
            <a:r>
              <a:rPr sz="950" b="0" i="0">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lang="fr-FR" sz="950" b="0" i="0" spc="25">
                <a:solidFill>
                  <a:srgbClr val="FFFFFF"/>
                </a:solidFill>
                <a:latin typeface="Helvetica" pitchFamily="2" charset="0"/>
                <a:cs typeface="HurmeGeometricSans2 Light"/>
              </a:rPr>
              <a:t>NC</a:t>
            </a:r>
            <a:r>
              <a:rPr sz="950" b="0" i="0" spc="25">
                <a:solidFill>
                  <a:srgbClr val="FFFFFF"/>
                </a:solidFill>
                <a:latin typeface="Helvetica" pitchFamily="2" charset="0"/>
                <a:cs typeface="HurmeGeometricSans2 Light"/>
              </a:rPr>
              <a:t> </a:t>
            </a:r>
            <a:r>
              <a:rPr sz="950" b="0" i="0" spc="5">
                <a:solidFill>
                  <a:srgbClr val="FFFFFF"/>
                </a:solidFill>
                <a:latin typeface="Helvetica" pitchFamily="2" charset="0"/>
                <a:cs typeface="HurmeGeometricSans2 Light"/>
              </a:rPr>
              <a:t>–</a:t>
            </a:r>
            <a:r>
              <a:rPr sz="950" b="0" i="0" spc="25">
                <a:solidFill>
                  <a:srgbClr val="FFFFFF"/>
                </a:solidFill>
                <a:latin typeface="Helvetica" pitchFamily="2" charset="0"/>
                <a:cs typeface="HurmeGeometricSans2 Light"/>
              </a:rPr>
              <a:t> </a:t>
            </a:r>
            <a:r>
              <a:rPr sz="950" b="0" i="0">
                <a:solidFill>
                  <a:srgbClr val="FFFFFF"/>
                </a:solidFill>
                <a:latin typeface="Helvetica" pitchFamily="2" charset="0"/>
                <a:cs typeface="HurmeGeometricSans2 Light"/>
              </a:rPr>
              <a:t>U</a:t>
            </a:r>
            <a:r>
              <a:rPr sz="950" b="0" i="0" spc="-5">
                <a:solidFill>
                  <a:srgbClr val="FFFFFF"/>
                </a:solidFill>
                <a:latin typeface="Helvetica" pitchFamily="2" charset="0"/>
                <a:cs typeface="HurmeGeometricSans2 Light"/>
              </a:rPr>
              <a:t>S</a:t>
            </a:r>
            <a:r>
              <a:rPr sz="950" b="0" i="0" spc="10">
                <a:solidFill>
                  <a:srgbClr val="FFFFFF"/>
                </a:solidFill>
                <a:latin typeface="Helvetica" pitchFamily="2" charset="0"/>
                <a:cs typeface="HurmeGeometricSans2 Light"/>
              </a:rPr>
              <a:t>A</a:t>
            </a:r>
            <a:endParaRPr sz="950" b="0" i="0">
              <a:latin typeface="Helvetica" pitchFamily="2" charset="0"/>
              <a:cs typeface="HurmeGeometricSans2 Light"/>
            </a:endParaRPr>
          </a:p>
        </p:txBody>
      </p:sp>
    </p:spTree>
    <p:extLst>
      <p:ext uri="{BB962C8B-B14F-4D97-AF65-F5344CB8AC3E}">
        <p14:creationId xmlns:p14="http://schemas.microsoft.com/office/powerpoint/2010/main" val="92264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1244AC0-AB34-577B-1800-60E0E4353071}"/>
              </a:ext>
            </a:extLst>
          </p:cNvPr>
          <p:cNvGraphicFramePr>
            <a:graphicFrameLocks noChangeAspect="1"/>
          </p:cNvGraphicFramePr>
          <p:nvPr userDrawn="1">
            <p:custDataLst>
              <p:tags r:id="rId10"/>
            </p:custDataLst>
            <p:extLst>
              <p:ext uri="{D42A27DB-BD31-4B8C-83A1-F6EECF244321}">
                <p14:modId xmlns:p14="http://schemas.microsoft.com/office/powerpoint/2010/main" val="408145798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e think-cell" r:id="rId11" imgW="7772400" imgH="10058400" progId="TCLayout.ActiveDocument.1">
                  <p:embed/>
                </p:oleObj>
              </mc:Choice>
              <mc:Fallback>
                <p:oleObj name="Diapositive think-cell" r:id="rId11" imgW="7772400" imgH="10058400" progId="TCLayout.ActiveDocument.1">
                  <p:embed/>
                  <p:pic>
                    <p:nvPicPr>
                      <p:cNvPr id="7" name="Object 6" hidden="1">
                        <a:extLst>
                          <a:ext uri="{FF2B5EF4-FFF2-40B4-BE49-F238E27FC236}">
                            <a16:creationId xmlns:a16="http://schemas.microsoft.com/office/drawing/2014/main" id="{C1244AC0-AB34-577B-1800-60E0E4353071}"/>
                          </a:ext>
                        </a:extLst>
                      </p:cNvPr>
                      <p:cNvPicPr/>
                      <p:nvPr/>
                    </p:nvPicPr>
                    <p:blipFill>
                      <a:blip r:embed="rId12"/>
                      <a:stretch>
                        <a:fillRect/>
                      </a:stretch>
                    </p:blipFill>
                    <p:spPr>
                      <a:xfrm>
                        <a:off x="1588" y="1588"/>
                        <a:ext cx="1227"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FFD0821-37F3-A3BB-60AF-6E72ABBD1DDD}"/>
              </a:ext>
            </a:extLst>
          </p:cNvPr>
          <p:cNvSpPr/>
          <p:nvPr userDrawn="1"/>
        </p:nvSpPr>
        <p:spPr>
          <a:xfrm>
            <a:off x="0" y="0"/>
            <a:ext cx="9144000" cy="6521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76519" y="56707"/>
            <a:ext cx="8401722" cy="595424"/>
          </a:xfrm>
          <a:prstGeom prst="rect">
            <a:avLst/>
          </a:prstGeom>
        </p:spPr>
        <p:txBody>
          <a:bodyPr vert="horz" wrap="square"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387275" y="763793"/>
            <a:ext cx="8401723" cy="386893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9539" y="5294387"/>
            <a:ext cx="3086100" cy="273844"/>
          </a:xfrm>
          <a:prstGeom prst="rect">
            <a:avLst/>
          </a:prstGeom>
        </p:spPr>
        <p:txBody>
          <a:bodyPr vert="horz" lIns="91440" tIns="45720" rIns="91440" bIns="45720" rtlCol="0" anchor="ctr"/>
          <a:lstStyle>
            <a:lvl1pPr algn="l">
              <a:defRPr sz="900" b="0" i="0">
                <a:solidFill>
                  <a:schemeClr val="tx1">
                    <a:tint val="75000"/>
                  </a:schemeClr>
                </a:solidFill>
                <a:latin typeface="Helvetica" pitchFamily="2" charset="0"/>
              </a:defRPr>
            </a:lvl1pPr>
          </a:lstStyle>
          <a:p>
            <a:endParaRPr lang="uk-UA"/>
          </a:p>
        </p:txBody>
      </p:sp>
      <p:grpSp>
        <p:nvGrpSpPr>
          <p:cNvPr id="17" name="Group 16">
            <a:extLst>
              <a:ext uri="{FF2B5EF4-FFF2-40B4-BE49-F238E27FC236}">
                <a16:creationId xmlns:a16="http://schemas.microsoft.com/office/drawing/2014/main" id="{1B627026-5A04-D596-D808-256048FDFF3D}"/>
              </a:ext>
            </a:extLst>
          </p:cNvPr>
          <p:cNvGrpSpPr/>
          <p:nvPr userDrawn="1"/>
        </p:nvGrpSpPr>
        <p:grpSpPr>
          <a:xfrm>
            <a:off x="359410" y="4609592"/>
            <a:ext cx="520700" cy="548640"/>
            <a:chOff x="359410" y="4490720"/>
            <a:chExt cx="520700" cy="548640"/>
          </a:xfrm>
        </p:grpSpPr>
        <p:sp>
          <p:nvSpPr>
            <p:cNvPr id="8" name="Freeform: Shape 13">
              <a:extLst>
                <a:ext uri="{FF2B5EF4-FFF2-40B4-BE49-F238E27FC236}">
                  <a16:creationId xmlns:a16="http://schemas.microsoft.com/office/drawing/2014/main" id="{9DB74293-C928-B585-A326-64D70AFCE27C}"/>
                </a:ext>
              </a:extLst>
            </p:cNvPr>
            <p:cNvSpPr/>
            <p:nvPr/>
          </p:nvSpPr>
          <p:spPr>
            <a:xfrm>
              <a:off x="359410" y="4490720"/>
              <a:ext cx="520700" cy="548640"/>
            </a:xfrm>
            <a:custGeom>
              <a:avLst/>
              <a:gdLst>
                <a:gd name="connsiteX0" fmla="*/ 12700 w 520700"/>
                <a:gd name="connsiteY0" fmla="*/ 12700 h 660400"/>
                <a:gd name="connsiteX1" fmla="*/ 516890 w 520700"/>
                <a:gd name="connsiteY1" fmla="*/ 12700 h 660400"/>
                <a:gd name="connsiteX2" fmla="*/ 516890 w 520700"/>
                <a:gd name="connsiteY2" fmla="*/ 652780 h 660400"/>
                <a:gd name="connsiteX3" fmla="*/ 12700 w 520700"/>
                <a:gd name="connsiteY3" fmla="*/ 652780 h 660400"/>
              </a:gdLst>
              <a:ahLst/>
              <a:cxnLst>
                <a:cxn ang="0">
                  <a:pos x="connsiteX0" y="connsiteY0"/>
                </a:cxn>
                <a:cxn ang="0">
                  <a:pos x="connsiteX1" y="connsiteY1"/>
                </a:cxn>
                <a:cxn ang="0">
                  <a:pos x="connsiteX2" y="connsiteY2"/>
                </a:cxn>
                <a:cxn ang="0">
                  <a:pos x="connsiteX3" y="connsiteY3"/>
                </a:cxn>
              </a:cxnLst>
              <a:rect l="l" t="t" r="r" b="b"/>
              <a:pathLst>
                <a:path w="520700" h="660400">
                  <a:moveTo>
                    <a:pt x="12700" y="12700"/>
                  </a:moveTo>
                  <a:lnTo>
                    <a:pt x="516890" y="12700"/>
                  </a:lnTo>
                  <a:lnTo>
                    <a:pt x="516890" y="652780"/>
                  </a:lnTo>
                  <a:lnTo>
                    <a:pt x="12700" y="652780"/>
                  </a:lnTo>
                  <a:close/>
                </a:path>
              </a:pathLst>
            </a:custGeom>
            <a:solidFill>
              <a:srgbClr val="00385F"/>
            </a:solidFill>
            <a:ln w="12700" cap="flat">
              <a:noFill/>
              <a:prstDash val="solid"/>
              <a:miter/>
            </a:ln>
            <a:effectLst>
              <a:outerShdw blurRad="165100" algn="ctr" rotWithShape="0">
                <a:prstClr val="black">
                  <a:alpha val="30000"/>
                </a:prstClr>
              </a:outerShdw>
            </a:effectLst>
          </p:spPr>
          <p:txBody>
            <a:bodyPr rtlCol="0" anchor="ctr"/>
            <a:lstStyle/>
            <a:p>
              <a:endParaRPr lang="uk-UA" b="0" i="0">
                <a:latin typeface="Helvetica" pitchFamily="2" charset="0"/>
              </a:endParaRPr>
            </a:p>
          </p:txBody>
        </p:sp>
        <p:sp>
          <p:nvSpPr>
            <p:cNvPr id="9" name="Freeform: Shape 14">
              <a:extLst>
                <a:ext uri="{FF2B5EF4-FFF2-40B4-BE49-F238E27FC236}">
                  <a16:creationId xmlns:a16="http://schemas.microsoft.com/office/drawing/2014/main" id="{B9110B62-69E3-3C42-C29A-6DB6CC760721}"/>
                </a:ext>
              </a:extLst>
            </p:cNvPr>
            <p:cNvSpPr/>
            <p:nvPr/>
          </p:nvSpPr>
          <p:spPr>
            <a:xfrm>
              <a:off x="553720" y="4606290"/>
              <a:ext cx="76200" cy="279400"/>
            </a:xfrm>
            <a:custGeom>
              <a:avLst/>
              <a:gdLst>
                <a:gd name="connsiteX0" fmla="*/ 12700 w 76200"/>
                <a:gd name="connsiteY0" fmla="*/ 12700 h 279400"/>
                <a:gd name="connsiteX1" fmla="*/ 68580 w 76200"/>
                <a:gd name="connsiteY1" fmla="*/ 12700 h 279400"/>
                <a:gd name="connsiteX2" fmla="*/ 68580 w 76200"/>
                <a:gd name="connsiteY2" fmla="*/ 266700 h 279400"/>
                <a:gd name="connsiteX3" fmla="*/ 12700 w 76200"/>
                <a:gd name="connsiteY3" fmla="*/ 266700 h 279400"/>
              </a:gdLst>
              <a:ahLst/>
              <a:cxnLst>
                <a:cxn ang="0">
                  <a:pos x="connsiteX0" y="connsiteY0"/>
                </a:cxn>
                <a:cxn ang="0">
                  <a:pos x="connsiteX1" y="connsiteY1"/>
                </a:cxn>
                <a:cxn ang="0">
                  <a:pos x="connsiteX2" y="connsiteY2"/>
                </a:cxn>
                <a:cxn ang="0">
                  <a:pos x="connsiteX3" y="connsiteY3"/>
                </a:cxn>
              </a:cxnLst>
              <a:rect l="l" t="t" r="r" b="b"/>
              <a:pathLst>
                <a:path w="76200" h="279400">
                  <a:moveTo>
                    <a:pt x="12700" y="12700"/>
                  </a:moveTo>
                  <a:lnTo>
                    <a:pt x="68580" y="12700"/>
                  </a:lnTo>
                  <a:lnTo>
                    <a:pt x="68580" y="266700"/>
                  </a:lnTo>
                  <a:lnTo>
                    <a:pt x="12700" y="266700"/>
                  </a:lnTo>
                  <a:close/>
                </a:path>
              </a:pathLst>
            </a:custGeom>
            <a:solidFill>
              <a:srgbClr val="9DD0DD"/>
            </a:solidFill>
            <a:ln w="12700" cap="flat">
              <a:noFill/>
              <a:prstDash val="solid"/>
              <a:miter/>
            </a:ln>
          </p:spPr>
          <p:txBody>
            <a:bodyPr rtlCol="0" anchor="ctr"/>
            <a:lstStyle/>
            <a:p>
              <a:endParaRPr lang="uk-UA" b="0" i="0">
                <a:latin typeface="Helvetica" pitchFamily="2" charset="0"/>
              </a:endParaRPr>
            </a:p>
          </p:txBody>
        </p:sp>
        <p:sp>
          <p:nvSpPr>
            <p:cNvPr id="10" name="Freeform: Shape 15">
              <a:extLst>
                <a:ext uri="{FF2B5EF4-FFF2-40B4-BE49-F238E27FC236}">
                  <a16:creationId xmlns:a16="http://schemas.microsoft.com/office/drawing/2014/main" id="{9287A0F2-DCDB-48DF-23D4-D2E5B7F3FCB6}"/>
                </a:ext>
              </a:extLst>
            </p:cNvPr>
            <p:cNvSpPr/>
            <p:nvPr/>
          </p:nvSpPr>
          <p:spPr>
            <a:xfrm>
              <a:off x="619760" y="4639310"/>
              <a:ext cx="76200" cy="279400"/>
            </a:xfrm>
            <a:custGeom>
              <a:avLst/>
              <a:gdLst>
                <a:gd name="connsiteX0" fmla="*/ 12700 w 76200"/>
                <a:gd name="connsiteY0" fmla="*/ 12700 h 279400"/>
                <a:gd name="connsiteX1" fmla="*/ 68580 w 76200"/>
                <a:gd name="connsiteY1" fmla="*/ 12700 h 279400"/>
                <a:gd name="connsiteX2" fmla="*/ 68580 w 76200"/>
                <a:gd name="connsiteY2" fmla="*/ 266700 h 279400"/>
                <a:gd name="connsiteX3" fmla="*/ 12700 w 76200"/>
                <a:gd name="connsiteY3" fmla="*/ 266700 h 279400"/>
              </a:gdLst>
              <a:ahLst/>
              <a:cxnLst>
                <a:cxn ang="0">
                  <a:pos x="connsiteX0" y="connsiteY0"/>
                </a:cxn>
                <a:cxn ang="0">
                  <a:pos x="connsiteX1" y="connsiteY1"/>
                </a:cxn>
                <a:cxn ang="0">
                  <a:pos x="connsiteX2" y="connsiteY2"/>
                </a:cxn>
                <a:cxn ang="0">
                  <a:pos x="connsiteX3" y="connsiteY3"/>
                </a:cxn>
              </a:cxnLst>
              <a:rect l="l" t="t" r="r" b="b"/>
              <a:pathLst>
                <a:path w="76200" h="279400">
                  <a:moveTo>
                    <a:pt x="12700" y="12700"/>
                  </a:moveTo>
                  <a:lnTo>
                    <a:pt x="68580" y="12700"/>
                  </a:lnTo>
                  <a:lnTo>
                    <a:pt x="68580" y="266700"/>
                  </a:lnTo>
                  <a:lnTo>
                    <a:pt x="12700" y="266700"/>
                  </a:lnTo>
                  <a:close/>
                </a:path>
              </a:pathLst>
            </a:custGeom>
            <a:solidFill>
              <a:srgbClr val="9DD0DD"/>
            </a:solidFill>
            <a:ln w="12700" cap="flat">
              <a:noFill/>
              <a:prstDash val="solid"/>
              <a:miter/>
            </a:ln>
          </p:spPr>
          <p:txBody>
            <a:bodyPr rtlCol="0" anchor="ctr"/>
            <a:lstStyle/>
            <a:p>
              <a:endParaRPr lang="uk-UA" b="0" i="0">
                <a:latin typeface="Helvetica" pitchFamily="2" charset="0"/>
              </a:endParaRPr>
            </a:p>
          </p:txBody>
        </p:sp>
        <p:sp>
          <p:nvSpPr>
            <p:cNvPr id="11" name="Freeform: Shape 16">
              <a:extLst>
                <a:ext uri="{FF2B5EF4-FFF2-40B4-BE49-F238E27FC236}">
                  <a16:creationId xmlns:a16="http://schemas.microsoft.com/office/drawing/2014/main" id="{325F6A7D-58DC-3DAC-63F2-E29930CA9BE2}"/>
                </a:ext>
              </a:extLst>
            </p:cNvPr>
            <p:cNvSpPr/>
            <p:nvPr/>
          </p:nvSpPr>
          <p:spPr>
            <a:xfrm>
              <a:off x="553720" y="4639310"/>
              <a:ext cx="76200" cy="241300"/>
            </a:xfrm>
            <a:custGeom>
              <a:avLst/>
              <a:gdLst>
                <a:gd name="connsiteX0" fmla="*/ 12700 w 76200"/>
                <a:gd name="connsiteY0" fmla="*/ 12700 h 241300"/>
                <a:gd name="connsiteX1" fmla="*/ 68580 w 76200"/>
                <a:gd name="connsiteY1" fmla="*/ 12700 h 241300"/>
                <a:gd name="connsiteX2" fmla="*/ 68580 w 76200"/>
                <a:gd name="connsiteY2" fmla="*/ 234950 h 241300"/>
                <a:gd name="connsiteX3" fmla="*/ 12700 w 76200"/>
                <a:gd name="connsiteY3" fmla="*/ 234950 h 241300"/>
              </a:gdLst>
              <a:ahLst/>
              <a:cxnLst>
                <a:cxn ang="0">
                  <a:pos x="connsiteX0" y="connsiteY0"/>
                </a:cxn>
                <a:cxn ang="0">
                  <a:pos x="connsiteX1" y="connsiteY1"/>
                </a:cxn>
                <a:cxn ang="0">
                  <a:pos x="connsiteX2" y="connsiteY2"/>
                </a:cxn>
                <a:cxn ang="0">
                  <a:pos x="connsiteX3" y="connsiteY3"/>
                </a:cxn>
              </a:cxnLst>
              <a:rect l="l" t="t" r="r" b="b"/>
              <a:pathLst>
                <a:path w="76200" h="241300">
                  <a:moveTo>
                    <a:pt x="12700" y="12700"/>
                  </a:moveTo>
                  <a:lnTo>
                    <a:pt x="68580" y="12700"/>
                  </a:lnTo>
                  <a:lnTo>
                    <a:pt x="68580" y="234950"/>
                  </a:lnTo>
                  <a:lnTo>
                    <a:pt x="12700" y="234950"/>
                  </a:lnTo>
                  <a:close/>
                </a:path>
              </a:pathLst>
            </a:custGeom>
            <a:solidFill>
              <a:srgbClr val="008CAC"/>
            </a:solidFill>
            <a:ln w="12700" cap="flat">
              <a:noFill/>
              <a:prstDash val="solid"/>
              <a:miter/>
            </a:ln>
          </p:spPr>
          <p:txBody>
            <a:bodyPr rtlCol="0" anchor="ctr"/>
            <a:lstStyle/>
            <a:p>
              <a:endParaRPr lang="uk-UA" b="0" i="0">
                <a:latin typeface="Helvetica" pitchFamily="2" charset="0"/>
              </a:endParaRPr>
            </a:p>
          </p:txBody>
        </p:sp>
        <p:sp>
          <p:nvSpPr>
            <p:cNvPr id="12" name="Freeform: Shape 17">
              <a:extLst>
                <a:ext uri="{FF2B5EF4-FFF2-40B4-BE49-F238E27FC236}">
                  <a16:creationId xmlns:a16="http://schemas.microsoft.com/office/drawing/2014/main" id="{0E1B770E-2D3B-89CD-85F5-EAAEFB9866C5}"/>
                </a:ext>
              </a:extLst>
            </p:cNvPr>
            <p:cNvSpPr/>
            <p:nvPr/>
          </p:nvSpPr>
          <p:spPr>
            <a:xfrm>
              <a:off x="619760" y="4639310"/>
              <a:ext cx="76200" cy="241300"/>
            </a:xfrm>
            <a:custGeom>
              <a:avLst/>
              <a:gdLst>
                <a:gd name="connsiteX0" fmla="*/ 12700 w 76200"/>
                <a:gd name="connsiteY0" fmla="*/ 12700 h 241300"/>
                <a:gd name="connsiteX1" fmla="*/ 68580 w 76200"/>
                <a:gd name="connsiteY1" fmla="*/ 12700 h 241300"/>
                <a:gd name="connsiteX2" fmla="*/ 68580 w 76200"/>
                <a:gd name="connsiteY2" fmla="*/ 234950 h 241300"/>
                <a:gd name="connsiteX3" fmla="*/ 12700 w 76200"/>
                <a:gd name="connsiteY3" fmla="*/ 234950 h 241300"/>
              </a:gdLst>
              <a:ahLst/>
              <a:cxnLst>
                <a:cxn ang="0">
                  <a:pos x="connsiteX0" y="connsiteY0"/>
                </a:cxn>
                <a:cxn ang="0">
                  <a:pos x="connsiteX1" y="connsiteY1"/>
                </a:cxn>
                <a:cxn ang="0">
                  <a:pos x="connsiteX2" y="connsiteY2"/>
                </a:cxn>
                <a:cxn ang="0">
                  <a:pos x="connsiteX3" y="connsiteY3"/>
                </a:cxn>
              </a:cxnLst>
              <a:rect l="l" t="t" r="r" b="b"/>
              <a:pathLst>
                <a:path w="76200" h="241300">
                  <a:moveTo>
                    <a:pt x="12700" y="12700"/>
                  </a:moveTo>
                  <a:lnTo>
                    <a:pt x="68580" y="12700"/>
                  </a:lnTo>
                  <a:lnTo>
                    <a:pt x="68580" y="234950"/>
                  </a:lnTo>
                  <a:lnTo>
                    <a:pt x="12700" y="234950"/>
                  </a:lnTo>
                  <a:close/>
                </a:path>
              </a:pathLst>
            </a:custGeom>
            <a:solidFill>
              <a:srgbClr val="008CAC"/>
            </a:solidFill>
            <a:ln w="12700" cap="flat">
              <a:noFill/>
              <a:prstDash val="solid"/>
              <a:miter/>
            </a:ln>
          </p:spPr>
          <p:txBody>
            <a:bodyPr rtlCol="0" anchor="ctr"/>
            <a:lstStyle/>
            <a:p>
              <a:endParaRPr lang="uk-UA" b="0" i="0">
                <a:latin typeface="Helvetica" pitchFamily="2" charset="0"/>
              </a:endParaRPr>
            </a:p>
          </p:txBody>
        </p:sp>
        <p:sp>
          <p:nvSpPr>
            <p:cNvPr id="13" name="Freeform: Shape 18">
              <a:extLst>
                <a:ext uri="{FF2B5EF4-FFF2-40B4-BE49-F238E27FC236}">
                  <a16:creationId xmlns:a16="http://schemas.microsoft.com/office/drawing/2014/main" id="{B6E299C9-B913-0AA4-EA1F-7C48EC0409B4}"/>
                </a:ext>
              </a:extLst>
            </p:cNvPr>
            <p:cNvSpPr/>
            <p:nvPr/>
          </p:nvSpPr>
          <p:spPr>
            <a:xfrm>
              <a:off x="430530" y="4649470"/>
              <a:ext cx="190500" cy="228600"/>
            </a:xfrm>
            <a:custGeom>
              <a:avLst/>
              <a:gdLst>
                <a:gd name="connsiteX0" fmla="*/ 135890 w 190500"/>
                <a:gd name="connsiteY0" fmla="*/ 162560 h 228600"/>
                <a:gd name="connsiteX1" fmla="*/ 123190 w 190500"/>
                <a:gd name="connsiteY1" fmla="*/ 163830 h 228600"/>
                <a:gd name="connsiteX2" fmla="*/ 68580 w 190500"/>
                <a:gd name="connsiteY2" fmla="*/ 114300 h 228600"/>
                <a:gd name="connsiteX3" fmla="*/ 123190 w 190500"/>
                <a:gd name="connsiteY3" fmla="*/ 63500 h 228600"/>
                <a:gd name="connsiteX4" fmla="*/ 179070 w 190500"/>
                <a:gd name="connsiteY4" fmla="*/ 85090 h 228600"/>
                <a:gd name="connsiteX5" fmla="*/ 179070 w 190500"/>
                <a:gd name="connsiteY5" fmla="*/ 30480 h 228600"/>
                <a:gd name="connsiteX6" fmla="*/ 119380 w 190500"/>
                <a:gd name="connsiteY6" fmla="*/ 12700 h 228600"/>
                <a:gd name="connsiteX7" fmla="*/ 12700 w 190500"/>
                <a:gd name="connsiteY7" fmla="*/ 114300 h 228600"/>
                <a:gd name="connsiteX8" fmla="*/ 119380 w 190500"/>
                <a:gd name="connsiteY8" fmla="*/ 215900 h 228600"/>
                <a:gd name="connsiteX9" fmla="*/ 137160 w 190500"/>
                <a:gd name="connsiteY9" fmla="*/ 21463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 h="228600">
                  <a:moveTo>
                    <a:pt x="135890" y="162560"/>
                  </a:moveTo>
                  <a:cubicBezTo>
                    <a:pt x="132080" y="162560"/>
                    <a:pt x="127000" y="163830"/>
                    <a:pt x="123190" y="163830"/>
                  </a:cubicBezTo>
                  <a:cubicBezTo>
                    <a:pt x="91440" y="163830"/>
                    <a:pt x="68580" y="142240"/>
                    <a:pt x="68580" y="114300"/>
                  </a:cubicBezTo>
                  <a:cubicBezTo>
                    <a:pt x="68580" y="85090"/>
                    <a:pt x="91440" y="63500"/>
                    <a:pt x="123190" y="63500"/>
                  </a:cubicBezTo>
                  <a:cubicBezTo>
                    <a:pt x="142240" y="63500"/>
                    <a:pt x="161290" y="68580"/>
                    <a:pt x="179070" y="85090"/>
                  </a:cubicBezTo>
                  <a:lnTo>
                    <a:pt x="179070" y="30480"/>
                  </a:lnTo>
                  <a:cubicBezTo>
                    <a:pt x="162560" y="17780"/>
                    <a:pt x="140970" y="12700"/>
                    <a:pt x="119380" y="12700"/>
                  </a:cubicBezTo>
                  <a:cubicBezTo>
                    <a:pt x="58420" y="12700"/>
                    <a:pt x="12700" y="55880"/>
                    <a:pt x="12700" y="114300"/>
                  </a:cubicBezTo>
                  <a:cubicBezTo>
                    <a:pt x="12700" y="172720"/>
                    <a:pt x="58420" y="215900"/>
                    <a:pt x="119380" y="215900"/>
                  </a:cubicBezTo>
                  <a:cubicBezTo>
                    <a:pt x="125730" y="215900"/>
                    <a:pt x="130810" y="215900"/>
                    <a:pt x="137160" y="214630"/>
                  </a:cubicBezTo>
                </a:path>
              </a:pathLst>
            </a:custGeom>
            <a:solidFill>
              <a:srgbClr val="FFFFFF"/>
            </a:solidFill>
            <a:ln w="12700" cap="flat">
              <a:noFill/>
              <a:prstDash val="solid"/>
              <a:miter/>
            </a:ln>
          </p:spPr>
          <p:txBody>
            <a:bodyPr rtlCol="0" anchor="ctr"/>
            <a:lstStyle/>
            <a:p>
              <a:endParaRPr lang="uk-UA" b="0" i="0">
                <a:latin typeface="Helvetica" pitchFamily="2" charset="0"/>
              </a:endParaRPr>
            </a:p>
          </p:txBody>
        </p:sp>
        <p:sp>
          <p:nvSpPr>
            <p:cNvPr id="14" name="Freeform: Shape 19">
              <a:extLst>
                <a:ext uri="{FF2B5EF4-FFF2-40B4-BE49-F238E27FC236}">
                  <a16:creationId xmlns:a16="http://schemas.microsoft.com/office/drawing/2014/main" id="{0679E358-3313-774F-3158-12B563EC6861}"/>
                </a:ext>
              </a:extLst>
            </p:cNvPr>
            <p:cNvSpPr/>
            <p:nvPr/>
          </p:nvSpPr>
          <p:spPr>
            <a:xfrm>
              <a:off x="635000" y="4648200"/>
              <a:ext cx="177800" cy="215900"/>
            </a:xfrm>
            <a:custGeom>
              <a:avLst/>
              <a:gdLst>
                <a:gd name="connsiteX0" fmla="*/ 102870 w 177800"/>
                <a:gd name="connsiteY0" fmla="*/ 92710 h 215900"/>
                <a:gd name="connsiteX1" fmla="*/ 64770 w 177800"/>
                <a:gd name="connsiteY1" fmla="*/ 73660 h 215900"/>
                <a:gd name="connsiteX2" fmla="*/ 88900 w 177800"/>
                <a:gd name="connsiteY2" fmla="*/ 62230 h 215900"/>
                <a:gd name="connsiteX3" fmla="*/ 149860 w 177800"/>
                <a:gd name="connsiteY3" fmla="*/ 78740 h 215900"/>
                <a:gd name="connsiteX4" fmla="*/ 149860 w 177800"/>
                <a:gd name="connsiteY4" fmla="*/ 29210 h 215900"/>
                <a:gd name="connsiteX5" fmla="*/ 87630 w 177800"/>
                <a:gd name="connsiteY5" fmla="*/ 12700 h 215900"/>
                <a:gd name="connsiteX6" fmla="*/ 54610 w 177800"/>
                <a:gd name="connsiteY6" fmla="*/ 17780 h 215900"/>
                <a:gd name="connsiteX7" fmla="*/ 54610 w 177800"/>
                <a:gd name="connsiteY7" fmla="*/ 128270 h 215900"/>
                <a:gd name="connsiteX8" fmla="*/ 111760 w 177800"/>
                <a:gd name="connsiteY8" fmla="*/ 153670 h 215900"/>
                <a:gd name="connsiteX9" fmla="*/ 83820 w 177800"/>
                <a:gd name="connsiteY9" fmla="*/ 166370 h 215900"/>
                <a:gd name="connsiteX10" fmla="*/ 12700 w 177800"/>
                <a:gd name="connsiteY10" fmla="*/ 146050 h 215900"/>
                <a:gd name="connsiteX11" fmla="*/ 12700 w 177800"/>
                <a:gd name="connsiteY11" fmla="*/ 198120 h 215900"/>
                <a:gd name="connsiteX12" fmla="*/ 82550 w 177800"/>
                <a:gd name="connsiteY12" fmla="*/ 214630 h 215900"/>
                <a:gd name="connsiteX13" fmla="*/ 166370 w 177800"/>
                <a:gd name="connsiteY13" fmla="*/ 152400 h 215900"/>
                <a:gd name="connsiteX14" fmla="*/ 102870 w 177800"/>
                <a:gd name="connsiteY14" fmla="*/ 9271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800" h="215900">
                  <a:moveTo>
                    <a:pt x="102870" y="92710"/>
                  </a:moveTo>
                  <a:cubicBezTo>
                    <a:pt x="81280" y="86360"/>
                    <a:pt x="64770" y="83820"/>
                    <a:pt x="64770" y="73660"/>
                  </a:cubicBezTo>
                  <a:cubicBezTo>
                    <a:pt x="64770" y="66040"/>
                    <a:pt x="76200" y="62230"/>
                    <a:pt x="88900" y="62230"/>
                  </a:cubicBezTo>
                  <a:cubicBezTo>
                    <a:pt x="113030" y="62230"/>
                    <a:pt x="133350" y="68580"/>
                    <a:pt x="149860" y="78740"/>
                  </a:cubicBezTo>
                  <a:lnTo>
                    <a:pt x="149860" y="29210"/>
                  </a:lnTo>
                  <a:cubicBezTo>
                    <a:pt x="134620" y="19050"/>
                    <a:pt x="114300" y="12700"/>
                    <a:pt x="87630" y="12700"/>
                  </a:cubicBezTo>
                  <a:cubicBezTo>
                    <a:pt x="76200" y="12700"/>
                    <a:pt x="64770" y="13970"/>
                    <a:pt x="54610" y="17780"/>
                  </a:cubicBezTo>
                  <a:lnTo>
                    <a:pt x="54610" y="128270"/>
                  </a:lnTo>
                  <a:cubicBezTo>
                    <a:pt x="81280" y="139700"/>
                    <a:pt x="111760" y="142240"/>
                    <a:pt x="111760" y="153670"/>
                  </a:cubicBezTo>
                  <a:cubicBezTo>
                    <a:pt x="111760" y="162560"/>
                    <a:pt x="100330" y="166370"/>
                    <a:pt x="83820" y="166370"/>
                  </a:cubicBezTo>
                  <a:cubicBezTo>
                    <a:pt x="52070" y="166370"/>
                    <a:pt x="29210" y="156210"/>
                    <a:pt x="12700" y="146050"/>
                  </a:cubicBezTo>
                  <a:lnTo>
                    <a:pt x="12700" y="198120"/>
                  </a:lnTo>
                  <a:cubicBezTo>
                    <a:pt x="33020" y="208280"/>
                    <a:pt x="54610" y="214630"/>
                    <a:pt x="82550" y="214630"/>
                  </a:cubicBezTo>
                  <a:cubicBezTo>
                    <a:pt x="142240" y="214630"/>
                    <a:pt x="166370" y="186690"/>
                    <a:pt x="166370" y="152400"/>
                  </a:cubicBezTo>
                  <a:cubicBezTo>
                    <a:pt x="165100" y="115570"/>
                    <a:pt x="135890" y="102870"/>
                    <a:pt x="102870" y="92710"/>
                  </a:cubicBezTo>
                </a:path>
              </a:pathLst>
            </a:custGeom>
            <a:solidFill>
              <a:srgbClr val="FFFFFF"/>
            </a:solidFill>
            <a:ln w="12700" cap="flat">
              <a:noFill/>
              <a:prstDash val="solid"/>
              <a:miter/>
            </a:ln>
          </p:spPr>
          <p:txBody>
            <a:bodyPr rtlCol="0" anchor="ctr"/>
            <a:lstStyle/>
            <a:p>
              <a:endParaRPr lang="uk-UA" b="0" i="0">
                <a:latin typeface="Helvetica" pitchFamily="2" charset="0"/>
              </a:endParaRPr>
            </a:p>
          </p:txBody>
        </p:sp>
      </p:grpSp>
      <p:sp>
        <p:nvSpPr>
          <p:cNvPr id="15" name="TextBox 14">
            <a:extLst>
              <a:ext uri="{FF2B5EF4-FFF2-40B4-BE49-F238E27FC236}">
                <a16:creationId xmlns:a16="http://schemas.microsoft.com/office/drawing/2014/main" id="{FD59240E-36B2-CF6C-2DED-54CDB70BDCD1}"/>
              </a:ext>
            </a:extLst>
          </p:cNvPr>
          <p:cNvSpPr txBox="1"/>
          <p:nvPr userDrawn="1"/>
        </p:nvSpPr>
        <p:spPr>
          <a:xfrm>
            <a:off x="8520056" y="4806517"/>
            <a:ext cx="521721" cy="276999"/>
          </a:xfrm>
          <a:prstGeom prst="rect">
            <a:avLst/>
          </a:prstGeom>
          <a:noFill/>
        </p:spPr>
        <p:txBody>
          <a:bodyPr wrap="none" rtlCol="0">
            <a:noAutofit/>
          </a:bodyPr>
          <a:lstStyle/>
          <a:p>
            <a:pPr algn="r"/>
            <a:fld id="{9685A526-445B-8747-8395-8CEF11D4CCE2}" type="slidenum">
              <a:rPr lang="en-US" sz="1050" b="0" i="0" smtClean="0">
                <a:latin typeface="Helvetica" pitchFamily="2" charset="0"/>
              </a:rPr>
              <a:pPr algn="r"/>
              <a:t>‹N°›</a:t>
            </a:fld>
            <a:endParaRPr lang="en-US" sz="1050" b="0" i="0">
              <a:latin typeface="Helvetica" pitchFamily="2" charset="0"/>
            </a:endParaRPr>
          </a:p>
        </p:txBody>
      </p:sp>
    </p:spTree>
    <p:extLst>
      <p:ext uri="{BB962C8B-B14F-4D97-AF65-F5344CB8AC3E}">
        <p14:creationId xmlns:p14="http://schemas.microsoft.com/office/powerpoint/2010/main" val="6317033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664" r:id="rId6"/>
    <p:sldLayoutId id="2147483698" r:id="rId7"/>
    <p:sldLayoutId id="2147483665" r:id="rId8"/>
  </p:sldLayoutIdLst>
  <p:hf hdr="0" ftr="0" dt="0"/>
  <p:txStyles>
    <p:titleStyle>
      <a:lvl1pPr algn="ctr" defTabSz="685800" rtl="0" eaLnBrk="1" latinLnBrk="0" hangingPunct="1">
        <a:lnSpc>
          <a:spcPct val="100000"/>
        </a:lnSpc>
        <a:spcBef>
          <a:spcPct val="0"/>
        </a:spcBef>
        <a:buNone/>
        <a:defRPr sz="1800" b="1" kern="1200" spc="40" baseline="0">
          <a:solidFill>
            <a:schemeClr val="bg1"/>
          </a:solidFill>
          <a:latin typeface="Helvetica" pitchFamily="2" charset="0"/>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Helvetica" pitchFamily="2" charset="0"/>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600" kern="1200">
          <a:solidFill>
            <a:schemeClr val="tx1"/>
          </a:solidFill>
          <a:latin typeface="Helvetica" pitchFamily="2" charset="0"/>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400" kern="1200">
          <a:solidFill>
            <a:schemeClr val="tx1"/>
          </a:solidFill>
          <a:latin typeface="Helvetica" pitchFamily="2" charset="0"/>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200" kern="1200">
          <a:solidFill>
            <a:schemeClr val="tx1"/>
          </a:solidFill>
          <a:latin typeface="Helvetica" pitchFamily="2" charset="0"/>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6.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4.emf"/><Relationship Id="rId4" Type="http://schemas.openxmlformats.org/officeDocument/2006/relationships/oleObject" Target="../embeddings/oleObject13.bin"/><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14.bin"/><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5.emf"/><Relationship Id="rId5" Type="http://schemas.openxmlformats.org/officeDocument/2006/relationships/oleObject" Target="../embeddings/oleObject16.bin"/><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36.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7.emf"/><Relationship Id="rId11" Type="http://schemas.openxmlformats.org/officeDocument/2006/relationships/image" Target="../media/image20.png"/><Relationship Id="rId5" Type="http://schemas.openxmlformats.org/officeDocument/2006/relationships/oleObject" Target="../embeddings/oleObject6.bin"/><Relationship Id="rId10" Type="http://schemas.openxmlformats.org/officeDocument/2006/relationships/image" Target="../media/image19.emf"/><Relationship Id="rId4" Type="http://schemas.openxmlformats.org/officeDocument/2006/relationships/image" Target="../media/image4.emf"/><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9.bin"/><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5.tif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6.emf"/><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oleObject" Target="../embeddings/oleObject12.bin"/><Relationship Id="rId5" Type="http://schemas.openxmlformats.org/officeDocument/2006/relationships/image" Target="../media/image4.emf"/><Relationship Id="rId10" Type="http://schemas.openxmlformats.org/officeDocument/2006/relationships/image" Target="../media/image29.png"/><Relationship Id="rId4" Type="http://schemas.openxmlformats.org/officeDocument/2006/relationships/oleObject" Target="../embeddings/oleObject11.bin"/><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ACFC783A-F3B1-CBC0-49E8-626C672C98A9}"/>
              </a:ext>
            </a:extLst>
          </p:cNvPr>
          <p:cNvGraphicFramePr>
            <a:graphicFrameLocks noChangeAspect="1"/>
          </p:cNvGraphicFramePr>
          <p:nvPr>
            <p:custDataLst>
              <p:tags r:id="rId1"/>
            </p:custDataLst>
            <p:extLst>
              <p:ext uri="{D42A27DB-BD31-4B8C-83A1-F6EECF244321}">
                <p14:modId xmlns:p14="http://schemas.microsoft.com/office/powerpoint/2010/main" val="2264045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60" imgH="360" progId="TCLayout.ActiveDocument.1">
                  <p:embed/>
                </p:oleObj>
              </mc:Choice>
              <mc:Fallback>
                <p:oleObj name="Diapositive think-cell" r:id="rId4" imgW="360" imgH="360" progId="TCLayout.ActiveDocument.1">
                  <p:embed/>
                  <p:pic>
                    <p:nvPicPr>
                      <p:cNvPr id="6" name="Objet 5" hidden="1">
                        <a:extLst>
                          <a:ext uri="{FF2B5EF4-FFF2-40B4-BE49-F238E27FC236}">
                            <a16:creationId xmlns:a16="http://schemas.microsoft.com/office/drawing/2014/main" id="{ACFC783A-F3B1-CBC0-49E8-626C672C98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C0367FC-1F2B-4691-997D-E6BEB08FEC37}"/>
              </a:ext>
            </a:extLst>
          </p:cNvPr>
          <p:cNvSpPr>
            <a:spLocks noGrp="1"/>
          </p:cNvSpPr>
          <p:nvPr>
            <p:ph type="ctrTitle"/>
          </p:nvPr>
        </p:nvSpPr>
        <p:spPr>
          <a:xfrm>
            <a:off x="202508" y="2138347"/>
            <a:ext cx="3835418" cy="1494975"/>
          </a:xfrm>
        </p:spPr>
        <p:txBody>
          <a:bodyPr vert="horz" lIns="91440"/>
          <a:lstStyle/>
          <a:p>
            <a:pPr>
              <a:lnSpc>
                <a:spcPct val="110000"/>
              </a:lnSpc>
              <a:spcAft>
                <a:spcPts val="600"/>
              </a:spcAft>
            </a:pPr>
            <a:r>
              <a:rPr lang="en-US" sz="1600" u="sng" dirty="0">
                <a:solidFill>
                  <a:schemeClr val="tx2"/>
                </a:solidFill>
              </a:rPr>
              <a:t>UCART20X22:</a:t>
            </a:r>
            <a:r>
              <a:rPr lang="en-US" sz="1600" dirty="0">
                <a:solidFill>
                  <a:schemeClr val="tx2"/>
                </a:solidFill>
              </a:rPr>
              <a:t> </a:t>
            </a:r>
            <a:br>
              <a:rPr lang="en-US" sz="1600" dirty="0">
                <a:solidFill>
                  <a:schemeClr val="tx2"/>
                </a:solidFill>
              </a:rPr>
            </a:br>
            <a:r>
              <a:rPr lang="en-US" sz="1600" dirty="0">
                <a:solidFill>
                  <a:schemeClr val="tx2"/>
                </a:solidFill>
              </a:rPr>
              <a:t>ALLOGENEIC DUAL CAR T-CELLS FOR THE TREATMENT OF B-CELL MALIGNANCIES</a:t>
            </a:r>
          </a:p>
        </p:txBody>
      </p:sp>
      <p:sp>
        <p:nvSpPr>
          <p:cNvPr id="4" name="TextBox 3">
            <a:extLst>
              <a:ext uri="{FF2B5EF4-FFF2-40B4-BE49-F238E27FC236}">
                <a16:creationId xmlns:a16="http://schemas.microsoft.com/office/drawing/2014/main" id="{5CF4146F-A715-4230-8E11-A051853C5F25}"/>
              </a:ext>
            </a:extLst>
          </p:cNvPr>
          <p:cNvSpPr txBox="1"/>
          <p:nvPr/>
        </p:nvSpPr>
        <p:spPr>
          <a:xfrm>
            <a:off x="202508" y="4278226"/>
            <a:ext cx="1366784" cy="307777"/>
          </a:xfrm>
          <a:prstGeom prst="rect">
            <a:avLst/>
          </a:prstGeom>
          <a:noFill/>
        </p:spPr>
        <p:txBody>
          <a:bodyPr wrap="none" lIns="91440" tIns="45720" rIns="91440" bIns="45720" rtlCol="0" anchor="t">
            <a:spAutoFit/>
          </a:bodyPr>
          <a:lstStyle/>
          <a:p>
            <a:r>
              <a:rPr lang="en-US" sz="1400" i="1" spc="40" dirty="0">
                <a:latin typeface="Helvetica"/>
                <a:ea typeface="+mj-ea"/>
                <a:cs typeface="Calibri"/>
              </a:rPr>
              <a:t>June 2</a:t>
            </a:r>
            <a:r>
              <a:rPr lang="en-US" sz="1400" i="1" spc="40" baseline="30000" dirty="0">
                <a:latin typeface="Helvetica"/>
                <a:ea typeface="+mj-ea"/>
                <a:cs typeface="Calibri"/>
              </a:rPr>
              <a:t>nd</a:t>
            </a:r>
            <a:r>
              <a:rPr lang="en-US" sz="1400" i="1" spc="40" dirty="0">
                <a:latin typeface="Helvetica"/>
                <a:ea typeface="+mj-ea"/>
                <a:cs typeface="Calibri"/>
              </a:rPr>
              <a:t> 2023</a:t>
            </a:r>
            <a:endParaRPr lang="en-US" sz="1400" dirty="0">
              <a:ea typeface="+mj-ea"/>
            </a:endParaRPr>
          </a:p>
        </p:txBody>
      </p:sp>
      <p:sp>
        <p:nvSpPr>
          <p:cNvPr id="5" name="ZoneTexte 3">
            <a:extLst>
              <a:ext uri="{FF2B5EF4-FFF2-40B4-BE49-F238E27FC236}">
                <a16:creationId xmlns:a16="http://schemas.microsoft.com/office/drawing/2014/main" id="{3FE141A7-B1F4-4623-A877-3B8B7842CB1A}"/>
              </a:ext>
            </a:extLst>
          </p:cNvPr>
          <p:cNvSpPr txBox="1"/>
          <p:nvPr/>
        </p:nvSpPr>
        <p:spPr>
          <a:xfrm>
            <a:off x="202508" y="3491582"/>
            <a:ext cx="2204386" cy="523220"/>
          </a:xfrm>
          <a:prstGeom prst="rect">
            <a:avLst/>
          </a:prstGeom>
          <a:noFill/>
        </p:spPr>
        <p:txBody>
          <a:bodyPr wrap="none" lIns="91440" rtlCol="0">
            <a:spAutoFit/>
          </a:bodyPr>
          <a:lstStyle/>
          <a:p>
            <a:r>
              <a:rPr lang="en-US" sz="1400" b="1" dirty="0">
                <a:latin typeface="Helvetica" pitchFamily="2" charset="0"/>
                <a:cs typeface="Calibri" panose="020F0502020204030204" pitchFamily="34" charset="0"/>
              </a:rPr>
              <a:t>Roman Galetto, PhD</a:t>
            </a:r>
          </a:p>
          <a:p>
            <a:r>
              <a:rPr lang="en-US" sz="1400" i="1" dirty="0">
                <a:latin typeface="Helvetica" pitchFamily="2" charset="0"/>
                <a:cs typeface="Calibri" panose="020F0502020204030204" pitchFamily="34" charset="0"/>
              </a:rPr>
              <a:t>Preclinical Vice President</a:t>
            </a:r>
          </a:p>
        </p:txBody>
      </p:sp>
      <p:pic>
        <p:nvPicPr>
          <p:cNvPr id="19" name="Image 18" descr="Une image contenant Police, Graphique, texte, typographie&#10;&#10;Description générée automatiquement">
            <a:extLst>
              <a:ext uri="{FF2B5EF4-FFF2-40B4-BE49-F238E27FC236}">
                <a16:creationId xmlns:a16="http://schemas.microsoft.com/office/drawing/2014/main" id="{3DC76416-F460-A75F-AB23-8DC9FCE060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040" y="0"/>
            <a:ext cx="1800000" cy="900000"/>
          </a:xfrm>
          <a:prstGeom prst="rect">
            <a:avLst/>
          </a:prstGeom>
        </p:spPr>
      </p:pic>
    </p:spTree>
    <p:extLst>
      <p:ext uri="{BB962C8B-B14F-4D97-AF65-F5344CB8AC3E}">
        <p14:creationId xmlns:p14="http://schemas.microsoft.com/office/powerpoint/2010/main" val="319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 8" hidden="1">
            <a:extLst>
              <a:ext uri="{FF2B5EF4-FFF2-40B4-BE49-F238E27FC236}">
                <a16:creationId xmlns:a16="http://schemas.microsoft.com/office/drawing/2014/main" id="{7ECFF2A3-FC5C-A64F-FD90-A0581F6EE4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60" imgH="360" progId="TCLayout.ActiveDocument.1">
                  <p:embed/>
                </p:oleObj>
              </mc:Choice>
              <mc:Fallback>
                <p:oleObj name="Diapositive think-cell" r:id="rId4" imgW="360" imgH="360" progId="TCLayout.ActiveDocument.1">
                  <p:embed/>
                  <p:pic>
                    <p:nvPicPr>
                      <p:cNvPr id="9" name="Objet 8" hidden="1">
                        <a:extLst>
                          <a:ext uri="{FF2B5EF4-FFF2-40B4-BE49-F238E27FC236}">
                            <a16:creationId xmlns:a16="http://schemas.microsoft.com/office/drawing/2014/main" id="{7ECFF2A3-FC5C-A64F-FD90-A0581F6EE4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380CDB-9E0F-66D5-2154-B611D9101078}"/>
              </a:ext>
            </a:extLst>
          </p:cNvPr>
          <p:cNvSpPr>
            <a:spLocks noGrp="1"/>
          </p:cNvSpPr>
          <p:nvPr>
            <p:ph type="title"/>
          </p:nvPr>
        </p:nvSpPr>
        <p:spPr/>
        <p:txBody>
          <a:bodyPr vert="horz"/>
          <a:lstStyle/>
          <a:p>
            <a:r>
              <a:rPr lang="en-US" dirty="0"/>
              <a:t>Efficient B-NHL Primary Sample Targeting with UCART20x22 </a:t>
            </a:r>
            <a:r>
              <a:rPr lang="en-US" i="1" dirty="0"/>
              <a:t>in vitro</a:t>
            </a:r>
          </a:p>
        </p:txBody>
      </p:sp>
      <p:sp>
        <p:nvSpPr>
          <p:cNvPr id="9221" name="TextBox 9">
            <a:extLst>
              <a:ext uri="{FF2B5EF4-FFF2-40B4-BE49-F238E27FC236}">
                <a16:creationId xmlns:a16="http://schemas.microsoft.com/office/drawing/2014/main" id="{25CFE168-B2EF-57DE-C508-08183F1538CE}"/>
              </a:ext>
            </a:extLst>
          </p:cNvPr>
          <p:cNvSpPr txBox="1">
            <a:spLocks noChangeArrowheads="1"/>
          </p:cNvSpPr>
          <p:nvPr/>
        </p:nvSpPr>
        <p:spPr bwMode="auto">
          <a:xfrm>
            <a:off x="438434" y="1006215"/>
            <a:ext cx="33682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noAutofit/>
          </a:bodyPr>
          <a:lstStyle>
            <a:lvl1pPr>
              <a:defRPr>
                <a:solidFill>
                  <a:schemeClr val="tx1"/>
                </a:solidFill>
                <a:latin typeface="HurmeGeometricSans2 Light"/>
              </a:defRPr>
            </a:lvl1pPr>
            <a:lvl2pPr marL="742950" indent="-285750">
              <a:defRPr>
                <a:solidFill>
                  <a:schemeClr val="tx1"/>
                </a:solidFill>
                <a:latin typeface="HurmeGeometricSans2 Light"/>
              </a:defRPr>
            </a:lvl2pPr>
            <a:lvl3pPr marL="1143000" indent="-228600">
              <a:defRPr>
                <a:solidFill>
                  <a:schemeClr val="tx1"/>
                </a:solidFill>
                <a:latin typeface="HurmeGeometricSans2 Light"/>
              </a:defRPr>
            </a:lvl3pPr>
            <a:lvl4pPr marL="1600200" indent="-228600">
              <a:defRPr>
                <a:solidFill>
                  <a:schemeClr val="tx1"/>
                </a:solidFill>
                <a:latin typeface="HurmeGeometricSans2 Light"/>
              </a:defRPr>
            </a:lvl4pPr>
            <a:lvl5pPr marL="2057400" indent="-228600">
              <a:defRPr>
                <a:solidFill>
                  <a:schemeClr val="tx1"/>
                </a:solidFill>
                <a:latin typeface="HurmeGeometricSans2 Light"/>
              </a:defRPr>
            </a:lvl5pPr>
            <a:lvl6pPr marL="2514600" indent="-228600" eaLnBrk="0" fontAlgn="base" hangingPunct="0">
              <a:spcBef>
                <a:spcPct val="0"/>
              </a:spcBef>
              <a:spcAft>
                <a:spcPct val="0"/>
              </a:spcAft>
              <a:defRPr>
                <a:solidFill>
                  <a:schemeClr val="tx1"/>
                </a:solidFill>
                <a:latin typeface="HurmeGeometricSans2 Light"/>
              </a:defRPr>
            </a:lvl6pPr>
            <a:lvl7pPr marL="2971800" indent="-228600" eaLnBrk="0" fontAlgn="base" hangingPunct="0">
              <a:spcBef>
                <a:spcPct val="0"/>
              </a:spcBef>
              <a:spcAft>
                <a:spcPct val="0"/>
              </a:spcAft>
              <a:defRPr>
                <a:solidFill>
                  <a:schemeClr val="tx1"/>
                </a:solidFill>
                <a:latin typeface="HurmeGeometricSans2 Light"/>
              </a:defRPr>
            </a:lvl7pPr>
            <a:lvl8pPr marL="3429000" indent="-228600" eaLnBrk="0" fontAlgn="base" hangingPunct="0">
              <a:spcBef>
                <a:spcPct val="0"/>
              </a:spcBef>
              <a:spcAft>
                <a:spcPct val="0"/>
              </a:spcAft>
              <a:defRPr>
                <a:solidFill>
                  <a:schemeClr val="tx1"/>
                </a:solidFill>
                <a:latin typeface="HurmeGeometricSans2 Light"/>
              </a:defRPr>
            </a:lvl8pPr>
            <a:lvl9pPr marL="3886200" indent="-228600" eaLnBrk="0" fontAlgn="base" hangingPunct="0">
              <a:spcBef>
                <a:spcPct val="0"/>
              </a:spcBef>
              <a:spcAft>
                <a:spcPct val="0"/>
              </a:spcAft>
              <a:defRPr>
                <a:solidFill>
                  <a:schemeClr val="tx1"/>
                </a:solidFill>
                <a:latin typeface="HurmeGeometricSans2 Light"/>
              </a:defRPr>
            </a:lvl9pPr>
          </a:lstStyle>
          <a:p>
            <a:pPr eaLnBrk="1" hangingPunct="1"/>
            <a:r>
              <a:rPr lang="en-US" altLang="en-US" sz="1100" b="1" dirty="0">
                <a:solidFill>
                  <a:srgbClr val="00385E"/>
                </a:solidFill>
                <a:latin typeface="Helvetica"/>
                <a:cs typeface="Calibri"/>
              </a:rPr>
              <a:t>Primary B-NHL tumors expressing CD20 and CD22</a:t>
            </a:r>
          </a:p>
        </p:txBody>
      </p:sp>
      <p:pic>
        <p:nvPicPr>
          <p:cNvPr id="17" name="Picture 16" descr="long shadow.png">
            <a:extLst>
              <a:ext uri="{FF2B5EF4-FFF2-40B4-BE49-F238E27FC236}">
                <a16:creationId xmlns:a16="http://schemas.microsoft.com/office/drawing/2014/main" id="{966407F6-00AF-3F42-76E2-28538912DB05}"/>
              </a:ext>
            </a:extLst>
          </p:cNvPr>
          <p:cNvPicPr>
            <a:picLocks noChangeAspect="1"/>
          </p:cNvPicPr>
          <p:nvPr/>
        </p:nvPicPr>
        <p:blipFill>
          <a:blip r:embed="rId6"/>
          <a:stretch>
            <a:fillRect/>
          </a:stretch>
        </p:blipFill>
        <p:spPr>
          <a:xfrm rot="16200000" flipV="1">
            <a:off x="3115472" y="2545644"/>
            <a:ext cx="2867378" cy="214487"/>
          </a:xfrm>
          <a:prstGeom prst="rect">
            <a:avLst/>
          </a:prstGeom>
          <a:noFill/>
          <a:ln>
            <a:noFill/>
          </a:ln>
        </p:spPr>
      </p:pic>
      <p:sp>
        <p:nvSpPr>
          <p:cNvPr id="7" name="TextBox 14">
            <a:extLst>
              <a:ext uri="{FF2B5EF4-FFF2-40B4-BE49-F238E27FC236}">
                <a16:creationId xmlns:a16="http://schemas.microsoft.com/office/drawing/2014/main" id="{D23FA98A-46AA-8DD1-EB5C-B170C2278FCE}"/>
              </a:ext>
            </a:extLst>
          </p:cNvPr>
          <p:cNvSpPr txBox="1">
            <a:spLocks noChangeArrowheads="1"/>
          </p:cNvSpPr>
          <p:nvPr/>
        </p:nvSpPr>
        <p:spPr bwMode="auto">
          <a:xfrm>
            <a:off x="1105859" y="4379958"/>
            <a:ext cx="71277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urmeGeometricSans2 Light"/>
              </a:defRPr>
            </a:lvl1pPr>
            <a:lvl2pPr marL="742950" indent="-285750">
              <a:defRPr>
                <a:solidFill>
                  <a:schemeClr val="tx1"/>
                </a:solidFill>
                <a:latin typeface="HurmeGeometricSans2 Light"/>
              </a:defRPr>
            </a:lvl2pPr>
            <a:lvl3pPr marL="1143000" indent="-228600">
              <a:defRPr>
                <a:solidFill>
                  <a:schemeClr val="tx1"/>
                </a:solidFill>
                <a:latin typeface="HurmeGeometricSans2 Light"/>
              </a:defRPr>
            </a:lvl3pPr>
            <a:lvl4pPr marL="1600200" indent="-228600">
              <a:defRPr>
                <a:solidFill>
                  <a:schemeClr val="tx1"/>
                </a:solidFill>
                <a:latin typeface="HurmeGeometricSans2 Light"/>
              </a:defRPr>
            </a:lvl4pPr>
            <a:lvl5pPr marL="2057400" indent="-228600">
              <a:defRPr>
                <a:solidFill>
                  <a:schemeClr val="tx1"/>
                </a:solidFill>
                <a:latin typeface="HurmeGeometricSans2 Light"/>
              </a:defRPr>
            </a:lvl5pPr>
            <a:lvl6pPr marL="2514600" indent="-228600" eaLnBrk="0" fontAlgn="base" hangingPunct="0">
              <a:spcBef>
                <a:spcPct val="0"/>
              </a:spcBef>
              <a:spcAft>
                <a:spcPct val="0"/>
              </a:spcAft>
              <a:defRPr>
                <a:solidFill>
                  <a:schemeClr val="tx1"/>
                </a:solidFill>
                <a:latin typeface="HurmeGeometricSans2 Light"/>
              </a:defRPr>
            </a:lvl6pPr>
            <a:lvl7pPr marL="2971800" indent="-228600" eaLnBrk="0" fontAlgn="base" hangingPunct="0">
              <a:spcBef>
                <a:spcPct val="0"/>
              </a:spcBef>
              <a:spcAft>
                <a:spcPct val="0"/>
              </a:spcAft>
              <a:defRPr>
                <a:solidFill>
                  <a:schemeClr val="tx1"/>
                </a:solidFill>
                <a:latin typeface="HurmeGeometricSans2 Light"/>
              </a:defRPr>
            </a:lvl7pPr>
            <a:lvl8pPr marL="3429000" indent="-228600" eaLnBrk="0" fontAlgn="base" hangingPunct="0">
              <a:spcBef>
                <a:spcPct val="0"/>
              </a:spcBef>
              <a:spcAft>
                <a:spcPct val="0"/>
              </a:spcAft>
              <a:defRPr>
                <a:solidFill>
                  <a:schemeClr val="tx1"/>
                </a:solidFill>
                <a:latin typeface="HurmeGeometricSans2 Light"/>
              </a:defRPr>
            </a:lvl8pPr>
            <a:lvl9pPr marL="3886200" indent="-228600" eaLnBrk="0" fontAlgn="base" hangingPunct="0">
              <a:spcBef>
                <a:spcPct val="0"/>
              </a:spcBef>
              <a:spcAft>
                <a:spcPct val="0"/>
              </a:spcAft>
              <a:defRPr>
                <a:solidFill>
                  <a:schemeClr val="tx1"/>
                </a:solidFill>
                <a:latin typeface="HurmeGeometricSans2 Light"/>
              </a:defRPr>
            </a:lvl9pPr>
          </a:lstStyle>
          <a:p>
            <a:pPr algn="ctr" eaLnBrk="1" hangingPunct="1"/>
            <a:r>
              <a:rPr lang="en-US" altLang="en-US" sz="1500" b="1" dirty="0">
                <a:solidFill>
                  <a:srgbClr val="00385E"/>
                </a:solidFill>
                <a:latin typeface="Calibri" panose="020F0502020204030204" pitchFamily="34" charset="0"/>
                <a:cs typeface="Calibri" panose="020F0502020204030204" pitchFamily="34" charset="0"/>
              </a:rPr>
              <a:t>UCART20x22 efficiently targets primary samples of B-NHL cells</a:t>
            </a:r>
          </a:p>
        </p:txBody>
      </p:sp>
      <p:pic>
        <p:nvPicPr>
          <p:cNvPr id="6" name="Image 5">
            <a:extLst>
              <a:ext uri="{FF2B5EF4-FFF2-40B4-BE49-F238E27FC236}">
                <a16:creationId xmlns:a16="http://schemas.microsoft.com/office/drawing/2014/main" id="{8FFB0DF0-73BE-FB6B-08C8-0FEBD7D8C856}"/>
              </a:ext>
            </a:extLst>
          </p:cNvPr>
          <p:cNvPicPr>
            <a:picLocks noChangeAspect="1"/>
          </p:cNvPicPr>
          <p:nvPr/>
        </p:nvPicPr>
        <p:blipFill>
          <a:blip r:embed="rId7"/>
          <a:stretch>
            <a:fillRect/>
          </a:stretch>
        </p:blipFill>
        <p:spPr>
          <a:xfrm>
            <a:off x="60315" y="1378905"/>
            <a:ext cx="3767130" cy="2412000"/>
          </a:xfrm>
          <a:prstGeom prst="rect">
            <a:avLst/>
          </a:prstGeom>
        </p:spPr>
      </p:pic>
      <p:pic>
        <p:nvPicPr>
          <p:cNvPr id="9222" name="Picture 11">
            <a:extLst>
              <a:ext uri="{FF2B5EF4-FFF2-40B4-BE49-F238E27FC236}">
                <a16:creationId xmlns:a16="http://schemas.microsoft.com/office/drawing/2014/main" id="{1B6DBFFB-3307-780C-32F8-8E5F9A9019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3651" y="1462276"/>
            <a:ext cx="574352"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a:extLst>
              <a:ext uri="{FF2B5EF4-FFF2-40B4-BE49-F238E27FC236}">
                <a16:creationId xmlns:a16="http://schemas.microsoft.com/office/drawing/2014/main" id="{85309516-EE1B-1D1C-0CC1-DDC2110B398D}"/>
              </a:ext>
            </a:extLst>
          </p:cNvPr>
          <p:cNvSpPr txBox="1">
            <a:spLocks noChangeArrowheads="1"/>
          </p:cNvSpPr>
          <p:nvPr/>
        </p:nvSpPr>
        <p:spPr bwMode="auto">
          <a:xfrm>
            <a:off x="22512" y="3790905"/>
            <a:ext cx="26136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noAutofit/>
          </a:bodyPr>
          <a:lstStyle>
            <a:lvl1pPr>
              <a:defRPr>
                <a:solidFill>
                  <a:schemeClr val="tx1"/>
                </a:solidFill>
                <a:latin typeface="HurmeGeometricSans2 Light"/>
              </a:defRPr>
            </a:lvl1pPr>
            <a:lvl2pPr marL="742950" indent="-285750">
              <a:defRPr>
                <a:solidFill>
                  <a:schemeClr val="tx1"/>
                </a:solidFill>
                <a:latin typeface="HurmeGeometricSans2 Light"/>
              </a:defRPr>
            </a:lvl2pPr>
            <a:lvl3pPr marL="1143000" indent="-228600">
              <a:defRPr>
                <a:solidFill>
                  <a:schemeClr val="tx1"/>
                </a:solidFill>
                <a:latin typeface="HurmeGeometricSans2 Light"/>
              </a:defRPr>
            </a:lvl3pPr>
            <a:lvl4pPr marL="1600200" indent="-228600">
              <a:defRPr>
                <a:solidFill>
                  <a:schemeClr val="tx1"/>
                </a:solidFill>
                <a:latin typeface="HurmeGeometricSans2 Light"/>
              </a:defRPr>
            </a:lvl4pPr>
            <a:lvl5pPr marL="2057400" indent="-228600">
              <a:defRPr>
                <a:solidFill>
                  <a:schemeClr val="tx1"/>
                </a:solidFill>
                <a:latin typeface="HurmeGeometricSans2 Light"/>
              </a:defRPr>
            </a:lvl5pPr>
            <a:lvl6pPr marL="2514600" indent="-228600" eaLnBrk="0" fontAlgn="base" hangingPunct="0">
              <a:spcBef>
                <a:spcPct val="0"/>
              </a:spcBef>
              <a:spcAft>
                <a:spcPct val="0"/>
              </a:spcAft>
              <a:defRPr>
                <a:solidFill>
                  <a:schemeClr val="tx1"/>
                </a:solidFill>
                <a:latin typeface="HurmeGeometricSans2 Light"/>
              </a:defRPr>
            </a:lvl6pPr>
            <a:lvl7pPr marL="2971800" indent="-228600" eaLnBrk="0" fontAlgn="base" hangingPunct="0">
              <a:spcBef>
                <a:spcPct val="0"/>
              </a:spcBef>
              <a:spcAft>
                <a:spcPct val="0"/>
              </a:spcAft>
              <a:defRPr>
                <a:solidFill>
                  <a:schemeClr val="tx1"/>
                </a:solidFill>
                <a:latin typeface="HurmeGeometricSans2 Light"/>
              </a:defRPr>
            </a:lvl7pPr>
            <a:lvl8pPr marL="3429000" indent="-228600" eaLnBrk="0" fontAlgn="base" hangingPunct="0">
              <a:spcBef>
                <a:spcPct val="0"/>
              </a:spcBef>
              <a:spcAft>
                <a:spcPct val="0"/>
              </a:spcAft>
              <a:defRPr>
                <a:solidFill>
                  <a:schemeClr val="tx1"/>
                </a:solidFill>
                <a:latin typeface="HurmeGeometricSans2 Light"/>
              </a:defRPr>
            </a:lvl8pPr>
            <a:lvl9pPr marL="3886200" indent="-228600" eaLnBrk="0" fontAlgn="base" hangingPunct="0">
              <a:spcBef>
                <a:spcPct val="0"/>
              </a:spcBef>
              <a:spcAft>
                <a:spcPct val="0"/>
              </a:spcAft>
              <a:defRPr>
                <a:solidFill>
                  <a:schemeClr val="tx1"/>
                </a:solidFill>
                <a:latin typeface="HurmeGeometricSans2 Light"/>
              </a:defRPr>
            </a:lvl9pPr>
          </a:lstStyle>
          <a:p>
            <a:pPr algn="ctr"/>
            <a:r>
              <a:rPr lang="en-US" altLang="en-US" sz="800" i="1" dirty="0">
                <a:solidFill>
                  <a:srgbClr val="00385E"/>
                </a:solidFill>
                <a:latin typeface="Calibri" panose="020F0502020204030204" pitchFamily="34" charset="0"/>
                <a:cs typeface="Calibri" panose="020F0502020204030204" pitchFamily="34" charset="0"/>
              </a:rPr>
              <a:t>* Samples from patients previously treated with rituximab</a:t>
            </a:r>
          </a:p>
        </p:txBody>
      </p:sp>
      <p:sp>
        <p:nvSpPr>
          <p:cNvPr id="4" name="TextBox 12">
            <a:extLst>
              <a:ext uri="{FF2B5EF4-FFF2-40B4-BE49-F238E27FC236}">
                <a16:creationId xmlns:a16="http://schemas.microsoft.com/office/drawing/2014/main" id="{1CEC9C77-D1EB-F06D-A48A-D4B37E62CDC4}"/>
              </a:ext>
            </a:extLst>
          </p:cNvPr>
          <p:cNvSpPr txBox="1">
            <a:spLocks noChangeArrowheads="1"/>
          </p:cNvSpPr>
          <p:nvPr/>
        </p:nvSpPr>
        <p:spPr bwMode="auto">
          <a:xfrm>
            <a:off x="5270877" y="1006215"/>
            <a:ext cx="28472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noAutofit/>
          </a:bodyPr>
          <a:lstStyle>
            <a:lvl1pPr>
              <a:defRPr>
                <a:solidFill>
                  <a:schemeClr val="tx1"/>
                </a:solidFill>
                <a:latin typeface="HurmeGeometricSans2 Light"/>
              </a:defRPr>
            </a:lvl1pPr>
            <a:lvl2pPr marL="742950" indent="-285750">
              <a:defRPr>
                <a:solidFill>
                  <a:schemeClr val="tx1"/>
                </a:solidFill>
                <a:latin typeface="HurmeGeometricSans2 Light"/>
              </a:defRPr>
            </a:lvl2pPr>
            <a:lvl3pPr marL="1143000" indent="-228600">
              <a:defRPr>
                <a:solidFill>
                  <a:schemeClr val="tx1"/>
                </a:solidFill>
                <a:latin typeface="HurmeGeometricSans2 Light"/>
              </a:defRPr>
            </a:lvl3pPr>
            <a:lvl4pPr marL="1600200" indent="-228600">
              <a:defRPr>
                <a:solidFill>
                  <a:schemeClr val="tx1"/>
                </a:solidFill>
                <a:latin typeface="HurmeGeometricSans2 Light"/>
              </a:defRPr>
            </a:lvl4pPr>
            <a:lvl5pPr marL="2057400" indent="-228600">
              <a:defRPr>
                <a:solidFill>
                  <a:schemeClr val="tx1"/>
                </a:solidFill>
                <a:latin typeface="HurmeGeometricSans2 Light"/>
              </a:defRPr>
            </a:lvl5pPr>
            <a:lvl6pPr marL="2514600" indent="-228600" eaLnBrk="0" fontAlgn="base" hangingPunct="0">
              <a:spcBef>
                <a:spcPct val="0"/>
              </a:spcBef>
              <a:spcAft>
                <a:spcPct val="0"/>
              </a:spcAft>
              <a:defRPr>
                <a:solidFill>
                  <a:schemeClr val="tx1"/>
                </a:solidFill>
                <a:latin typeface="HurmeGeometricSans2 Light"/>
              </a:defRPr>
            </a:lvl6pPr>
            <a:lvl7pPr marL="2971800" indent="-228600" eaLnBrk="0" fontAlgn="base" hangingPunct="0">
              <a:spcBef>
                <a:spcPct val="0"/>
              </a:spcBef>
              <a:spcAft>
                <a:spcPct val="0"/>
              </a:spcAft>
              <a:defRPr>
                <a:solidFill>
                  <a:schemeClr val="tx1"/>
                </a:solidFill>
                <a:latin typeface="HurmeGeometricSans2 Light"/>
              </a:defRPr>
            </a:lvl7pPr>
            <a:lvl8pPr marL="3429000" indent="-228600" eaLnBrk="0" fontAlgn="base" hangingPunct="0">
              <a:spcBef>
                <a:spcPct val="0"/>
              </a:spcBef>
              <a:spcAft>
                <a:spcPct val="0"/>
              </a:spcAft>
              <a:defRPr>
                <a:solidFill>
                  <a:schemeClr val="tx1"/>
                </a:solidFill>
                <a:latin typeface="HurmeGeometricSans2 Light"/>
              </a:defRPr>
            </a:lvl8pPr>
            <a:lvl9pPr marL="3886200" indent="-228600" eaLnBrk="0" fontAlgn="base" hangingPunct="0">
              <a:spcBef>
                <a:spcPct val="0"/>
              </a:spcBef>
              <a:spcAft>
                <a:spcPct val="0"/>
              </a:spcAft>
              <a:defRPr>
                <a:solidFill>
                  <a:schemeClr val="tx1"/>
                </a:solidFill>
                <a:latin typeface="HurmeGeometricSans2 Light"/>
              </a:defRPr>
            </a:lvl9pPr>
          </a:lstStyle>
          <a:p>
            <a:r>
              <a:rPr lang="en-US" altLang="en-US" sz="1100" b="1" dirty="0" err="1">
                <a:solidFill>
                  <a:srgbClr val="00385E"/>
                </a:solidFill>
                <a:latin typeface="Helvetica"/>
                <a:cs typeface="Calibri"/>
              </a:rPr>
              <a:t>IFN</a:t>
            </a:r>
            <a:r>
              <a:rPr lang="en-US" altLang="en-US" sz="1100" b="1" dirty="0" err="1">
                <a:solidFill>
                  <a:srgbClr val="00385E"/>
                </a:solidFill>
                <a:latin typeface="Symbol" panose="05050102010706020507" pitchFamily="18" charset="2"/>
                <a:cs typeface="Calibri"/>
              </a:rPr>
              <a:t>g</a:t>
            </a:r>
            <a:r>
              <a:rPr lang="en-US" altLang="en-US" sz="1100" b="1" dirty="0">
                <a:solidFill>
                  <a:srgbClr val="00385E"/>
                </a:solidFill>
                <a:latin typeface="Helvetica"/>
                <a:cs typeface="Calibri"/>
              </a:rPr>
              <a:t> release against B-NHL primary samples</a:t>
            </a:r>
          </a:p>
        </p:txBody>
      </p:sp>
      <p:pic>
        <p:nvPicPr>
          <p:cNvPr id="8" name="Image 7">
            <a:extLst>
              <a:ext uri="{FF2B5EF4-FFF2-40B4-BE49-F238E27FC236}">
                <a16:creationId xmlns:a16="http://schemas.microsoft.com/office/drawing/2014/main" id="{D87DBFA3-8991-9C35-AE6A-06765315E72B}"/>
              </a:ext>
            </a:extLst>
          </p:cNvPr>
          <p:cNvPicPr>
            <a:picLocks noChangeAspect="1"/>
          </p:cNvPicPr>
          <p:nvPr/>
        </p:nvPicPr>
        <p:blipFill>
          <a:blip r:embed="rId9"/>
          <a:stretch>
            <a:fillRect/>
          </a:stretch>
        </p:blipFill>
        <p:spPr>
          <a:xfrm>
            <a:off x="5360928" y="1469032"/>
            <a:ext cx="2847254" cy="2580606"/>
          </a:xfrm>
          <a:prstGeom prst="rect">
            <a:avLst/>
          </a:prstGeom>
        </p:spPr>
      </p:pic>
    </p:spTree>
    <p:extLst>
      <p:ext uri="{BB962C8B-B14F-4D97-AF65-F5344CB8AC3E}">
        <p14:creationId xmlns:p14="http://schemas.microsoft.com/office/powerpoint/2010/main" val="57307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t 14" hidden="1">
            <a:extLst>
              <a:ext uri="{FF2B5EF4-FFF2-40B4-BE49-F238E27FC236}">
                <a16:creationId xmlns:a16="http://schemas.microsoft.com/office/drawing/2014/main" id="{B04BE974-4B04-09A2-3F0A-5EEA39639A9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15" name="Objet 14" hidden="1">
                        <a:extLst>
                          <a:ext uri="{FF2B5EF4-FFF2-40B4-BE49-F238E27FC236}">
                            <a16:creationId xmlns:a16="http://schemas.microsoft.com/office/drawing/2014/main" id="{B04BE974-4B04-09A2-3F0A-5EEA39639A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573454F2-1F93-6FAA-A622-3F9A84B2E0B2}"/>
              </a:ext>
            </a:extLst>
          </p:cNvPr>
          <p:cNvSpPr>
            <a:spLocks noGrp="1"/>
          </p:cNvSpPr>
          <p:nvPr>
            <p:ph type="title"/>
          </p:nvPr>
        </p:nvSpPr>
        <p:spPr/>
        <p:txBody>
          <a:bodyPr vert="horz"/>
          <a:lstStyle/>
          <a:p>
            <a:r>
              <a:rPr lang="en-US" dirty="0"/>
              <a:t>UCART20x22 antitumor activity in a B-NHL PDX </a:t>
            </a:r>
            <a:r>
              <a:rPr lang="en-US" i="1" dirty="0"/>
              <a:t>in vivo </a:t>
            </a:r>
            <a:r>
              <a:rPr lang="en-US" dirty="0"/>
              <a:t>model</a:t>
            </a:r>
          </a:p>
        </p:txBody>
      </p:sp>
      <p:pic>
        <p:nvPicPr>
          <p:cNvPr id="5" name="Image 4">
            <a:extLst>
              <a:ext uri="{FF2B5EF4-FFF2-40B4-BE49-F238E27FC236}">
                <a16:creationId xmlns:a16="http://schemas.microsoft.com/office/drawing/2014/main" id="{801269A0-4584-D836-5D92-D4249E95C27B}"/>
              </a:ext>
            </a:extLst>
          </p:cNvPr>
          <p:cNvPicPr>
            <a:picLocks noChangeAspect="1"/>
          </p:cNvPicPr>
          <p:nvPr/>
        </p:nvPicPr>
        <p:blipFill rotWithShape="1">
          <a:blip r:embed="rId5"/>
          <a:srcRect b="9167"/>
          <a:stretch/>
        </p:blipFill>
        <p:spPr>
          <a:xfrm>
            <a:off x="104720" y="871003"/>
            <a:ext cx="2825091" cy="1504163"/>
          </a:xfrm>
          <a:prstGeom prst="rect">
            <a:avLst/>
          </a:prstGeom>
        </p:spPr>
      </p:pic>
      <p:pic>
        <p:nvPicPr>
          <p:cNvPr id="7" name="Image 6">
            <a:extLst>
              <a:ext uri="{FF2B5EF4-FFF2-40B4-BE49-F238E27FC236}">
                <a16:creationId xmlns:a16="http://schemas.microsoft.com/office/drawing/2014/main" id="{F1B3B7EB-4E87-C57F-8D5C-ECECF0FBC387}"/>
              </a:ext>
            </a:extLst>
          </p:cNvPr>
          <p:cNvPicPr>
            <a:picLocks noChangeAspect="1"/>
          </p:cNvPicPr>
          <p:nvPr/>
        </p:nvPicPr>
        <p:blipFill rotWithShape="1">
          <a:blip r:embed="rId6"/>
          <a:srcRect b="19548"/>
          <a:stretch/>
        </p:blipFill>
        <p:spPr>
          <a:xfrm>
            <a:off x="2989193" y="857275"/>
            <a:ext cx="1260000" cy="1700784"/>
          </a:xfrm>
          <a:prstGeom prst="rect">
            <a:avLst/>
          </a:prstGeom>
        </p:spPr>
      </p:pic>
      <p:pic>
        <p:nvPicPr>
          <p:cNvPr id="13" name="Image 12">
            <a:extLst>
              <a:ext uri="{FF2B5EF4-FFF2-40B4-BE49-F238E27FC236}">
                <a16:creationId xmlns:a16="http://schemas.microsoft.com/office/drawing/2014/main" id="{1EBBB237-0AF5-1C0C-F79D-F6BB0AAF971B}"/>
              </a:ext>
            </a:extLst>
          </p:cNvPr>
          <p:cNvPicPr>
            <a:picLocks noChangeAspect="1"/>
          </p:cNvPicPr>
          <p:nvPr/>
        </p:nvPicPr>
        <p:blipFill>
          <a:blip r:embed="rId7"/>
          <a:stretch>
            <a:fillRect/>
          </a:stretch>
        </p:blipFill>
        <p:spPr>
          <a:xfrm>
            <a:off x="492356" y="2639758"/>
            <a:ext cx="3969916" cy="2260527"/>
          </a:xfrm>
          <a:prstGeom prst="rect">
            <a:avLst/>
          </a:prstGeom>
        </p:spPr>
      </p:pic>
      <p:pic>
        <p:nvPicPr>
          <p:cNvPr id="4" name="Image 3">
            <a:extLst>
              <a:ext uri="{FF2B5EF4-FFF2-40B4-BE49-F238E27FC236}">
                <a16:creationId xmlns:a16="http://schemas.microsoft.com/office/drawing/2014/main" id="{C7E919B3-32A3-AB46-23D8-9E682097C87A}"/>
              </a:ext>
            </a:extLst>
          </p:cNvPr>
          <p:cNvPicPr>
            <a:picLocks noChangeAspect="1"/>
          </p:cNvPicPr>
          <p:nvPr/>
        </p:nvPicPr>
        <p:blipFill>
          <a:blip r:embed="rId8"/>
          <a:stretch>
            <a:fillRect/>
          </a:stretch>
        </p:blipFill>
        <p:spPr>
          <a:xfrm>
            <a:off x="4894809" y="1498976"/>
            <a:ext cx="3969917" cy="2750919"/>
          </a:xfrm>
          <a:prstGeom prst="rect">
            <a:avLst/>
          </a:prstGeom>
        </p:spPr>
      </p:pic>
      <p:sp>
        <p:nvSpPr>
          <p:cNvPr id="6" name="ZoneTexte 5">
            <a:extLst>
              <a:ext uri="{FF2B5EF4-FFF2-40B4-BE49-F238E27FC236}">
                <a16:creationId xmlns:a16="http://schemas.microsoft.com/office/drawing/2014/main" id="{632B3221-C7BA-9F86-F83F-850C34B53578}"/>
              </a:ext>
            </a:extLst>
          </p:cNvPr>
          <p:cNvSpPr txBox="1"/>
          <p:nvPr/>
        </p:nvSpPr>
        <p:spPr>
          <a:xfrm rot="16200000">
            <a:off x="4066656" y="2735935"/>
            <a:ext cx="1507144" cy="276999"/>
          </a:xfrm>
          <a:prstGeom prst="rect">
            <a:avLst/>
          </a:prstGeom>
          <a:noFill/>
        </p:spPr>
        <p:txBody>
          <a:bodyPr wrap="none" rtlCol="0">
            <a:spAutoFit/>
          </a:bodyPr>
          <a:lstStyle/>
          <a:p>
            <a:r>
              <a:rPr lang="en-US" sz="1100" dirty="0" err="1">
                <a:solidFill>
                  <a:srgbClr val="000000"/>
                </a:solidFill>
                <a:latin typeface="Calibri" panose="020F0502020204030204" pitchFamily="34" charset="0"/>
                <a:cs typeface="Calibri" panose="020F0502020204030204" pitchFamily="34" charset="0"/>
              </a:rPr>
              <a:t>IFN</a:t>
            </a:r>
            <a:r>
              <a:rPr lang="en-US" sz="1100" dirty="0" err="1">
                <a:solidFill>
                  <a:srgbClr val="000000"/>
                </a:solidFill>
                <a:latin typeface="Symbol" panose="05050102010706020507" pitchFamily="18" charset="2"/>
                <a:cs typeface="Calibri" panose="020F0502020204030204" pitchFamily="34" charset="0"/>
              </a:rPr>
              <a:t>g</a:t>
            </a:r>
            <a:r>
              <a:rPr lang="en-US" sz="1200" dirty="0">
                <a:solidFill>
                  <a:srgbClr val="000000"/>
                </a:solidFill>
              </a:rPr>
              <a:t> release (</a:t>
            </a:r>
            <a:r>
              <a:rPr lang="en-US" sz="1200" dirty="0" err="1">
                <a:solidFill>
                  <a:srgbClr val="000000"/>
                </a:solidFill>
              </a:rPr>
              <a:t>pg</a:t>
            </a:r>
            <a:r>
              <a:rPr lang="en-US" sz="1200" dirty="0">
                <a:solidFill>
                  <a:srgbClr val="000000"/>
                </a:solidFill>
              </a:rPr>
              <a:t>/ml)</a:t>
            </a:r>
          </a:p>
        </p:txBody>
      </p:sp>
    </p:spTree>
    <p:extLst>
      <p:ext uri="{BB962C8B-B14F-4D97-AF65-F5344CB8AC3E}">
        <p14:creationId xmlns:p14="http://schemas.microsoft.com/office/powerpoint/2010/main" val="3932009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t 14" hidden="1">
            <a:extLst>
              <a:ext uri="{FF2B5EF4-FFF2-40B4-BE49-F238E27FC236}">
                <a16:creationId xmlns:a16="http://schemas.microsoft.com/office/drawing/2014/main" id="{B04BE974-4B04-09A2-3F0A-5EEA39639A9F}"/>
              </a:ext>
            </a:extLst>
          </p:cNvPr>
          <p:cNvGraphicFramePr>
            <a:graphicFrameLocks noChangeAspect="1"/>
          </p:cNvGraphicFramePr>
          <p:nvPr>
            <p:custDataLst>
              <p:tags r:id="rId1"/>
            </p:custDataLst>
            <p:extLst>
              <p:ext uri="{D42A27DB-BD31-4B8C-83A1-F6EECF244321}">
                <p14:modId xmlns:p14="http://schemas.microsoft.com/office/powerpoint/2010/main" val="735813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15" name="Objet 14" hidden="1">
                        <a:extLst>
                          <a:ext uri="{FF2B5EF4-FFF2-40B4-BE49-F238E27FC236}">
                            <a16:creationId xmlns:a16="http://schemas.microsoft.com/office/drawing/2014/main" id="{B04BE974-4B04-09A2-3F0A-5EEA39639A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573454F2-1F93-6FAA-A622-3F9A84B2E0B2}"/>
              </a:ext>
            </a:extLst>
          </p:cNvPr>
          <p:cNvSpPr>
            <a:spLocks noGrp="1"/>
          </p:cNvSpPr>
          <p:nvPr>
            <p:ph type="title"/>
          </p:nvPr>
        </p:nvSpPr>
        <p:spPr/>
        <p:txBody>
          <a:bodyPr vert="horz"/>
          <a:lstStyle/>
          <a:p>
            <a:r>
              <a:rPr lang="en-US" i="1" dirty="0"/>
              <a:t>In vivo a</a:t>
            </a:r>
            <a:r>
              <a:rPr lang="en-US" dirty="0"/>
              <a:t>ntitumor activity of a GMP representative batch of UCART20x22</a:t>
            </a:r>
          </a:p>
        </p:txBody>
      </p:sp>
      <p:sp>
        <p:nvSpPr>
          <p:cNvPr id="13" name="Rectangle 12">
            <a:extLst>
              <a:ext uri="{FF2B5EF4-FFF2-40B4-BE49-F238E27FC236}">
                <a16:creationId xmlns:a16="http://schemas.microsoft.com/office/drawing/2014/main" id="{93C2803B-AD3B-1EE9-B780-E3A38D4F46DD}"/>
              </a:ext>
            </a:extLst>
          </p:cNvPr>
          <p:cNvSpPr/>
          <p:nvPr/>
        </p:nvSpPr>
        <p:spPr>
          <a:xfrm>
            <a:off x="248503" y="1225235"/>
            <a:ext cx="2512985" cy="1969770"/>
          </a:xfrm>
          <a:prstGeom prst="rect">
            <a:avLst/>
          </a:prstGeom>
        </p:spPr>
        <p:txBody>
          <a:bodyPr wrap="square">
            <a:spAutoFit/>
          </a:bodyPr>
          <a:lstStyle/>
          <a:p>
            <a:pPr lvl="0"/>
            <a:r>
              <a:rPr lang="fr-FR" sz="1400" b="1" dirty="0" err="1">
                <a:latin typeface="Calibri" panose="020F0502020204030204" pitchFamily="34" charset="0"/>
                <a:cs typeface="Calibri" panose="020F0502020204030204" pitchFamily="34" charset="0"/>
              </a:rPr>
              <a:t>Daudi</a:t>
            </a:r>
            <a:r>
              <a:rPr lang="fr-FR" sz="1400" b="1" dirty="0">
                <a:latin typeface="Calibri" panose="020F0502020204030204" pitchFamily="34" charset="0"/>
                <a:cs typeface="Calibri" panose="020F0502020204030204" pitchFamily="34" charset="0"/>
              </a:rPr>
              <a:t>-Luc </a:t>
            </a:r>
            <a:r>
              <a:rPr lang="fr-FR" sz="1400" b="1" dirty="0" err="1">
                <a:latin typeface="Calibri" panose="020F0502020204030204" pitchFamily="34" charset="0"/>
                <a:cs typeface="Calibri" panose="020F0502020204030204" pitchFamily="34" charset="0"/>
              </a:rPr>
              <a:t>tumor</a:t>
            </a:r>
            <a:r>
              <a:rPr lang="fr-FR" sz="1400" b="1" dirty="0">
                <a:latin typeface="Calibri" panose="020F0502020204030204" pitchFamily="34" charset="0"/>
                <a:cs typeface="Calibri" panose="020F0502020204030204" pitchFamily="34" charset="0"/>
              </a:rPr>
              <a:t> model 	</a:t>
            </a:r>
          </a:p>
          <a:p>
            <a:pPr lvl="0">
              <a:spcAft>
                <a:spcPts val="600"/>
              </a:spcAft>
            </a:pPr>
            <a:r>
              <a:rPr lang="en-US" sz="1400" b="1" kern="0" dirty="0">
                <a:latin typeface="Calibri" panose="020F0502020204030204" pitchFamily="34" charset="0"/>
                <a:ea typeface="Times New Roman" pitchFamily="18" charset="0"/>
                <a:cs typeface="Calibri" panose="020F0502020204030204" pitchFamily="34" charset="0"/>
                <a:sym typeface="Avenir Light"/>
              </a:rPr>
              <a:t>GMP representative  batch </a:t>
            </a:r>
          </a:p>
          <a:p>
            <a:pPr lvl="0">
              <a:spcAft>
                <a:spcPts val="600"/>
              </a:spcAft>
            </a:pPr>
            <a:r>
              <a:rPr lang="fr-FR" sz="1400" u="sng" kern="0" dirty="0" err="1">
                <a:latin typeface="Calibri" panose="020F0502020204030204" pitchFamily="34" charset="0"/>
                <a:cs typeface="Calibri" panose="020F0502020204030204" pitchFamily="34" charset="0"/>
                <a:sym typeface="Avenir Light"/>
              </a:rPr>
              <a:t>Treatment</a:t>
            </a:r>
            <a:r>
              <a:rPr lang="fr-FR" sz="1400" u="sng" kern="0" dirty="0">
                <a:latin typeface="Calibri" panose="020F0502020204030204" pitchFamily="34" charset="0"/>
                <a:cs typeface="Calibri" panose="020F0502020204030204" pitchFamily="34" charset="0"/>
                <a:sym typeface="Avenir Light"/>
              </a:rPr>
              <a:t> groups: </a:t>
            </a:r>
            <a:endParaRPr lang="fr-FR" sz="1400" u="sng" dirty="0">
              <a:latin typeface="Calibri" panose="020F0502020204030204" pitchFamily="34" charset="0"/>
              <a:cs typeface="Calibri" panose="020F0502020204030204" pitchFamily="34" charset="0"/>
            </a:endParaRPr>
          </a:p>
          <a:p>
            <a:pPr marL="342900" lvl="0" indent="-342900">
              <a:buFont typeface="Courier New" panose="02070309020205020404" pitchFamily="49" charset="0"/>
              <a:buChar char="o"/>
            </a:pPr>
            <a:r>
              <a:rPr lang="fr-FR" sz="1400" dirty="0" err="1">
                <a:latin typeface="Calibri" panose="020F0502020204030204" pitchFamily="34" charset="0"/>
                <a:cs typeface="Calibri" panose="020F0502020204030204" pitchFamily="34" charset="0"/>
              </a:rPr>
              <a:t>vehicle</a:t>
            </a:r>
            <a:endParaRPr lang="fr-FR" sz="1400" dirty="0">
              <a:latin typeface="Calibri" panose="020F0502020204030204" pitchFamily="34" charset="0"/>
              <a:cs typeface="Calibri" panose="020F0502020204030204" pitchFamily="34" charset="0"/>
            </a:endParaRPr>
          </a:p>
          <a:p>
            <a:pPr marL="342900" lvl="0" indent="-342900">
              <a:buFont typeface="Courier New" panose="02070309020205020404" pitchFamily="49" charset="0"/>
              <a:buChar char="o"/>
            </a:pPr>
            <a:r>
              <a:rPr lang="fr-FR" sz="1400" dirty="0">
                <a:latin typeface="Calibri" panose="020F0502020204030204" pitchFamily="34" charset="0"/>
                <a:cs typeface="Calibri" panose="020F0502020204030204" pitchFamily="34" charset="0"/>
              </a:rPr>
              <a:t>UCART20x22 </a:t>
            </a:r>
          </a:p>
          <a:p>
            <a:pPr marL="800100" lvl="1" indent="-342900">
              <a:buFont typeface="Arial" panose="020B0604020202020204" pitchFamily="34" charset="0"/>
              <a:buChar char="•"/>
            </a:pPr>
            <a:r>
              <a:rPr lang="en-US" sz="1400" kern="0" dirty="0">
                <a:latin typeface="Calibri" panose="020F0502020204030204" pitchFamily="34" charset="0"/>
                <a:cs typeface="Calibri" panose="020F0502020204030204" pitchFamily="34" charset="0"/>
                <a:sym typeface="Avenir Light"/>
              </a:rPr>
              <a:t>1</a:t>
            </a:r>
            <a:r>
              <a:rPr lang="en-US" sz="1400" kern="0" dirty="0">
                <a:latin typeface="Calibri" panose="020F0502020204030204" pitchFamily="34" charset="0"/>
                <a:ea typeface="Times New Roman" pitchFamily="18" charset="0"/>
                <a:cs typeface="Calibri" panose="020F0502020204030204" pitchFamily="34" charset="0"/>
                <a:sym typeface="Avenir Light"/>
              </a:rPr>
              <a:t>x10</a:t>
            </a:r>
            <a:r>
              <a:rPr lang="en-US" sz="1400" kern="0" baseline="30000" dirty="0">
                <a:latin typeface="Calibri" panose="020F0502020204030204" pitchFamily="34" charset="0"/>
                <a:ea typeface="Times New Roman" pitchFamily="18" charset="0"/>
                <a:cs typeface="Calibri" panose="020F0502020204030204" pitchFamily="34" charset="0"/>
                <a:sym typeface="Avenir Light"/>
              </a:rPr>
              <a:t>6</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cells</a:t>
            </a:r>
            <a:r>
              <a:rPr lang="fr-FR" sz="1400" dirty="0">
                <a:latin typeface="Calibri" panose="020F0502020204030204" pitchFamily="34" charset="0"/>
                <a:cs typeface="Calibri" panose="020F0502020204030204" pitchFamily="34" charset="0"/>
              </a:rPr>
              <a:t>/</a:t>
            </a:r>
            <a:r>
              <a:rPr lang="fr-FR" sz="1400" dirty="0" err="1">
                <a:latin typeface="Calibri" panose="020F0502020204030204" pitchFamily="34" charset="0"/>
                <a:cs typeface="Calibri" panose="020F0502020204030204" pitchFamily="34" charset="0"/>
              </a:rPr>
              <a:t>mice</a:t>
            </a:r>
            <a:endParaRPr lang="fr-FR" sz="14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1400" kern="0" dirty="0">
                <a:latin typeface="Calibri" panose="020F0502020204030204" pitchFamily="34" charset="0"/>
                <a:cs typeface="Calibri" panose="020F0502020204030204" pitchFamily="34" charset="0"/>
                <a:sym typeface="Avenir Light"/>
              </a:rPr>
              <a:t>3</a:t>
            </a:r>
            <a:r>
              <a:rPr lang="en-US" sz="1400" kern="0" dirty="0">
                <a:latin typeface="Calibri" panose="020F0502020204030204" pitchFamily="34" charset="0"/>
                <a:ea typeface="Times New Roman" pitchFamily="18" charset="0"/>
                <a:cs typeface="Calibri" panose="020F0502020204030204" pitchFamily="34" charset="0"/>
                <a:sym typeface="Avenir Light"/>
              </a:rPr>
              <a:t>x10</a:t>
            </a:r>
            <a:r>
              <a:rPr lang="en-US" sz="1400" kern="0" baseline="30000" dirty="0">
                <a:latin typeface="Calibri" panose="020F0502020204030204" pitchFamily="34" charset="0"/>
                <a:ea typeface="Times New Roman" pitchFamily="18" charset="0"/>
                <a:cs typeface="Calibri" panose="020F0502020204030204" pitchFamily="34" charset="0"/>
                <a:sym typeface="Avenir Light"/>
              </a:rPr>
              <a:t>6 </a:t>
            </a:r>
            <a:r>
              <a:rPr lang="fr-FR" sz="1400" dirty="0" err="1">
                <a:latin typeface="Calibri" panose="020F0502020204030204" pitchFamily="34" charset="0"/>
                <a:cs typeface="Calibri" panose="020F0502020204030204" pitchFamily="34" charset="0"/>
              </a:rPr>
              <a:t>cells</a:t>
            </a:r>
            <a:r>
              <a:rPr lang="fr-FR" sz="1400" dirty="0">
                <a:latin typeface="Calibri" panose="020F0502020204030204" pitchFamily="34" charset="0"/>
                <a:cs typeface="Calibri" panose="020F0502020204030204" pitchFamily="34" charset="0"/>
              </a:rPr>
              <a:t>/</a:t>
            </a:r>
            <a:r>
              <a:rPr lang="fr-FR" sz="1400" dirty="0" err="1">
                <a:latin typeface="Calibri" panose="020F0502020204030204" pitchFamily="34" charset="0"/>
                <a:cs typeface="Calibri" panose="020F0502020204030204" pitchFamily="34" charset="0"/>
              </a:rPr>
              <a:t>mice</a:t>
            </a:r>
            <a:endParaRPr lang="en-US" sz="1400" kern="0" baseline="30000" dirty="0">
              <a:latin typeface="Calibri" panose="020F0502020204030204" pitchFamily="34" charset="0"/>
              <a:ea typeface="Times New Roman" pitchFamily="18" charset="0"/>
              <a:cs typeface="Calibri" panose="020F0502020204030204" pitchFamily="34" charset="0"/>
              <a:sym typeface="Avenir Light"/>
            </a:endParaRPr>
          </a:p>
          <a:p>
            <a:pPr marL="800100" lvl="1" indent="-342900">
              <a:buFont typeface="Arial" panose="020B0604020202020204" pitchFamily="34" charset="0"/>
              <a:buChar char="•"/>
            </a:pPr>
            <a:r>
              <a:rPr lang="en-US" sz="1400" kern="0" dirty="0">
                <a:latin typeface="Calibri" panose="020F0502020204030204" pitchFamily="34" charset="0"/>
                <a:cs typeface="Calibri" panose="020F0502020204030204" pitchFamily="34" charset="0"/>
                <a:sym typeface="Avenir Light"/>
              </a:rPr>
              <a:t>10</a:t>
            </a:r>
            <a:r>
              <a:rPr lang="en-US" sz="1400" kern="0" dirty="0">
                <a:latin typeface="Calibri" panose="020F0502020204030204" pitchFamily="34" charset="0"/>
                <a:ea typeface="Times New Roman" pitchFamily="18" charset="0"/>
                <a:cs typeface="Calibri" panose="020F0502020204030204" pitchFamily="34" charset="0"/>
                <a:sym typeface="Avenir Light"/>
              </a:rPr>
              <a:t>x10</a:t>
            </a:r>
            <a:r>
              <a:rPr lang="en-US" sz="1400" kern="0" baseline="30000" dirty="0">
                <a:latin typeface="Calibri" panose="020F0502020204030204" pitchFamily="34" charset="0"/>
                <a:ea typeface="Times New Roman" pitchFamily="18" charset="0"/>
                <a:cs typeface="Calibri" panose="020F0502020204030204" pitchFamily="34" charset="0"/>
                <a:sym typeface="Avenir Light"/>
              </a:rPr>
              <a:t>6 </a:t>
            </a:r>
            <a:r>
              <a:rPr lang="fr-FR" sz="1400" dirty="0" err="1">
                <a:latin typeface="Calibri" panose="020F0502020204030204" pitchFamily="34" charset="0"/>
                <a:cs typeface="Calibri" panose="020F0502020204030204" pitchFamily="34" charset="0"/>
              </a:rPr>
              <a:t>cells</a:t>
            </a:r>
            <a:r>
              <a:rPr lang="fr-FR" sz="1400" dirty="0">
                <a:latin typeface="Calibri" panose="020F0502020204030204" pitchFamily="34" charset="0"/>
                <a:cs typeface="Calibri" panose="020F0502020204030204" pitchFamily="34" charset="0"/>
              </a:rPr>
              <a:t>/</a:t>
            </a:r>
            <a:r>
              <a:rPr lang="fr-FR" sz="1400" dirty="0" err="1">
                <a:latin typeface="Calibri" panose="020F0502020204030204" pitchFamily="34" charset="0"/>
                <a:cs typeface="Calibri" panose="020F0502020204030204" pitchFamily="34" charset="0"/>
              </a:rPr>
              <a:t>mice</a:t>
            </a:r>
            <a:endParaRPr lang="en-US" sz="1400" kern="0" dirty="0">
              <a:latin typeface="Calibri" panose="020F0502020204030204" pitchFamily="34" charset="0"/>
              <a:ea typeface="Times New Roman" pitchFamily="18" charset="0"/>
              <a:cs typeface="Calibri" panose="020F0502020204030204" pitchFamily="34" charset="0"/>
              <a:sym typeface="Avenir Light"/>
            </a:endParaRPr>
          </a:p>
        </p:txBody>
      </p:sp>
      <p:graphicFrame>
        <p:nvGraphicFramePr>
          <p:cNvPr id="14" name="Objet 3">
            <a:extLst>
              <a:ext uri="{FF2B5EF4-FFF2-40B4-BE49-F238E27FC236}">
                <a16:creationId xmlns:a16="http://schemas.microsoft.com/office/drawing/2014/main" id="{64CA3BB5-80F3-A6EF-93D3-456794042CB6}"/>
              </a:ext>
            </a:extLst>
          </p:cNvPr>
          <p:cNvGraphicFramePr>
            <a:graphicFrameLocks noChangeAspect="1"/>
          </p:cNvGraphicFramePr>
          <p:nvPr>
            <p:extLst>
              <p:ext uri="{D42A27DB-BD31-4B8C-83A1-F6EECF244321}">
                <p14:modId xmlns:p14="http://schemas.microsoft.com/office/powerpoint/2010/main" val="499420574"/>
              </p:ext>
            </p:extLst>
          </p:nvPr>
        </p:nvGraphicFramePr>
        <p:xfrm>
          <a:off x="3712464" y="1156469"/>
          <a:ext cx="4624925" cy="3205273"/>
        </p:xfrm>
        <a:graphic>
          <a:graphicData uri="http://schemas.openxmlformats.org/presentationml/2006/ole">
            <mc:AlternateContent xmlns:mc="http://schemas.openxmlformats.org/markup-compatibility/2006">
              <mc:Choice xmlns:v="urn:schemas-microsoft-com:vml" Requires="v">
                <p:oleObj name="Prism 9" r:id="rId5" imgW="5477664" imgH="3796384" progId="Prism9.Document">
                  <p:embed/>
                </p:oleObj>
              </mc:Choice>
              <mc:Fallback>
                <p:oleObj name="Prism 9" r:id="rId5" imgW="5477664" imgH="3796384" progId="Prism9.Document">
                  <p:embed/>
                  <p:pic>
                    <p:nvPicPr>
                      <p:cNvPr id="14" name="Objet 3">
                        <a:extLst>
                          <a:ext uri="{FF2B5EF4-FFF2-40B4-BE49-F238E27FC236}">
                            <a16:creationId xmlns:a16="http://schemas.microsoft.com/office/drawing/2014/main" id="{64CA3BB5-80F3-A6EF-93D3-456794042CB6}"/>
                          </a:ext>
                        </a:extLst>
                      </p:cNvPr>
                      <p:cNvPicPr/>
                      <p:nvPr/>
                    </p:nvPicPr>
                    <p:blipFill>
                      <a:blip r:embed="rId6"/>
                      <a:stretch>
                        <a:fillRect/>
                      </a:stretch>
                    </p:blipFill>
                    <p:spPr>
                      <a:xfrm>
                        <a:off x="3712464" y="1156469"/>
                        <a:ext cx="4624925" cy="3205273"/>
                      </a:xfrm>
                      <a:prstGeom prst="rect">
                        <a:avLst/>
                      </a:prstGeom>
                    </p:spPr>
                  </p:pic>
                </p:oleObj>
              </mc:Fallback>
            </mc:AlternateContent>
          </a:graphicData>
        </a:graphic>
      </p:graphicFrame>
      <p:sp>
        <p:nvSpPr>
          <p:cNvPr id="29" name="TextBox 9">
            <a:extLst>
              <a:ext uri="{FF2B5EF4-FFF2-40B4-BE49-F238E27FC236}">
                <a16:creationId xmlns:a16="http://schemas.microsoft.com/office/drawing/2014/main" id="{C3BA888D-14A0-AE5F-3BBF-27E2668DE368}"/>
              </a:ext>
            </a:extLst>
          </p:cNvPr>
          <p:cNvSpPr txBox="1"/>
          <p:nvPr/>
        </p:nvSpPr>
        <p:spPr>
          <a:xfrm>
            <a:off x="1280459" y="4370321"/>
            <a:ext cx="6593841" cy="323165"/>
          </a:xfrm>
          <a:prstGeom prst="rect">
            <a:avLst/>
          </a:prstGeom>
          <a:noFill/>
        </p:spPr>
        <p:txBody>
          <a:bodyPr wrap="square" rtlCol="0">
            <a:spAutoFit/>
          </a:bodyPr>
          <a:lstStyle>
            <a:defPPr>
              <a:defRPr lang="en-US"/>
            </a:defPPr>
            <a:lvl1pPr algn="ctr">
              <a:defRPr sz="16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rgbClr val="00385E"/>
                </a:solidFill>
                <a:effectLst/>
                <a:uLnTx/>
                <a:uFillTx/>
                <a:latin typeface="Calibri" panose="020F0502020204030204" pitchFamily="34" charset="0"/>
                <a:cs typeface="Calibri" panose="020F0502020204030204" pitchFamily="34" charset="0"/>
              </a:rPr>
              <a:t>UCART20x22 extends survival in a dose dependent manner</a:t>
            </a:r>
          </a:p>
        </p:txBody>
      </p:sp>
    </p:spTree>
    <p:extLst>
      <p:ext uri="{BB962C8B-B14F-4D97-AF65-F5344CB8AC3E}">
        <p14:creationId xmlns:p14="http://schemas.microsoft.com/office/powerpoint/2010/main" val="3664670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t 14" hidden="1">
            <a:extLst>
              <a:ext uri="{FF2B5EF4-FFF2-40B4-BE49-F238E27FC236}">
                <a16:creationId xmlns:a16="http://schemas.microsoft.com/office/drawing/2014/main" id="{B04BE974-4B04-09A2-3F0A-5EEA39639A9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15" name="Objet 14" hidden="1">
                        <a:extLst>
                          <a:ext uri="{FF2B5EF4-FFF2-40B4-BE49-F238E27FC236}">
                            <a16:creationId xmlns:a16="http://schemas.microsoft.com/office/drawing/2014/main" id="{B04BE974-4B04-09A2-3F0A-5EEA39639A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573454F2-1F93-6FAA-A622-3F9A84B2E0B2}"/>
              </a:ext>
            </a:extLst>
          </p:cNvPr>
          <p:cNvSpPr>
            <a:spLocks noGrp="1"/>
          </p:cNvSpPr>
          <p:nvPr>
            <p:ph type="title"/>
          </p:nvPr>
        </p:nvSpPr>
        <p:spPr/>
        <p:txBody>
          <a:bodyPr vert="horz"/>
          <a:lstStyle/>
          <a:p>
            <a:r>
              <a:rPr lang="en-US" i="1" dirty="0"/>
              <a:t>In vivo a</a:t>
            </a:r>
            <a:r>
              <a:rPr lang="en-US" dirty="0"/>
              <a:t>ntitumor activity of a GMP representative batch of UCART20x22</a:t>
            </a:r>
          </a:p>
        </p:txBody>
      </p:sp>
      <p:sp>
        <p:nvSpPr>
          <p:cNvPr id="13" name="Rectangle 12">
            <a:extLst>
              <a:ext uri="{FF2B5EF4-FFF2-40B4-BE49-F238E27FC236}">
                <a16:creationId xmlns:a16="http://schemas.microsoft.com/office/drawing/2014/main" id="{93C2803B-AD3B-1EE9-B780-E3A38D4F46DD}"/>
              </a:ext>
            </a:extLst>
          </p:cNvPr>
          <p:cNvSpPr/>
          <p:nvPr/>
        </p:nvSpPr>
        <p:spPr>
          <a:xfrm>
            <a:off x="248503" y="1225235"/>
            <a:ext cx="2512985" cy="1969770"/>
          </a:xfrm>
          <a:prstGeom prst="rect">
            <a:avLst/>
          </a:prstGeom>
        </p:spPr>
        <p:txBody>
          <a:bodyPr wrap="square">
            <a:spAutoFit/>
          </a:bodyPr>
          <a:lstStyle/>
          <a:p>
            <a:pPr lvl="0"/>
            <a:r>
              <a:rPr lang="fr-FR" sz="1400" b="1" dirty="0" err="1">
                <a:latin typeface="Calibri" panose="020F0502020204030204" pitchFamily="34" charset="0"/>
                <a:cs typeface="Calibri" panose="020F0502020204030204" pitchFamily="34" charset="0"/>
              </a:rPr>
              <a:t>Daudi</a:t>
            </a:r>
            <a:r>
              <a:rPr lang="fr-FR" sz="1400" b="1" dirty="0">
                <a:latin typeface="Calibri" panose="020F0502020204030204" pitchFamily="34" charset="0"/>
                <a:cs typeface="Calibri" panose="020F0502020204030204" pitchFamily="34" charset="0"/>
              </a:rPr>
              <a:t>-Luc </a:t>
            </a:r>
            <a:r>
              <a:rPr lang="fr-FR" sz="1400" b="1" dirty="0" err="1">
                <a:latin typeface="Calibri" panose="020F0502020204030204" pitchFamily="34" charset="0"/>
                <a:cs typeface="Calibri" panose="020F0502020204030204" pitchFamily="34" charset="0"/>
              </a:rPr>
              <a:t>tumor</a:t>
            </a:r>
            <a:r>
              <a:rPr lang="fr-FR" sz="1400" b="1" dirty="0">
                <a:latin typeface="Calibri" panose="020F0502020204030204" pitchFamily="34" charset="0"/>
                <a:cs typeface="Calibri" panose="020F0502020204030204" pitchFamily="34" charset="0"/>
              </a:rPr>
              <a:t> model 	</a:t>
            </a:r>
          </a:p>
          <a:p>
            <a:pPr lvl="0">
              <a:spcAft>
                <a:spcPts val="600"/>
              </a:spcAft>
            </a:pPr>
            <a:r>
              <a:rPr lang="en-US" sz="1400" b="1" kern="0" dirty="0">
                <a:latin typeface="Calibri" panose="020F0502020204030204" pitchFamily="34" charset="0"/>
                <a:ea typeface="Times New Roman" pitchFamily="18" charset="0"/>
                <a:cs typeface="Calibri" panose="020F0502020204030204" pitchFamily="34" charset="0"/>
                <a:sym typeface="Avenir Light"/>
              </a:rPr>
              <a:t>GMP representative  batch </a:t>
            </a:r>
          </a:p>
          <a:p>
            <a:pPr lvl="0">
              <a:spcAft>
                <a:spcPts val="600"/>
              </a:spcAft>
            </a:pPr>
            <a:r>
              <a:rPr lang="fr-FR" sz="1400" u="sng" kern="0" dirty="0" err="1">
                <a:latin typeface="Calibri" panose="020F0502020204030204" pitchFamily="34" charset="0"/>
                <a:cs typeface="Calibri" panose="020F0502020204030204" pitchFamily="34" charset="0"/>
                <a:sym typeface="Avenir Light"/>
              </a:rPr>
              <a:t>Treatment</a:t>
            </a:r>
            <a:r>
              <a:rPr lang="fr-FR" sz="1400" u="sng" kern="0" dirty="0">
                <a:latin typeface="Calibri" panose="020F0502020204030204" pitchFamily="34" charset="0"/>
                <a:cs typeface="Calibri" panose="020F0502020204030204" pitchFamily="34" charset="0"/>
                <a:sym typeface="Avenir Light"/>
              </a:rPr>
              <a:t> groups: </a:t>
            </a:r>
            <a:endParaRPr lang="fr-FR" sz="1400" u="sng" dirty="0">
              <a:latin typeface="Calibri" panose="020F0502020204030204" pitchFamily="34" charset="0"/>
              <a:cs typeface="Calibri" panose="020F0502020204030204" pitchFamily="34" charset="0"/>
            </a:endParaRPr>
          </a:p>
          <a:p>
            <a:pPr marL="342900" lvl="0" indent="-342900">
              <a:buFont typeface="Courier New" panose="02070309020205020404" pitchFamily="49" charset="0"/>
              <a:buChar char="o"/>
            </a:pPr>
            <a:r>
              <a:rPr lang="fr-FR" sz="1400" dirty="0" err="1">
                <a:latin typeface="Calibri" panose="020F0502020204030204" pitchFamily="34" charset="0"/>
                <a:cs typeface="Calibri" panose="020F0502020204030204" pitchFamily="34" charset="0"/>
              </a:rPr>
              <a:t>vehicle</a:t>
            </a:r>
            <a:endParaRPr lang="fr-FR" sz="1400" dirty="0">
              <a:latin typeface="Calibri" panose="020F0502020204030204" pitchFamily="34" charset="0"/>
              <a:cs typeface="Calibri" panose="020F0502020204030204" pitchFamily="34" charset="0"/>
            </a:endParaRPr>
          </a:p>
          <a:p>
            <a:pPr marL="342900" lvl="0" indent="-342900">
              <a:buFont typeface="Courier New" panose="02070309020205020404" pitchFamily="49" charset="0"/>
              <a:buChar char="o"/>
            </a:pPr>
            <a:r>
              <a:rPr lang="fr-FR" sz="1400" dirty="0">
                <a:latin typeface="Calibri" panose="020F0502020204030204" pitchFamily="34" charset="0"/>
                <a:cs typeface="Calibri" panose="020F0502020204030204" pitchFamily="34" charset="0"/>
              </a:rPr>
              <a:t>UCART20x22 </a:t>
            </a:r>
          </a:p>
          <a:p>
            <a:pPr marL="800100" lvl="1" indent="-342900">
              <a:buFont typeface="Arial" panose="020B0604020202020204" pitchFamily="34" charset="0"/>
              <a:buChar char="•"/>
            </a:pPr>
            <a:r>
              <a:rPr lang="en-US" sz="1400" kern="0" dirty="0">
                <a:latin typeface="Calibri" panose="020F0502020204030204" pitchFamily="34" charset="0"/>
                <a:cs typeface="Calibri" panose="020F0502020204030204" pitchFamily="34" charset="0"/>
                <a:sym typeface="Avenir Light"/>
              </a:rPr>
              <a:t>1</a:t>
            </a:r>
            <a:r>
              <a:rPr lang="en-US" sz="1400" kern="0" dirty="0">
                <a:latin typeface="Calibri" panose="020F0502020204030204" pitchFamily="34" charset="0"/>
                <a:ea typeface="Times New Roman" pitchFamily="18" charset="0"/>
                <a:cs typeface="Calibri" panose="020F0502020204030204" pitchFamily="34" charset="0"/>
                <a:sym typeface="Avenir Light"/>
              </a:rPr>
              <a:t>x10</a:t>
            </a:r>
            <a:r>
              <a:rPr lang="en-US" sz="1400" kern="0" baseline="30000" dirty="0">
                <a:latin typeface="Calibri" panose="020F0502020204030204" pitchFamily="34" charset="0"/>
                <a:ea typeface="Times New Roman" pitchFamily="18" charset="0"/>
                <a:cs typeface="Calibri" panose="020F0502020204030204" pitchFamily="34" charset="0"/>
                <a:sym typeface="Avenir Light"/>
              </a:rPr>
              <a:t>6</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cells</a:t>
            </a:r>
            <a:r>
              <a:rPr lang="fr-FR" sz="1400" dirty="0">
                <a:latin typeface="Calibri" panose="020F0502020204030204" pitchFamily="34" charset="0"/>
                <a:cs typeface="Calibri" panose="020F0502020204030204" pitchFamily="34" charset="0"/>
              </a:rPr>
              <a:t>/</a:t>
            </a:r>
            <a:r>
              <a:rPr lang="fr-FR" sz="1400" dirty="0" err="1">
                <a:latin typeface="Calibri" panose="020F0502020204030204" pitchFamily="34" charset="0"/>
                <a:cs typeface="Calibri" panose="020F0502020204030204" pitchFamily="34" charset="0"/>
              </a:rPr>
              <a:t>mice</a:t>
            </a:r>
            <a:endParaRPr lang="fr-FR" sz="14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1400" kern="0" dirty="0">
                <a:latin typeface="Calibri" panose="020F0502020204030204" pitchFamily="34" charset="0"/>
                <a:cs typeface="Calibri" panose="020F0502020204030204" pitchFamily="34" charset="0"/>
                <a:sym typeface="Avenir Light"/>
              </a:rPr>
              <a:t>3</a:t>
            </a:r>
            <a:r>
              <a:rPr lang="en-US" sz="1400" kern="0" dirty="0">
                <a:latin typeface="Calibri" panose="020F0502020204030204" pitchFamily="34" charset="0"/>
                <a:ea typeface="Times New Roman" pitchFamily="18" charset="0"/>
                <a:cs typeface="Calibri" panose="020F0502020204030204" pitchFamily="34" charset="0"/>
                <a:sym typeface="Avenir Light"/>
              </a:rPr>
              <a:t>x10</a:t>
            </a:r>
            <a:r>
              <a:rPr lang="en-US" sz="1400" kern="0" baseline="30000" dirty="0">
                <a:latin typeface="Calibri" panose="020F0502020204030204" pitchFamily="34" charset="0"/>
                <a:ea typeface="Times New Roman" pitchFamily="18" charset="0"/>
                <a:cs typeface="Calibri" panose="020F0502020204030204" pitchFamily="34" charset="0"/>
                <a:sym typeface="Avenir Light"/>
              </a:rPr>
              <a:t>6 </a:t>
            </a:r>
            <a:r>
              <a:rPr lang="fr-FR" sz="1400" dirty="0" err="1">
                <a:latin typeface="Calibri" panose="020F0502020204030204" pitchFamily="34" charset="0"/>
                <a:cs typeface="Calibri" panose="020F0502020204030204" pitchFamily="34" charset="0"/>
              </a:rPr>
              <a:t>cells</a:t>
            </a:r>
            <a:r>
              <a:rPr lang="fr-FR" sz="1400" dirty="0">
                <a:latin typeface="Calibri" panose="020F0502020204030204" pitchFamily="34" charset="0"/>
                <a:cs typeface="Calibri" panose="020F0502020204030204" pitchFamily="34" charset="0"/>
              </a:rPr>
              <a:t>/</a:t>
            </a:r>
            <a:r>
              <a:rPr lang="fr-FR" sz="1400" dirty="0" err="1">
                <a:latin typeface="Calibri" panose="020F0502020204030204" pitchFamily="34" charset="0"/>
                <a:cs typeface="Calibri" panose="020F0502020204030204" pitchFamily="34" charset="0"/>
              </a:rPr>
              <a:t>mice</a:t>
            </a:r>
            <a:endParaRPr lang="en-US" sz="1400" kern="0" baseline="30000" dirty="0">
              <a:latin typeface="Calibri" panose="020F0502020204030204" pitchFamily="34" charset="0"/>
              <a:ea typeface="Times New Roman" pitchFamily="18" charset="0"/>
              <a:cs typeface="Calibri" panose="020F0502020204030204" pitchFamily="34" charset="0"/>
              <a:sym typeface="Avenir Light"/>
            </a:endParaRPr>
          </a:p>
          <a:p>
            <a:pPr marL="800100" lvl="1" indent="-342900">
              <a:buFont typeface="Arial" panose="020B0604020202020204" pitchFamily="34" charset="0"/>
              <a:buChar char="•"/>
            </a:pPr>
            <a:r>
              <a:rPr lang="en-US" sz="1400" kern="0" dirty="0">
                <a:latin typeface="Calibri" panose="020F0502020204030204" pitchFamily="34" charset="0"/>
                <a:cs typeface="Calibri" panose="020F0502020204030204" pitchFamily="34" charset="0"/>
                <a:sym typeface="Avenir Light"/>
              </a:rPr>
              <a:t>10</a:t>
            </a:r>
            <a:r>
              <a:rPr lang="en-US" sz="1400" kern="0" dirty="0">
                <a:latin typeface="Calibri" panose="020F0502020204030204" pitchFamily="34" charset="0"/>
                <a:ea typeface="Times New Roman" pitchFamily="18" charset="0"/>
                <a:cs typeface="Calibri" panose="020F0502020204030204" pitchFamily="34" charset="0"/>
                <a:sym typeface="Avenir Light"/>
              </a:rPr>
              <a:t>x10</a:t>
            </a:r>
            <a:r>
              <a:rPr lang="en-US" sz="1400" kern="0" baseline="30000" dirty="0">
                <a:latin typeface="Calibri" panose="020F0502020204030204" pitchFamily="34" charset="0"/>
                <a:ea typeface="Times New Roman" pitchFamily="18" charset="0"/>
                <a:cs typeface="Calibri" panose="020F0502020204030204" pitchFamily="34" charset="0"/>
                <a:sym typeface="Avenir Light"/>
              </a:rPr>
              <a:t>6 </a:t>
            </a:r>
            <a:r>
              <a:rPr lang="fr-FR" sz="1400" dirty="0" err="1">
                <a:latin typeface="Calibri" panose="020F0502020204030204" pitchFamily="34" charset="0"/>
                <a:cs typeface="Calibri" panose="020F0502020204030204" pitchFamily="34" charset="0"/>
              </a:rPr>
              <a:t>cells</a:t>
            </a:r>
            <a:r>
              <a:rPr lang="fr-FR" sz="1400" dirty="0">
                <a:latin typeface="Calibri" panose="020F0502020204030204" pitchFamily="34" charset="0"/>
                <a:cs typeface="Calibri" panose="020F0502020204030204" pitchFamily="34" charset="0"/>
              </a:rPr>
              <a:t>/</a:t>
            </a:r>
            <a:r>
              <a:rPr lang="fr-FR" sz="1400" dirty="0" err="1">
                <a:latin typeface="Calibri" panose="020F0502020204030204" pitchFamily="34" charset="0"/>
                <a:cs typeface="Calibri" panose="020F0502020204030204" pitchFamily="34" charset="0"/>
              </a:rPr>
              <a:t>mice</a:t>
            </a:r>
            <a:endParaRPr lang="en-US" sz="1400" kern="0" dirty="0">
              <a:latin typeface="Calibri" panose="020F0502020204030204" pitchFamily="34" charset="0"/>
              <a:ea typeface="Times New Roman" pitchFamily="18" charset="0"/>
              <a:cs typeface="Calibri" panose="020F0502020204030204" pitchFamily="34" charset="0"/>
              <a:sym typeface="Avenir Light"/>
            </a:endParaRPr>
          </a:p>
        </p:txBody>
      </p:sp>
      <p:pic>
        <p:nvPicPr>
          <p:cNvPr id="3" name="Picture 4">
            <a:extLst>
              <a:ext uri="{FF2B5EF4-FFF2-40B4-BE49-F238E27FC236}">
                <a16:creationId xmlns:a16="http://schemas.microsoft.com/office/drawing/2014/main" id="{4FBFE00B-981D-A117-7D25-6167DC051CD4}"/>
              </a:ext>
            </a:extLst>
          </p:cNvPr>
          <p:cNvPicPr>
            <a:picLocks noChangeAspect="1"/>
          </p:cNvPicPr>
          <p:nvPr/>
        </p:nvPicPr>
        <p:blipFill rotWithShape="1">
          <a:blip r:embed="rId5"/>
          <a:srcRect l="8285" t="15309" r="2566" b="4798"/>
          <a:stretch/>
        </p:blipFill>
        <p:spPr>
          <a:xfrm>
            <a:off x="3595707" y="1284790"/>
            <a:ext cx="5336282" cy="2718308"/>
          </a:xfrm>
          <a:prstGeom prst="rect">
            <a:avLst/>
          </a:prstGeom>
        </p:spPr>
      </p:pic>
      <p:sp>
        <p:nvSpPr>
          <p:cNvPr id="4" name="Rectangle 3">
            <a:extLst>
              <a:ext uri="{FF2B5EF4-FFF2-40B4-BE49-F238E27FC236}">
                <a16:creationId xmlns:a16="http://schemas.microsoft.com/office/drawing/2014/main" id="{C76CF7B8-B1B6-5087-1D20-8A1DFBED7EBB}"/>
              </a:ext>
            </a:extLst>
          </p:cNvPr>
          <p:cNvSpPr/>
          <p:nvPr/>
        </p:nvSpPr>
        <p:spPr>
          <a:xfrm>
            <a:off x="2920322" y="1458556"/>
            <a:ext cx="812903" cy="307777"/>
          </a:xfrm>
          <a:prstGeom prst="rect">
            <a:avLst/>
          </a:prstGeom>
        </p:spPr>
        <p:txBody>
          <a:bodyPr wrap="square">
            <a:spAutoFit/>
          </a:bodyPr>
          <a:lstStyle/>
          <a:p>
            <a:pPr lvl="0"/>
            <a:r>
              <a:rPr lang="fr-FR" sz="1400" b="1" dirty="0" err="1">
                <a:latin typeface="Calibri" panose="020F0502020204030204" pitchFamily="34" charset="0"/>
                <a:cs typeface="Calibri" panose="020F0502020204030204" pitchFamily="34" charset="0"/>
              </a:rPr>
              <a:t>Vehicle</a:t>
            </a:r>
            <a:endParaRPr lang="en-US" sz="1400" kern="0" dirty="0">
              <a:latin typeface="Calibri" panose="020F0502020204030204" pitchFamily="34" charset="0"/>
              <a:ea typeface="Times New Roman" pitchFamily="18" charset="0"/>
              <a:cs typeface="Calibri" panose="020F0502020204030204" pitchFamily="34" charset="0"/>
              <a:sym typeface="Avenir Light"/>
            </a:endParaRPr>
          </a:p>
        </p:txBody>
      </p:sp>
      <p:sp>
        <p:nvSpPr>
          <p:cNvPr id="5" name="Rectangle 4">
            <a:extLst>
              <a:ext uri="{FF2B5EF4-FFF2-40B4-BE49-F238E27FC236}">
                <a16:creationId xmlns:a16="http://schemas.microsoft.com/office/drawing/2014/main" id="{33914D6B-F580-05E2-070C-6DC2EC46A6F0}"/>
              </a:ext>
            </a:extLst>
          </p:cNvPr>
          <p:cNvSpPr/>
          <p:nvPr/>
        </p:nvSpPr>
        <p:spPr>
          <a:xfrm rot="16200000">
            <a:off x="2419720" y="2796548"/>
            <a:ext cx="1135067" cy="307777"/>
          </a:xfrm>
          <a:prstGeom prst="rect">
            <a:avLst/>
          </a:prstGeom>
        </p:spPr>
        <p:txBody>
          <a:bodyPr wrap="square">
            <a:spAutoFit/>
          </a:bodyPr>
          <a:lstStyle/>
          <a:p>
            <a:pPr lvl="0"/>
            <a:r>
              <a:rPr lang="fr-FR" sz="1400" b="1" dirty="0">
                <a:latin typeface="Calibri" panose="020F0502020204030204" pitchFamily="34" charset="0"/>
                <a:cs typeface="Calibri" panose="020F0502020204030204" pitchFamily="34" charset="0"/>
              </a:rPr>
              <a:t>UCART20x22</a:t>
            </a:r>
            <a:endParaRPr lang="en-US" sz="1400" kern="0" dirty="0">
              <a:latin typeface="Calibri" panose="020F0502020204030204" pitchFamily="34" charset="0"/>
              <a:ea typeface="Times New Roman" pitchFamily="18" charset="0"/>
              <a:cs typeface="Calibri" panose="020F0502020204030204" pitchFamily="34" charset="0"/>
              <a:sym typeface="Avenir Light"/>
            </a:endParaRPr>
          </a:p>
        </p:txBody>
      </p:sp>
      <p:sp>
        <p:nvSpPr>
          <p:cNvPr id="6" name="Rectangle 5">
            <a:extLst>
              <a:ext uri="{FF2B5EF4-FFF2-40B4-BE49-F238E27FC236}">
                <a16:creationId xmlns:a16="http://schemas.microsoft.com/office/drawing/2014/main" id="{0AB5E546-6C71-B014-B174-53477D6666AC}"/>
              </a:ext>
            </a:extLst>
          </p:cNvPr>
          <p:cNvSpPr/>
          <p:nvPr/>
        </p:nvSpPr>
        <p:spPr>
          <a:xfrm>
            <a:off x="3159083" y="2144247"/>
            <a:ext cx="467235" cy="307777"/>
          </a:xfrm>
          <a:prstGeom prst="rect">
            <a:avLst/>
          </a:prstGeom>
        </p:spPr>
        <p:txBody>
          <a:bodyPr wrap="square">
            <a:spAutoFit/>
          </a:bodyPr>
          <a:lstStyle/>
          <a:p>
            <a:pPr lvl="0"/>
            <a:r>
              <a:rPr lang="fr-FR" sz="1400" b="1" dirty="0">
                <a:latin typeface="Calibri" panose="020F0502020204030204" pitchFamily="34" charset="0"/>
                <a:cs typeface="Calibri" panose="020F0502020204030204" pitchFamily="34" charset="0"/>
              </a:rPr>
              <a:t>1M</a:t>
            </a:r>
            <a:endParaRPr lang="en-US" sz="1400" kern="0" dirty="0">
              <a:latin typeface="Calibri" panose="020F0502020204030204" pitchFamily="34" charset="0"/>
              <a:ea typeface="Times New Roman" pitchFamily="18" charset="0"/>
              <a:cs typeface="Calibri" panose="020F0502020204030204" pitchFamily="34" charset="0"/>
              <a:sym typeface="Avenir Light"/>
            </a:endParaRPr>
          </a:p>
        </p:txBody>
      </p:sp>
      <p:sp>
        <p:nvSpPr>
          <p:cNvPr id="7" name="Rectangle 6">
            <a:extLst>
              <a:ext uri="{FF2B5EF4-FFF2-40B4-BE49-F238E27FC236}">
                <a16:creationId xmlns:a16="http://schemas.microsoft.com/office/drawing/2014/main" id="{B5EAC58F-71B6-481F-5CEB-D6436E49FE62}"/>
              </a:ext>
            </a:extLst>
          </p:cNvPr>
          <p:cNvSpPr/>
          <p:nvPr/>
        </p:nvSpPr>
        <p:spPr>
          <a:xfrm>
            <a:off x="3159083" y="2757891"/>
            <a:ext cx="467235" cy="307777"/>
          </a:xfrm>
          <a:prstGeom prst="rect">
            <a:avLst/>
          </a:prstGeom>
        </p:spPr>
        <p:txBody>
          <a:bodyPr wrap="square">
            <a:spAutoFit/>
          </a:bodyPr>
          <a:lstStyle/>
          <a:p>
            <a:pPr lvl="0"/>
            <a:r>
              <a:rPr lang="fr-FR" sz="1400" b="1" dirty="0">
                <a:latin typeface="Calibri" panose="020F0502020204030204" pitchFamily="34" charset="0"/>
                <a:cs typeface="Calibri" panose="020F0502020204030204" pitchFamily="34" charset="0"/>
              </a:rPr>
              <a:t>3M</a:t>
            </a:r>
            <a:endParaRPr lang="en-US" sz="1400" kern="0" dirty="0">
              <a:latin typeface="Calibri" panose="020F0502020204030204" pitchFamily="34" charset="0"/>
              <a:ea typeface="Times New Roman" pitchFamily="18" charset="0"/>
              <a:cs typeface="Calibri" panose="020F0502020204030204" pitchFamily="34" charset="0"/>
              <a:sym typeface="Avenir Light"/>
            </a:endParaRPr>
          </a:p>
        </p:txBody>
      </p:sp>
      <p:sp>
        <p:nvSpPr>
          <p:cNvPr id="8" name="Rectangle 7">
            <a:extLst>
              <a:ext uri="{FF2B5EF4-FFF2-40B4-BE49-F238E27FC236}">
                <a16:creationId xmlns:a16="http://schemas.microsoft.com/office/drawing/2014/main" id="{3C282DD7-D1ED-9878-B31F-471E0E4044E3}"/>
              </a:ext>
            </a:extLst>
          </p:cNvPr>
          <p:cNvSpPr/>
          <p:nvPr/>
        </p:nvSpPr>
        <p:spPr>
          <a:xfrm>
            <a:off x="3080059" y="3478079"/>
            <a:ext cx="546259" cy="307777"/>
          </a:xfrm>
          <a:prstGeom prst="rect">
            <a:avLst/>
          </a:prstGeom>
        </p:spPr>
        <p:txBody>
          <a:bodyPr wrap="square">
            <a:spAutoFit/>
          </a:bodyPr>
          <a:lstStyle/>
          <a:p>
            <a:pPr lvl="0"/>
            <a:r>
              <a:rPr lang="fr-FR" sz="1400" b="1" dirty="0">
                <a:latin typeface="Calibri" panose="020F0502020204030204" pitchFamily="34" charset="0"/>
                <a:cs typeface="Calibri" panose="020F0502020204030204" pitchFamily="34" charset="0"/>
              </a:rPr>
              <a:t>10M</a:t>
            </a:r>
            <a:endParaRPr lang="en-US" sz="1400" kern="0" dirty="0">
              <a:latin typeface="Calibri" panose="020F0502020204030204" pitchFamily="34" charset="0"/>
              <a:ea typeface="Times New Roman" pitchFamily="18" charset="0"/>
              <a:cs typeface="Calibri" panose="020F0502020204030204" pitchFamily="34" charset="0"/>
              <a:sym typeface="Avenir Light"/>
            </a:endParaRPr>
          </a:p>
        </p:txBody>
      </p:sp>
      <p:cxnSp>
        <p:nvCxnSpPr>
          <p:cNvPr id="10" name="Connecteur droit 9">
            <a:extLst>
              <a:ext uri="{FF2B5EF4-FFF2-40B4-BE49-F238E27FC236}">
                <a16:creationId xmlns:a16="http://schemas.microsoft.com/office/drawing/2014/main" id="{4FD98D04-694A-DEF2-F33F-86A2F59E2B56}"/>
              </a:ext>
            </a:extLst>
          </p:cNvPr>
          <p:cNvCxnSpPr>
            <a:cxnSpLocks/>
          </p:cNvCxnSpPr>
          <p:nvPr/>
        </p:nvCxnSpPr>
        <p:spPr>
          <a:xfrm>
            <a:off x="3118623" y="1978436"/>
            <a:ext cx="0" cy="194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9">
            <a:extLst>
              <a:ext uri="{FF2B5EF4-FFF2-40B4-BE49-F238E27FC236}">
                <a16:creationId xmlns:a16="http://schemas.microsoft.com/office/drawing/2014/main" id="{A4984E58-F84C-87A1-AD46-F34A81EC5BFC}"/>
              </a:ext>
            </a:extLst>
          </p:cNvPr>
          <p:cNvSpPr txBox="1"/>
          <p:nvPr/>
        </p:nvSpPr>
        <p:spPr>
          <a:xfrm>
            <a:off x="1246174" y="4576062"/>
            <a:ext cx="6935624" cy="323165"/>
          </a:xfrm>
          <a:prstGeom prst="rect">
            <a:avLst/>
          </a:prstGeom>
          <a:noFill/>
        </p:spPr>
        <p:txBody>
          <a:bodyPr wrap="square" rtlCol="0">
            <a:spAutoFit/>
          </a:bodyPr>
          <a:lstStyle>
            <a:defPPr>
              <a:defRPr lang="en-US"/>
            </a:defPPr>
            <a:lvl1pPr algn="ctr">
              <a:defRPr sz="16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u="none" strike="noStrike" kern="1200" cap="none" spc="0" normalizeH="0" baseline="0" noProof="0" dirty="0">
                <a:ln>
                  <a:noFill/>
                </a:ln>
                <a:solidFill>
                  <a:srgbClr val="00385E"/>
                </a:solidFill>
                <a:effectLst/>
                <a:uLnTx/>
                <a:uFillTx/>
                <a:latin typeface="Calibri" panose="020F0502020204030204" pitchFamily="34" charset="0"/>
                <a:cs typeface="Calibri" panose="020F0502020204030204" pitchFamily="34" charset="0"/>
              </a:rPr>
              <a:t>UCART20x22 controls tumor progression in a dose dependent manner</a:t>
            </a:r>
          </a:p>
        </p:txBody>
      </p:sp>
      <p:sp>
        <p:nvSpPr>
          <p:cNvPr id="12" name="ZoneTexte 11">
            <a:extLst>
              <a:ext uri="{FF2B5EF4-FFF2-40B4-BE49-F238E27FC236}">
                <a16:creationId xmlns:a16="http://schemas.microsoft.com/office/drawing/2014/main" id="{87CA7424-E86F-2DC1-C454-726DF909630D}"/>
              </a:ext>
            </a:extLst>
          </p:cNvPr>
          <p:cNvSpPr txBox="1"/>
          <p:nvPr/>
        </p:nvSpPr>
        <p:spPr>
          <a:xfrm>
            <a:off x="3795165" y="3932994"/>
            <a:ext cx="465192" cy="292388"/>
          </a:xfrm>
          <a:prstGeom prst="rect">
            <a:avLst/>
          </a:prstGeom>
          <a:noFill/>
        </p:spPr>
        <p:txBody>
          <a:bodyPr wrap="none" rtlCol="0">
            <a:spAutoFit/>
          </a:bodyPr>
          <a:lstStyle/>
          <a:p>
            <a:r>
              <a:rPr lang="en-US" sz="1300" b="1" dirty="0">
                <a:latin typeface="Calibri" panose="020F0502020204030204" pitchFamily="34" charset="0"/>
                <a:cs typeface="Calibri" panose="020F0502020204030204" pitchFamily="34" charset="0"/>
              </a:rPr>
              <a:t>D -1</a:t>
            </a:r>
          </a:p>
        </p:txBody>
      </p:sp>
      <p:sp>
        <p:nvSpPr>
          <p:cNvPr id="16" name="ZoneTexte 15">
            <a:extLst>
              <a:ext uri="{FF2B5EF4-FFF2-40B4-BE49-F238E27FC236}">
                <a16:creationId xmlns:a16="http://schemas.microsoft.com/office/drawing/2014/main" id="{837E8A02-74EA-8074-5139-E2566D582F81}"/>
              </a:ext>
            </a:extLst>
          </p:cNvPr>
          <p:cNvSpPr txBox="1"/>
          <p:nvPr/>
        </p:nvSpPr>
        <p:spPr>
          <a:xfrm>
            <a:off x="4576085" y="3932994"/>
            <a:ext cx="413896" cy="292388"/>
          </a:xfrm>
          <a:prstGeom prst="rect">
            <a:avLst/>
          </a:prstGeom>
          <a:noFill/>
        </p:spPr>
        <p:txBody>
          <a:bodyPr wrap="none" rtlCol="0">
            <a:spAutoFit/>
          </a:bodyPr>
          <a:lstStyle/>
          <a:p>
            <a:r>
              <a:rPr lang="en-US" sz="1300" b="1" dirty="0">
                <a:latin typeface="Calibri" panose="020F0502020204030204" pitchFamily="34" charset="0"/>
                <a:cs typeface="Calibri" panose="020F0502020204030204" pitchFamily="34" charset="0"/>
              </a:rPr>
              <a:t>D 7</a:t>
            </a:r>
          </a:p>
        </p:txBody>
      </p:sp>
      <p:sp>
        <p:nvSpPr>
          <p:cNvPr id="17" name="ZoneTexte 16">
            <a:extLst>
              <a:ext uri="{FF2B5EF4-FFF2-40B4-BE49-F238E27FC236}">
                <a16:creationId xmlns:a16="http://schemas.microsoft.com/office/drawing/2014/main" id="{9E9FB2ED-7506-50B6-4772-E2BB96B36FE6}"/>
              </a:ext>
            </a:extLst>
          </p:cNvPr>
          <p:cNvSpPr txBox="1"/>
          <p:nvPr/>
        </p:nvSpPr>
        <p:spPr>
          <a:xfrm>
            <a:off x="5305709" y="3932994"/>
            <a:ext cx="498855" cy="292388"/>
          </a:xfrm>
          <a:prstGeom prst="rect">
            <a:avLst/>
          </a:prstGeom>
          <a:noFill/>
        </p:spPr>
        <p:txBody>
          <a:bodyPr wrap="none" rtlCol="0">
            <a:spAutoFit/>
          </a:bodyPr>
          <a:lstStyle/>
          <a:p>
            <a:r>
              <a:rPr lang="en-US" sz="1300" b="1" dirty="0">
                <a:latin typeface="Calibri" panose="020F0502020204030204" pitchFamily="34" charset="0"/>
                <a:cs typeface="Calibri" panose="020F0502020204030204" pitchFamily="34" charset="0"/>
              </a:rPr>
              <a:t>D 14</a:t>
            </a:r>
          </a:p>
        </p:txBody>
      </p:sp>
      <p:sp>
        <p:nvSpPr>
          <p:cNvPr id="18" name="ZoneTexte 17">
            <a:extLst>
              <a:ext uri="{FF2B5EF4-FFF2-40B4-BE49-F238E27FC236}">
                <a16:creationId xmlns:a16="http://schemas.microsoft.com/office/drawing/2014/main" id="{B404ED54-0529-D3A2-DEFF-9546AA1673E3}"/>
              </a:ext>
            </a:extLst>
          </p:cNvPr>
          <p:cNvSpPr txBox="1"/>
          <p:nvPr/>
        </p:nvSpPr>
        <p:spPr>
          <a:xfrm>
            <a:off x="6120292" y="3932994"/>
            <a:ext cx="498855" cy="292388"/>
          </a:xfrm>
          <a:prstGeom prst="rect">
            <a:avLst/>
          </a:prstGeom>
          <a:noFill/>
        </p:spPr>
        <p:txBody>
          <a:bodyPr wrap="none" rtlCol="0">
            <a:spAutoFit/>
          </a:bodyPr>
          <a:lstStyle/>
          <a:p>
            <a:r>
              <a:rPr lang="en-US" sz="1300" b="1" dirty="0">
                <a:latin typeface="Calibri" panose="020F0502020204030204" pitchFamily="34" charset="0"/>
                <a:cs typeface="Calibri" panose="020F0502020204030204" pitchFamily="34" charset="0"/>
              </a:rPr>
              <a:t>D 21</a:t>
            </a:r>
          </a:p>
        </p:txBody>
      </p:sp>
      <p:sp>
        <p:nvSpPr>
          <p:cNvPr id="19" name="ZoneTexte 18">
            <a:extLst>
              <a:ext uri="{FF2B5EF4-FFF2-40B4-BE49-F238E27FC236}">
                <a16:creationId xmlns:a16="http://schemas.microsoft.com/office/drawing/2014/main" id="{18C63356-3837-F865-4D2E-B359612266C9}"/>
              </a:ext>
            </a:extLst>
          </p:cNvPr>
          <p:cNvSpPr txBox="1"/>
          <p:nvPr/>
        </p:nvSpPr>
        <p:spPr>
          <a:xfrm>
            <a:off x="6934875" y="3932994"/>
            <a:ext cx="498855" cy="292388"/>
          </a:xfrm>
          <a:prstGeom prst="rect">
            <a:avLst/>
          </a:prstGeom>
          <a:noFill/>
        </p:spPr>
        <p:txBody>
          <a:bodyPr wrap="none" rtlCol="0">
            <a:spAutoFit/>
          </a:bodyPr>
          <a:lstStyle/>
          <a:p>
            <a:r>
              <a:rPr lang="en-US" sz="1300" b="1" dirty="0">
                <a:latin typeface="Calibri" panose="020F0502020204030204" pitchFamily="34" charset="0"/>
                <a:cs typeface="Calibri" panose="020F0502020204030204" pitchFamily="34" charset="0"/>
              </a:rPr>
              <a:t>D 28</a:t>
            </a:r>
          </a:p>
        </p:txBody>
      </p:sp>
      <p:sp>
        <p:nvSpPr>
          <p:cNvPr id="20" name="ZoneTexte 19">
            <a:extLst>
              <a:ext uri="{FF2B5EF4-FFF2-40B4-BE49-F238E27FC236}">
                <a16:creationId xmlns:a16="http://schemas.microsoft.com/office/drawing/2014/main" id="{6FDEAD4A-1F4F-9C8A-FC67-B74F81FE6770}"/>
              </a:ext>
            </a:extLst>
          </p:cNvPr>
          <p:cNvSpPr txBox="1"/>
          <p:nvPr/>
        </p:nvSpPr>
        <p:spPr>
          <a:xfrm>
            <a:off x="7749457" y="3932994"/>
            <a:ext cx="498855" cy="292388"/>
          </a:xfrm>
          <a:prstGeom prst="rect">
            <a:avLst/>
          </a:prstGeom>
          <a:noFill/>
        </p:spPr>
        <p:txBody>
          <a:bodyPr wrap="none" rtlCol="0">
            <a:spAutoFit/>
          </a:bodyPr>
          <a:lstStyle/>
          <a:p>
            <a:r>
              <a:rPr lang="en-US" sz="1300" b="1" dirty="0">
                <a:latin typeface="Calibri" panose="020F0502020204030204" pitchFamily="34" charset="0"/>
                <a:cs typeface="Calibri" panose="020F0502020204030204" pitchFamily="34" charset="0"/>
              </a:rPr>
              <a:t>D 35</a:t>
            </a:r>
          </a:p>
        </p:txBody>
      </p:sp>
    </p:spTree>
    <p:extLst>
      <p:ext uri="{BB962C8B-B14F-4D97-AF65-F5344CB8AC3E}">
        <p14:creationId xmlns:p14="http://schemas.microsoft.com/office/powerpoint/2010/main" val="310774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t 14" hidden="1">
            <a:extLst>
              <a:ext uri="{FF2B5EF4-FFF2-40B4-BE49-F238E27FC236}">
                <a16:creationId xmlns:a16="http://schemas.microsoft.com/office/drawing/2014/main" id="{B04BE974-4B04-09A2-3F0A-5EEA39639A9F}"/>
              </a:ext>
            </a:extLst>
          </p:cNvPr>
          <p:cNvGraphicFramePr>
            <a:graphicFrameLocks noChangeAspect="1"/>
          </p:cNvGraphicFramePr>
          <p:nvPr>
            <p:custDataLst>
              <p:tags r:id="rId1"/>
            </p:custDataLst>
            <p:extLst>
              <p:ext uri="{D42A27DB-BD31-4B8C-83A1-F6EECF244321}">
                <p14:modId xmlns:p14="http://schemas.microsoft.com/office/powerpoint/2010/main" val="1832217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15" name="Objet 14" hidden="1">
                        <a:extLst>
                          <a:ext uri="{FF2B5EF4-FFF2-40B4-BE49-F238E27FC236}">
                            <a16:creationId xmlns:a16="http://schemas.microsoft.com/office/drawing/2014/main" id="{B04BE974-4B04-09A2-3F0A-5EEA39639A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573454F2-1F93-6FAA-A622-3F9A84B2E0B2}"/>
              </a:ext>
            </a:extLst>
          </p:cNvPr>
          <p:cNvSpPr>
            <a:spLocks noGrp="1"/>
          </p:cNvSpPr>
          <p:nvPr>
            <p:ph type="title"/>
          </p:nvPr>
        </p:nvSpPr>
        <p:spPr>
          <a:xfrm>
            <a:off x="2278147" y="3818657"/>
            <a:ext cx="8401722" cy="595424"/>
          </a:xfrm>
        </p:spPr>
        <p:txBody>
          <a:bodyPr vert="horz"/>
          <a:lstStyle/>
          <a:p>
            <a:r>
              <a:rPr lang="en-US" dirty="0"/>
              <a:t>CONCLUSIONS</a:t>
            </a:r>
          </a:p>
        </p:txBody>
      </p:sp>
      <p:sp>
        <p:nvSpPr>
          <p:cNvPr id="9" name="TextBox 5">
            <a:extLst>
              <a:ext uri="{FF2B5EF4-FFF2-40B4-BE49-F238E27FC236}">
                <a16:creationId xmlns:a16="http://schemas.microsoft.com/office/drawing/2014/main" id="{E7858512-2B45-5C42-2FD7-BD17024959FD}"/>
              </a:ext>
            </a:extLst>
          </p:cNvPr>
          <p:cNvSpPr txBox="1"/>
          <p:nvPr/>
        </p:nvSpPr>
        <p:spPr>
          <a:xfrm>
            <a:off x="994986" y="750402"/>
            <a:ext cx="7783256" cy="784830"/>
          </a:xfrm>
          <a:prstGeom prst="rect">
            <a:avLst/>
          </a:prstGeom>
          <a:noFill/>
        </p:spPr>
        <p:txBody>
          <a:bodyPr wrap="square">
            <a:spAutoFit/>
          </a:bodyPr>
          <a:lstStyle/>
          <a:p>
            <a:r>
              <a:rPr lang="en-US" sz="1500" b="1" dirty="0">
                <a:latin typeface="Calibri" panose="020F0502020204030204" pitchFamily="34" charset="0"/>
                <a:cs typeface="Calibri" panose="020F0502020204030204" pitchFamily="34" charset="0"/>
              </a:rPr>
              <a:t>UCART20x22</a:t>
            </a:r>
            <a:r>
              <a:rPr lang="en-US" sz="1500" dirty="0">
                <a:latin typeface="Calibri" panose="020F0502020204030204" pitchFamily="34" charset="0"/>
                <a:cs typeface="Calibri" panose="020F0502020204030204" pitchFamily="34" charset="0"/>
              </a:rPr>
              <a:t> is an </a:t>
            </a:r>
            <a:r>
              <a:rPr lang="en-US" sz="1500" b="1" dirty="0">
                <a:latin typeface="Calibri" panose="020F0502020204030204" pitchFamily="34" charset="0"/>
                <a:cs typeface="Calibri" panose="020F0502020204030204" pitchFamily="34" charset="0"/>
              </a:rPr>
              <a:t>allogeneic CART T-cell product </a:t>
            </a:r>
            <a:r>
              <a:rPr lang="en-US" sz="1500" dirty="0">
                <a:latin typeface="Calibri" panose="020F0502020204030204" pitchFamily="34" charset="0"/>
                <a:cs typeface="Calibri" panose="020F0502020204030204" pitchFamily="34" charset="0"/>
              </a:rPr>
              <a:t>engineered through </a:t>
            </a:r>
            <a:r>
              <a:rPr lang="en-US" sz="1500" b="1" dirty="0">
                <a:latin typeface="Calibri" panose="020F0502020204030204" pitchFamily="34" charset="0"/>
                <a:cs typeface="Calibri" panose="020F0502020204030204" pitchFamily="34" charset="0"/>
              </a:rPr>
              <a:t>TALEN® mediated editing of</a:t>
            </a:r>
            <a:r>
              <a:rPr lang="en-US" sz="1500" dirty="0">
                <a:latin typeface="Calibri" panose="020F0502020204030204" pitchFamily="34" charset="0"/>
                <a:cs typeface="Calibri" panose="020F0502020204030204" pitchFamily="34" charset="0"/>
              </a:rPr>
              <a:t>  </a:t>
            </a:r>
            <a:r>
              <a:rPr lang="en-US" sz="1500" b="1" i="1" dirty="0">
                <a:latin typeface="Calibri" panose="020F0502020204030204" pitchFamily="34" charset="0"/>
                <a:cs typeface="Calibri" panose="020F0502020204030204" pitchFamily="34" charset="0"/>
              </a:rPr>
              <a:t>TRAC</a:t>
            </a:r>
            <a:r>
              <a:rPr lang="en-US" sz="1500" b="1" dirty="0">
                <a:latin typeface="Calibri" panose="020F0502020204030204" pitchFamily="34" charset="0"/>
                <a:cs typeface="Calibri" panose="020F0502020204030204" pitchFamily="34" charset="0"/>
              </a:rPr>
              <a:t> and </a:t>
            </a:r>
            <a:r>
              <a:rPr lang="en-US" sz="1500" b="1" i="1" dirty="0">
                <a:latin typeface="Calibri" panose="020F0502020204030204" pitchFamily="34" charset="0"/>
                <a:cs typeface="Calibri" panose="020F0502020204030204" pitchFamily="34" charset="0"/>
              </a:rPr>
              <a:t>CD52</a:t>
            </a:r>
            <a:r>
              <a:rPr lang="en-US" sz="1500" b="1" dirty="0">
                <a:latin typeface="Calibri" panose="020F0502020204030204" pitchFamily="34" charset="0"/>
                <a:cs typeface="Calibri" panose="020F0502020204030204" pitchFamily="34" charset="0"/>
              </a:rPr>
              <a:t> genes</a:t>
            </a:r>
            <a:r>
              <a:rPr lang="en-US" sz="1500" dirty="0">
                <a:latin typeface="Calibri" panose="020F0502020204030204" pitchFamily="34" charset="0"/>
                <a:cs typeface="Calibri" panose="020F0502020204030204" pitchFamily="34" charset="0"/>
              </a:rPr>
              <a:t>, to prevent Graft-vs-Host Disease and to provide resistance to alemtuzumab</a:t>
            </a:r>
          </a:p>
        </p:txBody>
      </p:sp>
      <p:sp>
        <p:nvSpPr>
          <p:cNvPr id="3" name="ZoneTexte 2">
            <a:extLst>
              <a:ext uri="{FF2B5EF4-FFF2-40B4-BE49-F238E27FC236}">
                <a16:creationId xmlns:a16="http://schemas.microsoft.com/office/drawing/2014/main" id="{30A572F5-E9C7-2F59-6D3E-CCA9AC761A12}"/>
              </a:ext>
            </a:extLst>
          </p:cNvPr>
          <p:cNvSpPr txBox="1"/>
          <p:nvPr/>
        </p:nvSpPr>
        <p:spPr>
          <a:xfrm>
            <a:off x="994985" y="1719197"/>
            <a:ext cx="7759027" cy="1246495"/>
          </a:xfrm>
          <a:prstGeom prst="rect">
            <a:avLst/>
          </a:prstGeom>
          <a:noFill/>
        </p:spPr>
        <p:txBody>
          <a:bodyPr wrap="square" rtlCol="0">
            <a:spAutoFit/>
          </a:bodyPr>
          <a:lstStyle/>
          <a:p>
            <a:r>
              <a:rPr lang="en-US" sz="1500" b="1" dirty="0">
                <a:latin typeface="Calibri" panose="020F0502020204030204" pitchFamily="34" charset="0"/>
                <a:cs typeface="Calibri" panose="020F0502020204030204" pitchFamily="34" charset="0"/>
              </a:rPr>
              <a:t>Pre-clinical proof of concept </a:t>
            </a:r>
            <a:r>
              <a:rPr lang="en-US" sz="1500" dirty="0">
                <a:latin typeface="Calibri" panose="020F0502020204030204" pitchFamily="34" charset="0"/>
                <a:cs typeface="Calibri" panose="020F0502020204030204" pitchFamily="34" charset="0"/>
              </a:rPr>
              <a:t>demonstrates activity of </a:t>
            </a:r>
            <a:r>
              <a:rPr lang="en-US" sz="1500" b="1" dirty="0">
                <a:latin typeface="Calibri" panose="020F0502020204030204" pitchFamily="34" charset="0"/>
                <a:cs typeface="Calibri" panose="020F0502020204030204" pitchFamily="34" charset="0"/>
              </a:rPr>
              <a:t>UCART20x22 dual CAR T-cells </a:t>
            </a:r>
            <a:r>
              <a:rPr lang="en-US" sz="1500" dirty="0">
                <a:latin typeface="Calibri" panose="020F0502020204030204" pitchFamily="34" charset="0"/>
                <a:cs typeface="Calibri" panose="020F0502020204030204" pitchFamily="34" charset="0"/>
              </a:rPr>
              <a:t>for the treatment of  </a:t>
            </a:r>
            <a:r>
              <a:rPr lang="en-US" sz="1500" b="1" dirty="0">
                <a:latin typeface="Calibri" panose="020F0502020204030204" pitchFamily="34" charset="0"/>
                <a:cs typeface="Calibri" panose="020F0502020204030204" pitchFamily="34" charset="0"/>
              </a:rPr>
              <a:t>B-cell malignancies</a:t>
            </a:r>
            <a:r>
              <a:rPr lang="en-US" sz="15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Robust </a:t>
            </a:r>
            <a:r>
              <a:rPr lang="en-US" sz="1500" i="1" dirty="0">
                <a:latin typeface="Calibri" panose="020F0502020204030204" pitchFamily="34" charset="0"/>
                <a:cs typeface="Calibri" panose="020F0502020204030204" pitchFamily="34" charset="0"/>
              </a:rPr>
              <a:t>in vitro </a:t>
            </a:r>
            <a:r>
              <a:rPr lang="en-US" sz="1500" dirty="0">
                <a:latin typeface="Calibri" panose="020F0502020204030204" pitchFamily="34" charset="0"/>
                <a:cs typeface="Calibri" panose="020F0502020204030204" pitchFamily="34" charset="0"/>
              </a:rPr>
              <a:t>cytolytic activity against tumors expressing different antigen combinations or diverse CD20 and CD22 expression levels</a:t>
            </a:r>
          </a:p>
          <a:p>
            <a:pPr marL="285750"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Efficient and dose dependent tumor control in different </a:t>
            </a:r>
            <a:r>
              <a:rPr lang="en-US" sz="1500" i="1" dirty="0">
                <a:latin typeface="Calibri" panose="020F0502020204030204" pitchFamily="34" charset="0"/>
                <a:cs typeface="Calibri" panose="020F0502020204030204" pitchFamily="34" charset="0"/>
              </a:rPr>
              <a:t>in vivo</a:t>
            </a:r>
            <a:r>
              <a:rPr lang="en-US" sz="1500" dirty="0">
                <a:latin typeface="Calibri" panose="020F0502020204030204" pitchFamily="34" charset="0"/>
                <a:cs typeface="Calibri" panose="020F0502020204030204" pitchFamily="34" charset="0"/>
              </a:rPr>
              <a:t> models</a:t>
            </a:r>
            <a:endParaRPr lang="en-US" dirty="0"/>
          </a:p>
        </p:txBody>
      </p:sp>
      <p:sp>
        <p:nvSpPr>
          <p:cNvPr id="4" name="ZoneTexte 3">
            <a:extLst>
              <a:ext uri="{FF2B5EF4-FFF2-40B4-BE49-F238E27FC236}">
                <a16:creationId xmlns:a16="http://schemas.microsoft.com/office/drawing/2014/main" id="{63AFD8B7-BCF2-A110-F38A-AEBDBE233387}"/>
              </a:ext>
            </a:extLst>
          </p:cNvPr>
          <p:cNvSpPr txBox="1"/>
          <p:nvPr/>
        </p:nvSpPr>
        <p:spPr>
          <a:xfrm>
            <a:off x="994985" y="3149657"/>
            <a:ext cx="7145610" cy="1015663"/>
          </a:xfrm>
          <a:prstGeom prst="rect">
            <a:avLst/>
          </a:prstGeom>
          <a:noFill/>
        </p:spPr>
        <p:txBody>
          <a:bodyPr wrap="none" rtlCol="0">
            <a:spAutoFit/>
          </a:bodyPr>
          <a:lstStyle/>
          <a:p>
            <a:r>
              <a:rPr lang="en-US" sz="1500" b="1" dirty="0">
                <a:effectLst/>
                <a:latin typeface="Calibri" panose="020F0502020204030204" pitchFamily="34" charset="0"/>
                <a:ea typeface="Calibri" panose="020F0502020204030204" pitchFamily="34" charset="0"/>
                <a:cs typeface="Calibri" panose="020F0502020204030204" pitchFamily="34" charset="0"/>
              </a:rPr>
              <a:t>Allogeneic UCART20x22 cells have th</a:t>
            </a:r>
            <a:r>
              <a:rPr lang="en-US" sz="1500" b="1" dirty="0">
                <a:latin typeface="Calibri" panose="020F0502020204030204" pitchFamily="34" charset="0"/>
                <a:ea typeface="Calibri" panose="020F0502020204030204" pitchFamily="34" charset="0"/>
                <a:cs typeface="Calibri" panose="020F0502020204030204" pitchFamily="34" charset="0"/>
              </a:rPr>
              <a:t>e potential</a:t>
            </a:r>
            <a:r>
              <a:rPr lang="en-US" sz="1500" b="1" dirty="0">
                <a:effectLst/>
                <a:latin typeface="Calibri" panose="020F0502020204030204" pitchFamily="34" charset="0"/>
                <a:ea typeface="Calibri" panose="020F0502020204030204" pitchFamily="34" charset="0"/>
                <a:cs typeface="Calibri" panose="020F0502020204030204" pitchFamily="34" charset="0"/>
              </a:rPr>
              <a:t> to  </a:t>
            </a:r>
          </a:p>
          <a:p>
            <a:pPr marL="444500" indent="-266700">
              <a:buAutoNum type="arabicParenR"/>
            </a:pPr>
            <a:r>
              <a:rPr lang="en-US" sz="1500" b="1" dirty="0">
                <a:latin typeface="Calibri" panose="020F0502020204030204" pitchFamily="34" charset="0"/>
                <a:ea typeface="Calibri" panose="020F0502020204030204" pitchFamily="34" charset="0"/>
                <a:cs typeface="Calibri" panose="020F0502020204030204" pitchFamily="34" charset="0"/>
              </a:rPr>
              <a:t>O</a:t>
            </a:r>
            <a:r>
              <a:rPr lang="en-US" sz="1500" b="1" dirty="0">
                <a:effectLst/>
                <a:latin typeface="Calibri" panose="020F0502020204030204" pitchFamily="34" charset="0"/>
                <a:ea typeface="Calibri" panose="020F0502020204030204" pitchFamily="34" charset="0"/>
                <a:cs typeface="Calibri" panose="020F0502020204030204" pitchFamily="34" charset="0"/>
              </a:rPr>
              <a:t>vercome common mechanisms of resistance in B-NHL,  </a:t>
            </a:r>
          </a:p>
          <a:p>
            <a:pPr marL="444500" indent="-266700">
              <a:buAutoNum type="arabicParenR"/>
            </a:pPr>
            <a:r>
              <a:rPr lang="en-US" sz="1500" b="1" dirty="0">
                <a:effectLst/>
                <a:latin typeface="Calibri" panose="020F0502020204030204" pitchFamily="34" charset="0"/>
                <a:ea typeface="Calibri" panose="020F0502020204030204" pitchFamily="34" charset="0"/>
                <a:cs typeface="Calibri" panose="020F0502020204030204" pitchFamily="34" charset="0"/>
              </a:rPr>
              <a:t>Grant access to an allogeneic “off-the-shelf” CAR T-cell option for B-NHL patients, </a:t>
            </a:r>
          </a:p>
          <a:p>
            <a:pPr marL="444500" indent="-266700">
              <a:buAutoNum type="arabicParenR"/>
            </a:pPr>
            <a:r>
              <a:rPr lang="en-US" sz="1500" b="1" dirty="0">
                <a:latin typeface="Calibri" panose="020F0502020204030204" pitchFamily="34" charset="0"/>
                <a:ea typeface="Calibri" panose="020F0502020204030204" pitchFamily="34" charset="0"/>
                <a:cs typeface="Calibri" panose="020F0502020204030204" pitchFamily="34" charset="0"/>
              </a:rPr>
              <a:t>R</a:t>
            </a:r>
            <a:r>
              <a:rPr lang="en-US" sz="1500" b="1" dirty="0">
                <a:effectLst/>
                <a:latin typeface="Calibri" panose="020F0502020204030204" pitchFamily="34" charset="0"/>
                <a:ea typeface="Calibri" panose="020F0502020204030204" pitchFamily="34" charset="0"/>
                <a:cs typeface="Calibri" panose="020F0502020204030204" pitchFamily="34" charset="0"/>
              </a:rPr>
              <a:t>educe the time from treatment decision to infusion. </a:t>
            </a:r>
            <a:endParaRPr lang="en-US" sz="1500" b="1" dirty="0">
              <a:latin typeface="Calibri" panose="020F0502020204030204" pitchFamily="34" charset="0"/>
              <a:cs typeface="Calibri" panose="020F0502020204030204" pitchFamily="34" charset="0"/>
            </a:endParaRPr>
          </a:p>
        </p:txBody>
      </p:sp>
      <p:grpSp>
        <p:nvGrpSpPr>
          <p:cNvPr id="8" name="Groupe 7">
            <a:extLst>
              <a:ext uri="{FF2B5EF4-FFF2-40B4-BE49-F238E27FC236}">
                <a16:creationId xmlns:a16="http://schemas.microsoft.com/office/drawing/2014/main" id="{91AC0874-D226-114B-0C48-0F5437982E49}"/>
              </a:ext>
            </a:extLst>
          </p:cNvPr>
          <p:cNvGrpSpPr/>
          <p:nvPr/>
        </p:nvGrpSpPr>
        <p:grpSpPr>
          <a:xfrm>
            <a:off x="994985" y="4349284"/>
            <a:ext cx="7668972" cy="609744"/>
            <a:chOff x="976747" y="4184072"/>
            <a:chExt cx="7668972" cy="609744"/>
          </a:xfrm>
        </p:grpSpPr>
        <p:grpSp>
          <p:nvGrpSpPr>
            <p:cNvPr id="6" name="Groupe 5">
              <a:extLst>
                <a:ext uri="{FF2B5EF4-FFF2-40B4-BE49-F238E27FC236}">
                  <a16:creationId xmlns:a16="http://schemas.microsoft.com/office/drawing/2014/main" id="{ECF40A25-2E1E-C879-434F-4F458DC96AF6}"/>
                </a:ext>
              </a:extLst>
            </p:cNvPr>
            <p:cNvGrpSpPr/>
            <p:nvPr/>
          </p:nvGrpSpPr>
          <p:grpSpPr>
            <a:xfrm>
              <a:off x="1088184" y="4219036"/>
              <a:ext cx="7456203" cy="553998"/>
              <a:chOff x="1033990" y="4212110"/>
              <a:chExt cx="7456203" cy="553998"/>
            </a:xfrm>
          </p:grpSpPr>
          <p:grpSp>
            <p:nvGrpSpPr>
              <p:cNvPr id="12" name="Groupe 11">
                <a:extLst>
                  <a:ext uri="{FF2B5EF4-FFF2-40B4-BE49-F238E27FC236}">
                    <a16:creationId xmlns:a16="http://schemas.microsoft.com/office/drawing/2014/main" id="{1D412641-D867-9BCB-37B6-BCCFD8042A6C}"/>
                  </a:ext>
                </a:extLst>
              </p:cNvPr>
              <p:cNvGrpSpPr/>
              <p:nvPr/>
            </p:nvGrpSpPr>
            <p:grpSpPr>
              <a:xfrm>
                <a:off x="1033990" y="4267592"/>
                <a:ext cx="663933" cy="443035"/>
                <a:chOff x="1076520" y="4227062"/>
                <a:chExt cx="663933" cy="443035"/>
              </a:xfrm>
            </p:grpSpPr>
            <p:sp>
              <p:nvSpPr>
                <p:cNvPr id="13" name="Freeform: Shape 158">
                  <a:extLst>
                    <a:ext uri="{FF2B5EF4-FFF2-40B4-BE49-F238E27FC236}">
                      <a16:creationId xmlns:a16="http://schemas.microsoft.com/office/drawing/2014/main" id="{48653377-A1B6-6496-83C5-E9BFAB480126}"/>
                    </a:ext>
                  </a:extLst>
                </p:cNvPr>
                <p:cNvSpPr/>
                <p:nvPr/>
              </p:nvSpPr>
              <p:spPr>
                <a:xfrm flipH="1">
                  <a:off x="1550132" y="4276225"/>
                  <a:ext cx="190321" cy="393872"/>
                </a:xfrm>
                <a:custGeom>
                  <a:avLst/>
                  <a:gdLst>
                    <a:gd name="connsiteX0" fmla="*/ 204549 w 257175"/>
                    <a:gd name="connsiteY0" fmla="*/ 653177 h 652462"/>
                    <a:gd name="connsiteX1" fmla="*/ 190262 w 257175"/>
                    <a:gd name="connsiteY1" fmla="*/ 653177 h 652462"/>
                    <a:gd name="connsiteX2" fmla="*/ 190262 w 257175"/>
                    <a:gd name="connsiteY2" fmla="*/ 267891 h 652462"/>
                    <a:gd name="connsiteX3" fmla="*/ 204549 w 257175"/>
                    <a:gd name="connsiteY3" fmla="*/ 267891 h 652462"/>
                    <a:gd name="connsiteX4" fmla="*/ 204549 w 257175"/>
                    <a:gd name="connsiteY4" fmla="*/ 653177 h 652462"/>
                    <a:gd name="connsiteX5" fmla="*/ 137398 w 257175"/>
                    <a:gd name="connsiteY5" fmla="*/ 653177 h 652462"/>
                    <a:gd name="connsiteX6" fmla="*/ 123111 w 257175"/>
                    <a:gd name="connsiteY6" fmla="*/ 653177 h 652462"/>
                    <a:gd name="connsiteX7" fmla="*/ 123111 w 257175"/>
                    <a:gd name="connsiteY7" fmla="*/ 437436 h 652462"/>
                    <a:gd name="connsiteX8" fmla="*/ 103108 w 257175"/>
                    <a:gd name="connsiteY8" fmla="*/ 437436 h 652462"/>
                    <a:gd name="connsiteX9" fmla="*/ 103108 w 257175"/>
                    <a:gd name="connsiteY9" fmla="*/ 423148 h 652462"/>
                    <a:gd name="connsiteX10" fmla="*/ 156924 w 257175"/>
                    <a:gd name="connsiteY10" fmla="*/ 423148 h 652462"/>
                    <a:gd name="connsiteX11" fmla="*/ 156924 w 257175"/>
                    <a:gd name="connsiteY11" fmla="*/ 437436 h 652462"/>
                    <a:gd name="connsiteX12" fmla="*/ 136922 w 257175"/>
                    <a:gd name="connsiteY12" fmla="*/ 437436 h 652462"/>
                    <a:gd name="connsiteX13" fmla="*/ 136922 w 257175"/>
                    <a:gd name="connsiteY13" fmla="*/ 653177 h 652462"/>
                    <a:gd name="connsiteX14" fmla="*/ 70723 w 257175"/>
                    <a:gd name="connsiteY14" fmla="*/ 653177 h 652462"/>
                    <a:gd name="connsiteX15" fmla="*/ 56436 w 257175"/>
                    <a:gd name="connsiteY15" fmla="*/ 653177 h 652462"/>
                    <a:gd name="connsiteX16" fmla="*/ 56436 w 257175"/>
                    <a:gd name="connsiteY16" fmla="*/ 267891 h 652462"/>
                    <a:gd name="connsiteX17" fmla="*/ 70723 w 257175"/>
                    <a:gd name="connsiteY17" fmla="*/ 267891 h 652462"/>
                    <a:gd name="connsiteX18" fmla="*/ 70723 w 257175"/>
                    <a:gd name="connsiteY18" fmla="*/ 653177 h 652462"/>
                    <a:gd name="connsiteX19" fmla="*/ 17859 w 257175"/>
                    <a:gd name="connsiteY19" fmla="*/ 415528 h 652462"/>
                    <a:gd name="connsiteX20" fmla="*/ 3572 w 257175"/>
                    <a:gd name="connsiteY20" fmla="*/ 415528 h 652462"/>
                    <a:gd name="connsiteX21" fmla="*/ 3572 w 257175"/>
                    <a:gd name="connsiteY21" fmla="*/ 241697 h 652462"/>
                    <a:gd name="connsiteX22" fmla="*/ 72152 w 257175"/>
                    <a:gd name="connsiteY22" fmla="*/ 171688 h 652462"/>
                    <a:gd name="connsiteX23" fmla="*/ 188357 w 257175"/>
                    <a:gd name="connsiteY23" fmla="*/ 171688 h 652462"/>
                    <a:gd name="connsiteX24" fmla="*/ 256937 w 257175"/>
                    <a:gd name="connsiteY24" fmla="*/ 241697 h 652462"/>
                    <a:gd name="connsiteX25" fmla="*/ 256937 w 257175"/>
                    <a:gd name="connsiteY25" fmla="*/ 412670 h 652462"/>
                    <a:gd name="connsiteX26" fmla="*/ 242649 w 257175"/>
                    <a:gd name="connsiteY26" fmla="*/ 412670 h 652462"/>
                    <a:gd name="connsiteX27" fmla="*/ 242649 w 257175"/>
                    <a:gd name="connsiteY27" fmla="*/ 241697 h 652462"/>
                    <a:gd name="connsiteX28" fmla="*/ 188357 w 257175"/>
                    <a:gd name="connsiteY28" fmla="*/ 185976 h 652462"/>
                    <a:gd name="connsiteX29" fmla="*/ 72628 w 257175"/>
                    <a:gd name="connsiteY29" fmla="*/ 185976 h 652462"/>
                    <a:gd name="connsiteX30" fmla="*/ 18336 w 257175"/>
                    <a:gd name="connsiteY30" fmla="*/ 241697 h 652462"/>
                    <a:gd name="connsiteX31" fmla="*/ 18336 w 257175"/>
                    <a:gd name="connsiteY31" fmla="*/ 415528 h 652462"/>
                    <a:gd name="connsiteX32" fmla="*/ 143589 w 257175"/>
                    <a:gd name="connsiteY32" fmla="*/ 140255 h 652462"/>
                    <a:gd name="connsiteX33" fmla="*/ 116919 w 257175"/>
                    <a:gd name="connsiteY33" fmla="*/ 140255 h 652462"/>
                    <a:gd name="connsiteX34" fmla="*/ 68818 w 257175"/>
                    <a:gd name="connsiteY34" fmla="*/ 91202 h 652462"/>
                    <a:gd name="connsiteX35" fmla="*/ 68818 w 257175"/>
                    <a:gd name="connsiteY35" fmla="*/ 52626 h 652462"/>
                    <a:gd name="connsiteX36" fmla="*/ 116919 w 257175"/>
                    <a:gd name="connsiteY36" fmla="*/ 3572 h 652462"/>
                    <a:gd name="connsiteX37" fmla="*/ 143589 w 257175"/>
                    <a:gd name="connsiteY37" fmla="*/ 3572 h 652462"/>
                    <a:gd name="connsiteX38" fmla="*/ 191691 w 257175"/>
                    <a:gd name="connsiteY38" fmla="*/ 52626 h 652462"/>
                    <a:gd name="connsiteX39" fmla="*/ 191691 w 257175"/>
                    <a:gd name="connsiteY39" fmla="*/ 91202 h 652462"/>
                    <a:gd name="connsiteX40" fmla="*/ 143589 w 257175"/>
                    <a:gd name="connsiteY40" fmla="*/ 140255 h 652462"/>
                    <a:gd name="connsiteX41" fmla="*/ 117396 w 257175"/>
                    <a:gd name="connsiteY41" fmla="*/ 18336 h 652462"/>
                    <a:gd name="connsiteX42" fmla="*/ 83582 w 257175"/>
                    <a:gd name="connsiteY42" fmla="*/ 53102 h 652462"/>
                    <a:gd name="connsiteX43" fmla="*/ 83582 w 257175"/>
                    <a:gd name="connsiteY43" fmla="*/ 91678 h 652462"/>
                    <a:gd name="connsiteX44" fmla="*/ 117396 w 257175"/>
                    <a:gd name="connsiteY44" fmla="*/ 126444 h 652462"/>
                    <a:gd name="connsiteX45" fmla="*/ 144066 w 257175"/>
                    <a:gd name="connsiteY45" fmla="*/ 126444 h 652462"/>
                    <a:gd name="connsiteX46" fmla="*/ 177879 w 257175"/>
                    <a:gd name="connsiteY46" fmla="*/ 91678 h 652462"/>
                    <a:gd name="connsiteX47" fmla="*/ 177879 w 257175"/>
                    <a:gd name="connsiteY47" fmla="*/ 53102 h 652462"/>
                    <a:gd name="connsiteX48" fmla="*/ 144066 w 257175"/>
                    <a:gd name="connsiteY48" fmla="*/ 18336 h 652462"/>
                    <a:gd name="connsiteX49" fmla="*/ 117396 w 257175"/>
                    <a:gd name="connsiteY49" fmla="*/ 18336 h 65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57175" h="652462">
                      <a:moveTo>
                        <a:pt x="204549" y="653177"/>
                      </a:moveTo>
                      <a:lnTo>
                        <a:pt x="190262" y="653177"/>
                      </a:lnTo>
                      <a:lnTo>
                        <a:pt x="190262" y="267891"/>
                      </a:lnTo>
                      <a:lnTo>
                        <a:pt x="204549" y="267891"/>
                      </a:lnTo>
                      <a:lnTo>
                        <a:pt x="204549" y="653177"/>
                      </a:lnTo>
                      <a:close/>
                      <a:moveTo>
                        <a:pt x="137398" y="653177"/>
                      </a:moveTo>
                      <a:lnTo>
                        <a:pt x="123111" y="653177"/>
                      </a:lnTo>
                      <a:lnTo>
                        <a:pt x="123111" y="437436"/>
                      </a:lnTo>
                      <a:lnTo>
                        <a:pt x="103108" y="437436"/>
                      </a:lnTo>
                      <a:lnTo>
                        <a:pt x="103108" y="423148"/>
                      </a:lnTo>
                      <a:lnTo>
                        <a:pt x="156924" y="423148"/>
                      </a:lnTo>
                      <a:lnTo>
                        <a:pt x="156924" y="437436"/>
                      </a:lnTo>
                      <a:lnTo>
                        <a:pt x="136922" y="437436"/>
                      </a:lnTo>
                      <a:lnTo>
                        <a:pt x="136922" y="653177"/>
                      </a:lnTo>
                      <a:close/>
                      <a:moveTo>
                        <a:pt x="70723" y="653177"/>
                      </a:moveTo>
                      <a:lnTo>
                        <a:pt x="56436" y="653177"/>
                      </a:lnTo>
                      <a:lnTo>
                        <a:pt x="56436" y="267891"/>
                      </a:lnTo>
                      <a:lnTo>
                        <a:pt x="70723" y="267891"/>
                      </a:lnTo>
                      <a:lnTo>
                        <a:pt x="70723" y="653177"/>
                      </a:lnTo>
                      <a:close/>
                      <a:moveTo>
                        <a:pt x="17859" y="415528"/>
                      </a:moveTo>
                      <a:lnTo>
                        <a:pt x="3572" y="415528"/>
                      </a:lnTo>
                      <a:lnTo>
                        <a:pt x="3572" y="241697"/>
                      </a:lnTo>
                      <a:cubicBezTo>
                        <a:pt x="3572" y="203120"/>
                        <a:pt x="34528" y="171688"/>
                        <a:pt x="72152" y="171688"/>
                      </a:cubicBezTo>
                      <a:lnTo>
                        <a:pt x="188357" y="171688"/>
                      </a:lnTo>
                      <a:cubicBezTo>
                        <a:pt x="226457" y="171688"/>
                        <a:pt x="256937" y="203120"/>
                        <a:pt x="256937" y="241697"/>
                      </a:cubicBezTo>
                      <a:lnTo>
                        <a:pt x="256937" y="412670"/>
                      </a:lnTo>
                      <a:lnTo>
                        <a:pt x="242649" y="412670"/>
                      </a:lnTo>
                      <a:lnTo>
                        <a:pt x="242649" y="241697"/>
                      </a:lnTo>
                      <a:cubicBezTo>
                        <a:pt x="242649" y="211217"/>
                        <a:pt x="218361" y="185976"/>
                        <a:pt x="188357" y="185976"/>
                      </a:cubicBezTo>
                      <a:lnTo>
                        <a:pt x="72628" y="185976"/>
                      </a:lnTo>
                      <a:cubicBezTo>
                        <a:pt x="42624" y="185976"/>
                        <a:pt x="18336" y="210741"/>
                        <a:pt x="18336" y="241697"/>
                      </a:cubicBezTo>
                      <a:lnTo>
                        <a:pt x="18336" y="415528"/>
                      </a:lnTo>
                      <a:close/>
                      <a:moveTo>
                        <a:pt x="143589" y="140255"/>
                      </a:moveTo>
                      <a:lnTo>
                        <a:pt x="116919" y="140255"/>
                      </a:lnTo>
                      <a:cubicBezTo>
                        <a:pt x="90249" y="140255"/>
                        <a:pt x="68818" y="118348"/>
                        <a:pt x="68818" y="91202"/>
                      </a:cubicBezTo>
                      <a:lnTo>
                        <a:pt x="68818" y="52626"/>
                      </a:lnTo>
                      <a:cubicBezTo>
                        <a:pt x="68818" y="25479"/>
                        <a:pt x="90249" y="3572"/>
                        <a:pt x="116919" y="3572"/>
                      </a:cubicBezTo>
                      <a:lnTo>
                        <a:pt x="143589" y="3572"/>
                      </a:lnTo>
                      <a:cubicBezTo>
                        <a:pt x="170259" y="3572"/>
                        <a:pt x="191691" y="25479"/>
                        <a:pt x="191691" y="52626"/>
                      </a:cubicBezTo>
                      <a:lnTo>
                        <a:pt x="191691" y="91202"/>
                      </a:lnTo>
                      <a:cubicBezTo>
                        <a:pt x="192167" y="118348"/>
                        <a:pt x="170259" y="140255"/>
                        <a:pt x="143589" y="140255"/>
                      </a:cubicBezTo>
                      <a:close/>
                      <a:moveTo>
                        <a:pt x="117396" y="18336"/>
                      </a:moveTo>
                      <a:cubicBezTo>
                        <a:pt x="98822" y="18336"/>
                        <a:pt x="83582" y="34052"/>
                        <a:pt x="83582" y="53102"/>
                      </a:cubicBezTo>
                      <a:lnTo>
                        <a:pt x="83582" y="91678"/>
                      </a:lnTo>
                      <a:cubicBezTo>
                        <a:pt x="83582" y="110728"/>
                        <a:pt x="98822" y="126444"/>
                        <a:pt x="117396" y="126444"/>
                      </a:cubicBezTo>
                      <a:lnTo>
                        <a:pt x="144066" y="126444"/>
                      </a:lnTo>
                      <a:cubicBezTo>
                        <a:pt x="162639" y="126444"/>
                        <a:pt x="177879" y="110728"/>
                        <a:pt x="177879" y="91678"/>
                      </a:cubicBezTo>
                      <a:lnTo>
                        <a:pt x="177879" y="53102"/>
                      </a:lnTo>
                      <a:cubicBezTo>
                        <a:pt x="177879" y="34052"/>
                        <a:pt x="162639" y="18336"/>
                        <a:pt x="144066" y="18336"/>
                      </a:cubicBezTo>
                      <a:lnTo>
                        <a:pt x="117396" y="18336"/>
                      </a:lnTo>
                      <a:close/>
                    </a:path>
                  </a:pathLst>
                </a:custGeom>
                <a:solidFill>
                  <a:srgbClr val="00385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4" name="Freeform: Shape 159">
                  <a:extLst>
                    <a:ext uri="{FF2B5EF4-FFF2-40B4-BE49-F238E27FC236}">
                      <a16:creationId xmlns:a16="http://schemas.microsoft.com/office/drawing/2014/main" id="{1C0A05C2-5D3E-E1F4-5329-262E84E267BD}"/>
                    </a:ext>
                  </a:extLst>
                </p:cNvPr>
                <p:cNvSpPr/>
                <p:nvPr/>
              </p:nvSpPr>
              <p:spPr>
                <a:xfrm flipH="1">
                  <a:off x="1139608" y="4426586"/>
                  <a:ext cx="169174" cy="189749"/>
                </a:xfrm>
                <a:custGeom>
                  <a:avLst/>
                  <a:gdLst>
                    <a:gd name="connsiteX0" fmla="*/ 116443 w 228600"/>
                    <a:gd name="connsiteY0" fmla="*/ 311229 h 314325"/>
                    <a:gd name="connsiteX1" fmla="*/ 3572 w 228600"/>
                    <a:gd name="connsiteY1" fmla="*/ 197882 h 314325"/>
                    <a:gd name="connsiteX2" fmla="*/ 111204 w 228600"/>
                    <a:gd name="connsiteY2" fmla="*/ 8811 h 314325"/>
                    <a:gd name="connsiteX3" fmla="*/ 116443 w 228600"/>
                    <a:gd name="connsiteY3" fmla="*/ 3572 h 314325"/>
                    <a:gd name="connsiteX4" fmla="*/ 121682 w 228600"/>
                    <a:gd name="connsiteY4" fmla="*/ 8811 h 314325"/>
                    <a:gd name="connsiteX5" fmla="*/ 229314 w 228600"/>
                    <a:gd name="connsiteY5" fmla="*/ 197882 h 314325"/>
                    <a:gd name="connsiteX6" fmla="*/ 116443 w 228600"/>
                    <a:gd name="connsiteY6" fmla="*/ 311229 h 314325"/>
                    <a:gd name="connsiteX7" fmla="*/ 116443 w 228600"/>
                    <a:gd name="connsiteY7" fmla="*/ 24527 h 314325"/>
                    <a:gd name="connsiteX8" fmla="*/ 17859 w 228600"/>
                    <a:gd name="connsiteY8" fmla="*/ 198358 h 314325"/>
                    <a:gd name="connsiteX9" fmla="*/ 116443 w 228600"/>
                    <a:gd name="connsiteY9" fmla="*/ 297418 h 314325"/>
                    <a:gd name="connsiteX10" fmla="*/ 215027 w 228600"/>
                    <a:gd name="connsiteY10" fmla="*/ 198358 h 314325"/>
                    <a:gd name="connsiteX11" fmla="*/ 116443 w 228600"/>
                    <a:gd name="connsiteY11" fmla="*/ 24527 h 314325"/>
                    <a:gd name="connsiteX12" fmla="*/ 116443 w 228600"/>
                    <a:gd name="connsiteY12" fmla="*/ 285988 h 314325"/>
                    <a:gd name="connsiteX13" fmla="*/ 109299 w 228600"/>
                    <a:gd name="connsiteY13" fmla="*/ 278844 h 314325"/>
                    <a:gd name="connsiteX14" fmla="*/ 116443 w 228600"/>
                    <a:gd name="connsiteY14" fmla="*/ 271701 h 314325"/>
                    <a:gd name="connsiteX15" fmla="*/ 179308 w 228600"/>
                    <a:gd name="connsiteY15" fmla="*/ 235506 h 314325"/>
                    <a:gd name="connsiteX16" fmla="*/ 189309 w 228600"/>
                    <a:gd name="connsiteY16" fmla="*/ 233124 h 314325"/>
                    <a:gd name="connsiteX17" fmla="*/ 191691 w 228600"/>
                    <a:gd name="connsiteY17" fmla="*/ 243126 h 314325"/>
                    <a:gd name="connsiteX18" fmla="*/ 116443 w 228600"/>
                    <a:gd name="connsiteY18" fmla="*/ 285988 h 314325"/>
                    <a:gd name="connsiteX19" fmla="*/ 192643 w 228600"/>
                    <a:gd name="connsiteY19" fmla="*/ 231695 h 314325"/>
                    <a:gd name="connsiteX20" fmla="*/ 190262 w 228600"/>
                    <a:gd name="connsiteY20" fmla="*/ 231219 h 314325"/>
                    <a:gd name="connsiteX21" fmla="*/ 185976 w 228600"/>
                    <a:gd name="connsiteY21" fmla="*/ 222170 h 314325"/>
                    <a:gd name="connsiteX22" fmla="*/ 189786 w 228600"/>
                    <a:gd name="connsiteY22" fmla="*/ 198358 h 314325"/>
                    <a:gd name="connsiteX23" fmla="*/ 196929 w 228600"/>
                    <a:gd name="connsiteY23" fmla="*/ 191214 h 314325"/>
                    <a:gd name="connsiteX24" fmla="*/ 204073 w 228600"/>
                    <a:gd name="connsiteY24" fmla="*/ 198358 h 314325"/>
                    <a:gd name="connsiteX25" fmla="*/ 199311 w 228600"/>
                    <a:gd name="connsiteY25" fmla="*/ 226933 h 314325"/>
                    <a:gd name="connsiteX26" fmla="*/ 192643 w 228600"/>
                    <a:gd name="connsiteY26" fmla="*/ 23169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314325">
                      <a:moveTo>
                        <a:pt x="116443" y="311229"/>
                      </a:moveTo>
                      <a:cubicBezTo>
                        <a:pt x="54054" y="311229"/>
                        <a:pt x="3572" y="260270"/>
                        <a:pt x="3572" y="197882"/>
                      </a:cubicBezTo>
                      <a:cubicBezTo>
                        <a:pt x="3572" y="122158"/>
                        <a:pt x="106918" y="13097"/>
                        <a:pt x="111204" y="8811"/>
                      </a:cubicBezTo>
                      <a:lnTo>
                        <a:pt x="116443" y="3572"/>
                      </a:lnTo>
                      <a:lnTo>
                        <a:pt x="121682" y="8811"/>
                      </a:lnTo>
                      <a:cubicBezTo>
                        <a:pt x="125968" y="13573"/>
                        <a:pt x="229314" y="122158"/>
                        <a:pt x="229314" y="197882"/>
                      </a:cubicBezTo>
                      <a:cubicBezTo>
                        <a:pt x="229314" y="260747"/>
                        <a:pt x="178832" y="311229"/>
                        <a:pt x="116443" y="311229"/>
                      </a:cubicBezTo>
                      <a:close/>
                      <a:moveTo>
                        <a:pt x="116443" y="24527"/>
                      </a:moveTo>
                      <a:cubicBezTo>
                        <a:pt x="95488" y="47863"/>
                        <a:pt x="17859" y="137398"/>
                        <a:pt x="17859" y="198358"/>
                      </a:cubicBezTo>
                      <a:cubicBezTo>
                        <a:pt x="17859" y="253127"/>
                        <a:pt x="62151" y="297418"/>
                        <a:pt x="116443" y="297418"/>
                      </a:cubicBezTo>
                      <a:cubicBezTo>
                        <a:pt x="170736" y="297418"/>
                        <a:pt x="215027" y="253127"/>
                        <a:pt x="215027" y="198358"/>
                      </a:cubicBezTo>
                      <a:cubicBezTo>
                        <a:pt x="215027" y="137398"/>
                        <a:pt x="137398" y="47387"/>
                        <a:pt x="116443" y="24527"/>
                      </a:cubicBezTo>
                      <a:close/>
                      <a:moveTo>
                        <a:pt x="116443" y="285988"/>
                      </a:moveTo>
                      <a:cubicBezTo>
                        <a:pt x="112633" y="285988"/>
                        <a:pt x="109299" y="282654"/>
                        <a:pt x="109299" y="278844"/>
                      </a:cubicBezTo>
                      <a:cubicBezTo>
                        <a:pt x="109299" y="275034"/>
                        <a:pt x="112633" y="271701"/>
                        <a:pt x="116443" y="271701"/>
                      </a:cubicBezTo>
                      <a:cubicBezTo>
                        <a:pt x="142161" y="271701"/>
                        <a:pt x="166449" y="257889"/>
                        <a:pt x="179308" y="235506"/>
                      </a:cubicBezTo>
                      <a:cubicBezTo>
                        <a:pt x="181213" y="232172"/>
                        <a:pt x="185499" y="230743"/>
                        <a:pt x="189309" y="233124"/>
                      </a:cubicBezTo>
                      <a:cubicBezTo>
                        <a:pt x="193119" y="235506"/>
                        <a:pt x="194072" y="239316"/>
                        <a:pt x="191691" y="243126"/>
                      </a:cubicBezTo>
                      <a:cubicBezTo>
                        <a:pt x="175974" y="269319"/>
                        <a:pt x="147399" y="285988"/>
                        <a:pt x="116443" y="285988"/>
                      </a:cubicBezTo>
                      <a:close/>
                      <a:moveTo>
                        <a:pt x="192643" y="231695"/>
                      </a:moveTo>
                      <a:cubicBezTo>
                        <a:pt x="191691" y="231695"/>
                        <a:pt x="191214" y="231695"/>
                        <a:pt x="190262" y="231219"/>
                      </a:cubicBezTo>
                      <a:cubicBezTo>
                        <a:pt x="186452" y="229791"/>
                        <a:pt x="184547" y="225981"/>
                        <a:pt x="185976" y="222170"/>
                      </a:cubicBezTo>
                      <a:cubicBezTo>
                        <a:pt x="188833" y="214551"/>
                        <a:pt x="189786" y="206454"/>
                        <a:pt x="189786" y="198358"/>
                      </a:cubicBezTo>
                      <a:cubicBezTo>
                        <a:pt x="189786" y="194548"/>
                        <a:pt x="193119" y="191214"/>
                        <a:pt x="196929" y="191214"/>
                      </a:cubicBezTo>
                      <a:cubicBezTo>
                        <a:pt x="200739" y="191214"/>
                        <a:pt x="204073" y="194548"/>
                        <a:pt x="204073" y="198358"/>
                      </a:cubicBezTo>
                      <a:cubicBezTo>
                        <a:pt x="204073" y="208359"/>
                        <a:pt x="202644" y="217884"/>
                        <a:pt x="199311" y="226933"/>
                      </a:cubicBezTo>
                      <a:cubicBezTo>
                        <a:pt x="198358" y="229791"/>
                        <a:pt x="195501" y="231695"/>
                        <a:pt x="192643" y="231695"/>
                      </a:cubicBez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6" name="Freeform: Shape 160">
                  <a:extLst>
                    <a:ext uri="{FF2B5EF4-FFF2-40B4-BE49-F238E27FC236}">
                      <a16:creationId xmlns:a16="http://schemas.microsoft.com/office/drawing/2014/main" id="{57D6EB08-34A2-B3F9-BEE5-6E1137332C63}"/>
                    </a:ext>
                  </a:extLst>
                </p:cNvPr>
                <p:cNvSpPr/>
                <p:nvPr/>
              </p:nvSpPr>
              <p:spPr>
                <a:xfrm flipH="1">
                  <a:off x="1219912" y="4227062"/>
                  <a:ext cx="269951" cy="264498"/>
                </a:xfrm>
                <a:custGeom>
                  <a:avLst/>
                  <a:gdLst>
                    <a:gd name="connsiteX0" fmla="*/ 131207 w 428625"/>
                    <a:gd name="connsiteY0" fmla="*/ 436007 h 438150"/>
                    <a:gd name="connsiteX1" fmla="*/ 10716 w 428625"/>
                    <a:gd name="connsiteY1" fmla="*/ 436007 h 438150"/>
                    <a:gd name="connsiteX2" fmla="*/ 3572 w 428625"/>
                    <a:gd name="connsiteY2" fmla="*/ 428863 h 438150"/>
                    <a:gd name="connsiteX3" fmla="*/ 10716 w 428625"/>
                    <a:gd name="connsiteY3" fmla="*/ 421719 h 438150"/>
                    <a:gd name="connsiteX4" fmla="*/ 116919 w 428625"/>
                    <a:gd name="connsiteY4" fmla="*/ 421719 h 438150"/>
                    <a:gd name="connsiteX5" fmla="*/ 116919 w 428625"/>
                    <a:gd name="connsiteY5" fmla="*/ 3572 h 438150"/>
                    <a:gd name="connsiteX6" fmla="*/ 426958 w 428625"/>
                    <a:gd name="connsiteY6" fmla="*/ 3572 h 438150"/>
                    <a:gd name="connsiteX7" fmla="*/ 426958 w 428625"/>
                    <a:gd name="connsiteY7" fmla="*/ 135493 h 438150"/>
                    <a:gd name="connsiteX8" fmla="*/ 419814 w 428625"/>
                    <a:gd name="connsiteY8" fmla="*/ 142637 h 438150"/>
                    <a:gd name="connsiteX9" fmla="*/ 412671 w 428625"/>
                    <a:gd name="connsiteY9" fmla="*/ 135493 h 438150"/>
                    <a:gd name="connsiteX10" fmla="*/ 412671 w 428625"/>
                    <a:gd name="connsiteY10" fmla="*/ 17859 h 438150"/>
                    <a:gd name="connsiteX11" fmla="*/ 131207 w 428625"/>
                    <a:gd name="connsiteY11" fmla="*/ 17859 h 438150"/>
                    <a:gd name="connsiteX12" fmla="*/ 131207 w 428625"/>
                    <a:gd name="connsiteY12" fmla="*/ 436007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625" h="438150">
                      <a:moveTo>
                        <a:pt x="131207" y="436007"/>
                      </a:moveTo>
                      <a:lnTo>
                        <a:pt x="10716" y="436007"/>
                      </a:lnTo>
                      <a:cubicBezTo>
                        <a:pt x="6906" y="436007"/>
                        <a:pt x="3572" y="432673"/>
                        <a:pt x="3572" y="428863"/>
                      </a:cubicBezTo>
                      <a:cubicBezTo>
                        <a:pt x="3572" y="425053"/>
                        <a:pt x="6906" y="421719"/>
                        <a:pt x="10716" y="421719"/>
                      </a:cubicBezTo>
                      <a:lnTo>
                        <a:pt x="116919" y="421719"/>
                      </a:lnTo>
                      <a:lnTo>
                        <a:pt x="116919" y="3572"/>
                      </a:lnTo>
                      <a:lnTo>
                        <a:pt x="426958" y="3572"/>
                      </a:lnTo>
                      <a:lnTo>
                        <a:pt x="426958" y="135493"/>
                      </a:lnTo>
                      <a:cubicBezTo>
                        <a:pt x="426958" y="139303"/>
                        <a:pt x="423624" y="142637"/>
                        <a:pt x="419814" y="142637"/>
                      </a:cubicBezTo>
                      <a:cubicBezTo>
                        <a:pt x="416004" y="142637"/>
                        <a:pt x="412671" y="139303"/>
                        <a:pt x="412671" y="135493"/>
                      </a:cubicBezTo>
                      <a:lnTo>
                        <a:pt x="412671" y="17859"/>
                      </a:lnTo>
                      <a:lnTo>
                        <a:pt x="131207" y="17859"/>
                      </a:lnTo>
                      <a:lnTo>
                        <a:pt x="131207" y="436007"/>
                      </a:ln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7" name="Freeform: Shape 161">
                  <a:extLst>
                    <a:ext uri="{FF2B5EF4-FFF2-40B4-BE49-F238E27FC236}">
                      <a16:creationId xmlns:a16="http://schemas.microsoft.com/office/drawing/2014/main" id="{CCC29DDC-3FCA-7A09-E871-E3B04E88808C}"/>
                    </a:ext>
                  </a:extLst>
                </p:cNvPr>
                <p:cNvSpPr/>
                <p:nvPr/>
              </p:nvSpPr>
              <p:spPr>
                <a:xfrm rot="16200000" flipH="1">
                  <a:off x="1476333" y="4471212"/>
                  <a:ext cx="52867" cy="31625"/>
                </a:xfrm>
                <a:custGeom>
                  <a:avLst/>
                  <a:gdLst>
                    <a:gd name="connsiteX0" fmla="*/ 37877 w 71437"/>
                    <a:gd name="connsiteY0" fmla="*/ 50259 h 52387"/>
                    <a:gd name="connsiteX1" fmla="*/ 5492 w 71437"/>
                    <a:gd name="connsiteY1" fmla="*/ 15493 h 52387"/>
                    <a:gd name="connsiteX2" fmla="*/ 5968 w 71437"/>
                    <a:gd name="connsiteY2" fmla="*/ 5492 h 52387"/>
                    <a:gd name="connsiteX3" fmla="*/ 15969 w 71437"/>
                    <a:gd name="connsiteY3" fmla="*/ 5968 h 52387"/>
                    <a:gd name="connsiteX4" fmla="*/ 37877 w 71437"/>
                    <a:gd name="connsiteY4" fmla="*/ 29781 h 52387"/>
                    <a:gd name="connsiteX5" fmla="*/ 59784 w 71437"/>
                    <a:gd name="connsiteY5" fmla="*/ 5968 h 52387"/>
                    <a:gd name="connsiteX6" fmla="*/ 69785 w 71437"/>
                    <a:gd name="connsiteY6" fmla="*/ 5492 h 52387"/>
                    <a:gd name="connsiteX7" fmla="*/ 70262 w 71437"/>
                    <a:gd name="connsiteY7" fmla="*/ 15493 h 52387"/>
                    <a:gd name="connsiteX8" fmla="*/ 37877 w 71437"/>
                    <a:gd name="connsiteY8" fmla="*/ 50259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 h="52387">
                      <a:moveTo>
                        <a:pt x="37877" y="50259"/>
                      </a:moveTo>
                      <a:lnTo>
                        <a:pt x="5492" y="15493"/>
                      </a:lnTo>
                      <a:cubicBezTo>
                        <a:pt x="2634" y="12635"/>
                        <a:pt x="3110" y="7873"/>
                        <a:pt x="5968" y="5492"/>
                      </a:cubicBezTo>
                      <a:cubicBezTo>
                        <a:pt x="8825" y="2634"/>
                        <a:pt x="13588" y="3110"/>
                        <a:pt x="15969" y="5968"/>
                      </a:cubicBezTo>
                      <a:lnTo>
                        <a:pt x="37877" y="29781"/>
                      </a:lnTo>
                      <a:lnTo>
                        <a:pt x="59784" y="5968"/>
                      </a:lnTo>
                      <a:cubicBezTo>
                        <a:pt x="62642" y="3110"/>
                        <a:pt x="66928" y="3110"/>
                        <a:pt x="69785" y="5492"/>
                      </a:cubicBezTo>
                      <a:cubicBezTo>
                        <a:pt x="72643" y="8349"/>
                        <a:pt x="72643" y="12635"/>
                        <a:pt x="70262" y="15493"/>
                      </a:cubicBezTo>
                      <a:lnTo>
                        <a:pt x="37877" y="50259"/>
                      </a:ln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8" name="Freeform: Shape 162">
                  <a:extLst>
                    <a:ext uri="{FF2B5EF4-FFF2-40B4-BE49-F238E27FC236}">
                      <a16:creationId xmlns:a16="http://schemas.microsoft.com/office/drawing/2014/main" id="{70A781B6-C6B8-0D61-1A2B-4F963E1C73B9}"/>
                    </a:ext>
                  </a:extLst>
                </p:cNvPr>
                <p:cNvSpPr/>
                <p:nvPr/>
              </p:nvSpPr>
              <p:spPr>
                <a:xfrm flipH="1">
                  <a:off x="1176615" y="4338611"/>
                  <a:ext cx="91636" cy="11500"/>
                </a:xfrm>
                <a:custGeom>
                  <a:avLst/>
                  <a:gdLst>
                    <a:gd name="connsiteX0" fmla="*/ 3572 w 123825"/>
                    <a:gd name="connsiteY0" fmla="*/ 3572 h 19050"/>
                    <a:gd name="connsiteX1" fmla="*/ 120253 w 123825"/>
                    <a:gd name="connsiteY1" fmla="*/ 3572 h 19050"/>
                    <a:gd name="connsiteX2" fmla="*/ 120253 w 123825"/>
                    <a:gd name="connsiteY2" fmla="*/ 17859 h 19050"/>
                    <a:gd name="connsiteX3" fmla="*/ 3572 w 123825"/>
                    <a:gd name="connsiteY3" fmla="*/ 17859 h 19050"/>
                  </a:gdLst>
                  <a:ahLst/>
                  <a:cxnLst>
                    <a:cxn ang="0">
                      <a:pos x="connsiteX0" y="connsiteY0"/>
                    </a:cxn>
                    <a:cxn ang="0">
                      <a:pos x="connsiteX1" y="connsiteY1"/>
                    </a:cxn>
                    <a:cxn ang="0">
                      <a:pos x="connsiteX2" y="connsiteY2"/>
                    </a:cxn>
                    <a:cxn ang="0">
                      <a:pos x="connsiteX3" y="connsiteY3"/>
                    </a:cxn>
                  </a:cxnLst>
                  <a:rect l="l" t="t" r="r" b="b"/>
                  <a:pathLst>
                    <a:path w="123825" h="19050">
                      <a:moveTo>
                        <a:pt x="3572" y="3572"/>
                      </a:moveTo>
                      <a:lnTo>
                        <a:pt x="120253" y="3572"/>
                      </a:lnTo>
                      <a:lnTo>
                        <a:pt x="120253" y="17859"/>
                      </a:lnTo>
                      <a:lnTo>
                        <a:pt x="3572" y="17859"/>
                      </a:ln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9" name="Freeform: Shape 163">
                  <a:extLst>
                    <a:ext uri="{FF2B5EF4-FFF2-40B4-BE49-F238E27FC236}">
                      <a16:creationId xmlns:a16="http://schemas.microsoft.com/office/drawing/2014/main" id="{A76EF67F-4DD4-8411-EA5F-D305CC072531}"/>
                    </a:ext>
                  </a:extLst>
                </p:cNvPr>
                <p:cNvSpPr/>
                <p:nvPr/>
              </p:nvSpPr>
              <p:spPr>
                <a:xfrm flipH="1">
                  <a:off x="1076520" y="4319061"/>
                  <a:ext cx="292531" cy="344998"/>
                </a:xfrm>
                <a:custGeom>
                  <a:avLst/>
                  <a:gdLst>
                    <a:gd name="connsiteX0" fmla="*/ 308848 w 395287"/>
                    <a:gd name="connsiteY0" fmla="*/ 567928 h 571500"/>
                    <a:gd name="connsiteX1" fmla="*/ 86916 w 395287"/>
                    <a:gd name="connsiteY1" fmla="*/ 567928 h 571500"/>
                    <a:gd name="connsiteX2" fmla="*/ 3572 w 395287"/>
                    <a:gd name="connsiteY2" fmla="*/ 484584 h 571500"/>
                    <a:gd name="connsiteX3" fmla="*/ 3572 w 395287"/>
                    <a:gd name="connsiteY3" fmla="*/ 156448 h 571500"/>
                    <a:gd name="connsiteX4" fmla="*/ 86916 w 395287"/>
                    <a:gd name="connsiteY4" fmla="*/ 73105 h 571500"/>
                    <a:gd name="connsiteX5" fmla="*/ 157877 w 395287"/>
                    <a:gd name="connsiteY5" fmla="*/ 73105 h 571500"/>
                    <a:gd name="connsiteX6" fmla="*/ 157877 w 395287"/>
                    <a:gd name="connsiteY6" fmla="*/ 10716 h 571500"/>
                    <a:gd name="connsiteX7" fmla="*/ 165021 w 395287"/>
                    <a:gd name="connsiteY7" fmla="*/ 3572 h 571500"/>
                    <a:gd name="connsiteX8" fmla="*/ 230743 w 395287"/>
                    <a:gd name="connsiteY8" fmla="*/ 3572 h 571500"/>
                    <a:gd name="connsiteX9" fmla="*/ 237887 w 395287"/>
                    <a:gd name="connsiteY9" fmla="*/ 10716 h 571500"/>
                    <a:gd name="connsiteX10" fmla="*/ 237887 w 395287"/>
                    <a:gd name="connsiteY10" fmla="*/ 73105 h 571500"/>
                    <a:gd name="connsiteX11" fmla="*/ 308848 w 395287"/>
                    <a:gd name="connsiteY11" fmla="*/ 73105 h 571500"/>
                    <a:gd name="connsiteX12" fmla="*/ 392192 w 395287"/>
                    <a:gd name="connsiteY12" fmla="*/ 156448 h 571500"/>
                    <a:gd name="connsiteX13" fmla="*/ 392192 w 395287"/>
                    <a:gd name="connsiteY13" fmla="*/ 484584 h 571500"/>
                    <a:gd name="connsiteX14" fmla="*/ 308848 w 395287"/>
                    <a:gd name="connsiteY14" fmla="*/ 567928 h 571500"/>
                    <a:gd name="connsiteX15" fmla="*/ 86439 w 395287"/>
                    <a:gd name="connsiteY15" fmla="*/ 87392 h 571500"/>
                    <a:gd name="connsiteX16" fmla="*/ 17383 w 395287"/>
                    <a:gd name="connsiteY16" fmla="*/ 156448 h 571500"/>
                    <a:gd name="connsiteX17" fmla="*/ 17383 w 395287"/>
                    <a:gd name="connsiteY17" fmla="*/ 484584 h 571500"/>
                    <a:gd name="connsiteX18" fmla="*/ 86439 w 395287"/>
                    <a:gd name="connsiteY18" fmla="*/ 553641 h 571500"/>
                    <a:gd name="connsiteX19" fmla="*/ 308372 w 395287"/>
                    <a:gd name="connsiteY19" fmla="*/ 553641 h 571500"/>
                    <a:gd name="connsiteX20" fmla="*/ 377428 w 395287"/>
                    <a:gd name="connsiteY20" fmla="*/ 484584 h 571500"/>
                    <a:gd name="connsiteX21" fmla="*/ 377428 w 395287"/>
                    <a:gd name="connsiteY21" fmla="*/ 156448 h 571500"/>
                    <a:gd name="connsiteX22" fmla="*/ 308372 w 395287"/>
                    <a:gd name="connsiteY22" fmla="*/ 87392 h 571500"/>
                    <a:gd name="connsiteX23" fmla="*/ 86439 w 395287"/>
                    <a:gd name="connsiteY23" fmla="*/ 87392 h 571500"/>
                    <a:gd name="connsiteX24" fmla="*/ 172164 w 395287"/>
                    <a:gd name="connsiteY24" fmla="*/ 73105 h 571500"/>
                    <a:gd name="connsiteX25" fmla="*/ 223599 w 395287"/>
                    <a:gd name="connsiteY25" fmla="*/ 73105 h 571500"/>
                    <a:gd name="connsiteX26" fmla="*/ 223599 w 395287"/>
                    <a:gd name="connsiteY26" fmla="*/ 17859 h 571500"/>
                    <a:gd name="connsiteX27" fmla="*/ 172164 w 395287"/>
                    <a:gd name="connsiteY27" fmla="*/ 17859 h 571500"/>
                    <a:gd name="connsiteX28" fmla="*/ 172164 w 395287"/>
                    <a:gd name="connsiteY28" fmla="*/ 7310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5287" h="571500">
                      <a:moveTo>
                        <a:pt x="308848" y="567928"/>
                      </a:moveTo>
                      <a:lnTo>
                        <a:pt x="86916" y="567928"/>
                      </a:lnTo>
                      <a:cubicBezTo>
                        <a:pt x="41196" y="567928"/>
                        <a:pt x="3572" y="530305"/>
                        <a:pt x="3572" y="484584"/>
                      </a:cubicBezTo>
                      <a:lnTo>
                        <a:pt x="3572" y="156448"/>
                      </a:lnTo>
                      <a:cubicBezTo>
                        <a:pt x="3572" y="110728"/>
                        <a:pt x="41196" y="73105"/>
                        <a:pt x="86916" y="73105"/>
                      </a:cubicBezTo>
                      <a:lnTo>
                        <a:pt x="157877" y="73105"/>
                      </a:lnTo>
                      <a:lnTo>
                        <a:pt x="157877" y="10716"/>
                      </a:lnTo>
                      <a:cubicBezTo>
                        <a:pt x="157877" y="6906"/>
                        <a:pt x="161211" y="3572"/>
                        <a:pt x="165021" y="3572"/>
                      </a:cubicBezTo>
                      <a:lnTo>
                        <a:pt x="230743" y="3572"/>
                      </a:lnTo>
                      <a:cubicBezTo>
                        <a:pt x="234553" y="3572"/>
                        <a:pt x="237887" y="6906"/>
                        <a:pt x="237887" y="10716"/>
                      </a:cubicBezTo>
                      <a:lnTo>
                        <a:pt x="237887" y="73105"/>
                      </a:lnTo>
                      <a:lnTo>
                        <a:pt x="308848" y="73105"/>
                      </a:lnTo>
                      <a:cubicBezTo>
                        <a:pt x="354568" y="73105"/>
                        <a:pt x="392192" y="110728"/>
                        <a:pt x="392192" y="156448"/>
                      </a:cubicBezTo>
                      <a:lnTo>
                        <a:pt x="392192" y="484584"/>
                      </a:lnTo>
                      <a:cubicBezTo>
                        <a:pt x="392192" y="530781"/>
                        <a:pt x="354568" y="567928"/>
                        <a:pt x="308848" y="567928"/>
                      </a:cubicBezTo>
                      <a:close/>
                      <a:moveTo>
                        <a:pt x="86439" y="87392"/>
                      </a:moveTo>
                      <a:cubicBezTo>
                        <a:pt x="48339" y="87392"/>
                        <a:pt x="17383" y="118348"/>
                        <a:pt x="17383" y="156448"/>
                      </a:cubicBezTo>
                      <a:lnTo>
                        <a:pt x="17383" y="484584"/>
                      </a:lnTo>
                      <a:cubicBezTo>
                        <a:pt x="17383" y="522684"/>
                        <a:pt x="48339" y="553641"/>
                        <a:pt x="86439" y="553641"/>
                      </a:cubicBezTo>
                      <a:lnTo>
                        <a:pt x="308372" y="553641"/>
                      </a:lnTo>
                      <a:cubicBezTo>
                        <a:pt x="346472" y="553641"/>
                        <a:pt x="377428" y="522684"/>
                        <a:pt x="377428" y="484584"/>
                      </a:cubicBezTo>
                      <a:lnTo>
                        <a:pt x="377428" y="156448"/>
                      </a:lnTo>
                      <a:cubicBezTo>
                        <a:pt x="377428" y="118348"/>
                        <a:pt x="346472" y="87392"/>
                        <a:pt x="308372" y="87392"/>
                      </a:cubicBezTo>
                      <a:lnTo>
                        <a:pt x="86439" y="87392"/>
                      </a:lnTo>
                      <a:close/>
                      <a:moveTo>
                        <a:pt x="172164" y="73105"/>
                      </a:moveTo>
                      <a:lnTo>
                        <a:pt x="223599" y="73105"/>
                      </a:lnTo>
                      <a:lnTo>
                        <a:pt x="223599" y="17859"/>
                      </a:lnTo>
                      <a:lnTo>
                        <a:pt x="172164" y="17859"/>
                      </a:lnTo>
                      <a:lnTo>
                        <a:pt x="172164" y="73105"/>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grpSp>
          <p:sp>
            <p:nvSpPr>
              <p:cNvPr id="5" name="ZoneTexte 4">
                <a:extLst>
                  <a:ext uri="{FF2B5EF4-FFF2-40B4-BE49-F238E27FC236}">
                    <a16:creationId xmlns:a16="http://schemas.microsoft.com/office/drawing/2014/main" id="{AB699F68-055A-6D90-4C0E-BC6FE420FDCA}"/>
                  </a:ext>
                </a:extLst>
              </p:cNvPr>
              <p:cNvSpPr txBox="1"/>
              <p:nvPr/>
            </p:nvSpPr>
            <p:spPr>
              <a:xfrm>
                <a:off x="1758193" y="4212110"/>
                <a:ext cx="6732000" cy="553998"/>
              </a:xfrm>
              <a:prstGeom prst="rect">
                <a:avLst/>
              </a:prstGeom>
              <a:noFill/>
            </p:spPr>
            <p:txBody>
              <a:bodyPr wrap="square" rtlCol="0">
                <a:spAutoFit/>
              </a:bodyPr>
              <a:lstStyle/>
              <a:p>
                <a:r>
                  <a:rPr lang="en-US" sz="1500" dirty="0">
                    <a:latin typeface="Calibri" panose="020F0502020204030204" pitchFamily="34" charset="0"/>
                    <a:cs typeface="Calibri" panose="020F0502020204030204" pitchFamily="34" charset="0"/>
                  </a:rPr>
                  <a:t>The ongoing </a:t>
                </a:r>
                <a:r>
                  <a:rPr lang="en-US" sz="1500" b="1" u="sng" dirty="0">
                    <a:latin typeface="Calibri" panose="020F0502020204030204" pitchFamily="34" charset="0"/>
                    <a:cs typeface="Calibri" panose="020F0502020204030204" pitchFamily="34" charset="0"/>
                  </a:rPr>
                  <a:t>Phase-I FIH Clinical Trial NatHaLi-01</a:t>
                </a:r>
                <a:r>
                  <a:rPr lang="en-US" sz="1500" dirty="0">
                    <a:latin typeface="Calibri" panose="020F0502020204030204" pitchFamily="34" charset="0"/>
                    <a:cs typeface="Calibri" panose="020F0502020204030204" pitchFamily="34" charset="0"/>
                  </a:rPr>
                  <a:t>, evaluating UCART20x22 safety and activity in patients with R/R B-NHL is </a:t>
                </a:r>
                <a:r>
                  <a:rPr lang="en-US" sz="1500" b="1" dirty="0">
                    <a:latin typeface="Calibri" panose="020F0502020204030204" pitchFamily="34" charset="0"/>
                    <a:cs typeface="Calibri" panose="020F0502020204030204" pitchFamily="34" charset="0"/>
                  </a:rPr>
                  <a:t>currently open </a:t>
                </a:r>
                <a:r>
                  <a:rPr lang="en-US" sz="1500" dirty="0">
                    <a:latin typeface="Calibri" panose="020F0502020204030204" pitchFamily="34" charset="0"/>
                    <a:cs typeface="Calibri" panose="020F0502020204030204" pitchFamily="34" charset="0"/>
                  </a:rPr>
                  <a:t>in US, France and Spain </a:t>
                </a:r>
              </a:p>
            </p:txBody>
          </p:sp>
        </p:grpSp>
        <p:sp>
          <p:nvSpPr>
            <p:cNvPr id="7" name="Rectangle 6">
              <a:extLst>
                <a:ext uri="{FF2B5EF4-FFF2-40B4-BE49-F238E27FC236}">
                  <a16:creationId xmlns:a16="http://schemas.microsoft.com/office/drawing/2014/main" id="{D8667952-7B49-310F-D751-45217E725DEA}"/>
                </a:ext>
              </a:extLst>
            </p:cNvPr>
            <p:cNvSpPr/>
            <p:nvPr/>
          </p:nvSpPr>
          <p:spPr>
            <a:xfrm>
              <a:off x="976747" y="4184072"/>
              <a:ext cx="7668972" cy="6097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04230FC3-2E7F-DCD6-951B-55451F6BC86D}"/>
              </a:ext>
            </a:extLst>
          </p:cNvPr>
          <p:cNvSpPr txBox="1">
            <a:spLocks/>
          </p:cNvSpPr>
          <p:nvPr/>
        </p:nvSpPr>
        <p:spPr>
          <a:xfrm>
            <a:off x="376519" y="56707"/>
            <a:ext cx="8401722" cy="595424"/>
          </a:xfrm>
          <a:prstGeom prst="rect">
            <a:avLst/>
          </a:prstGeom>
        </p:spPr>
        <p:txBody>
          <a:bodyPr vert="horz" wrap="square" lIns="0" tIns="0" rIns="0" bIns="0" rtlCol="0" anchor="ctr" anchorCtr="0">
            <a:noAutofit/>
          </a:bodyPr>
          <a:lstStyle>
            <a:lvl1pPr algn="ctr" defTabSz="685800" rtl="0" eaLnBrk="1" latinLnBrk="0" hangingPunct="1">
              <a:lnSpc>
                <a:spcPct val="100000"/>
              </a:lnSpc>
              <a:spcBef>
                <a:spcPct val="0"/>
              </a:spcBef>
              <a:buNone/>
              <a:defRPr sz="1800" b="1" kern="1200" spc="40" baseline="0">
                <a:solidFill>
                  <a:schemeClr val="bg1"/>
                </a:solidFill>
                <a:latin typeface="Helvetica" pitchFamily="2" charset="0"/>
                <a:ea typeface="+mj-ea"/>
                <a:cs typeface="+mj-cs"/>
              </a:defRPr>
            </a:lvl1pPr>
          </a:lstStyle>
          <a:p>
            <a:r>
              <a:rPr lang="fr-FR" dirty="0"/>
              <a:t>CONCLUSIONS</a:t>
            </a:r>
            <a:endParaRPr lang="en-US" dirty="0"/>
          </a:p>
        </p:txBody>
      </p:sp>
    </p:spTree>
    <p:extLst>
      <p:ext uri="{BB962C8B-B14F-4D97-AF65-F5344CB8AC3E}">
        <p14:creationId xmlns:p14="http://schemas.microsoft.com/office/powerpoint/2010/main" val="32547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4548-67E3-237C-AD5C-29D86B511F97}"/>
              </a:ext>
            </a:extLst>
          </p:cNvPr>
          <p:cNvSpPr>
            <a:spLocks noGrp="1"/>
          </p:cNvSpPr>
          <p:nvPr>
            <p:ph type="title"/>
          </p:nvPr>
        </p:nvSpPr>
        <p:spPr/>
        <p:txBody>
          <a:bodyPr/>
          <a:lstStyle/>
          <a:p>
            <a:r>
              <a:rPr lang="fr-FR" dirty="0"/>
              <a:t>UCART20x22 – NATHALI-01 Trial Design</a:t>
            </a:r>
            <a:endParaRPr lang="en-US" dirty="0"/>
          </a:p>
        </p:txBody>
      </p:sp>
      <p:sp>
        <p:nvSpPr>
          <p:cNvPr id="6" name="Text Placeholder 5">
            <a:extLst>
              <a:ext uri="{FF2B5EF4-FFF2-40B4-BE49-F238E27FC236}">
                <a16:creationId xmlns:a16="http://schemas.microsoft.com/office/drawing/2014/main" id="{79A71D1E-35BD-EBF7-8555-15354289BBC0}"/>
              </a:ext>
            </a:extLst>
          </p:cNvPr>
          <p:cNvSpPr>
            <a:spLocks noGrp="1"/>
          </p:cNvSpPr>
          <p:nvPr>
            <p:ph type="body" sz="quarter" idx="10"/>
          </p:nvPr>
        </p:nvSpPr>
        <p:spPr>
          <a:xfrm>
            <a:off x="920288" y="4732307"/>
            <a:ext cx="7736033" cy="322118"/>
          </a:xfrm>
        </p:spPr>
        <p:txBody>
          <a:bodyPr/>
          <a:lstStyle/>
          <a:p>
            <a:r>
              <a:rPr lang="en-US" sz="1200" dirty="0"/>
              <a:t>NCT05607420</a:t>
            </a:r>
          </a:p>
          <a:p>
            <a:r>
              <a:rPr lang="en-US" dirty="0"/>
              <a:t>MTD: Maximum Tolerated Dose; RP2D: Recommended Phase 2 Dose; LD: Lymphodepletion; FCA: Fludarabine + Cyclophosphamide + Alemtuzumab; WHO: World Health Organization; ECOG PS: </a:t>
            </a:r>
            <a:r>
              <a:rPr lang="en-US" sz="600" dirty="0">
                <a:solidFill>
                  <a:srgbClr val="00385E"/>
                </a:solidFill>
                <a:latin typeface="Calibri" panose="020F0502020204030204" pitchFamily="34" charset="0"/>
              </a:rPr>
              <a:t>: </a:t>
            </a:r>
            <a:r>
              <a:rPr lang="en-US" sz="600" dirty="0">
                <a:latin typeface="Calibri" panose="020F0502020204030204" pitchFamily="34" charset="0"/>
              </a:rPr>
              <a:t>Eastern Cooperative Oncology Group Performance Status; DL: Dose Level; NHL: Non-Hodgkin Lymphoma</a:t>
            </a:r>
            <a:r>
              <a:rPr lang="en-US" dirty="0"/>
              <a:t> </a:t>
            </a:r>
          </a:p>
        </p:txBody>
      </p:sp>
      <p:sp>
        <p:nvSpPr>
          <p:cNvPr id="51" name="TextBox 50">
            <a:extLst>
              <a:ext uri="{FF2B5EF4-FFF2-40B4-BE49-F238E27FC236}">
                <a16:creationId xmlns:a16="http://schemas.microsoft.com/office/drawing/2014/main" id="{FFD7470C-DCD6-4F43-A249-EB83DF83FC1F}"/>
              </a:ext>
            </a:extLst>
          </p:cNvPr>
          <p:cNvSpPr txBox="1"/>
          <p:nvPr/>
        </p:nvSpPr>
        <p:spPr>
          <a:xfrm>
            <a:off x="262387" y="729364"/>
            <a:ext cx="8516487" cy="486736"/>
          </a:xfrm>
          <a:prstGeom prst="rect">
            <a:avLst/>
          </a:prstGeom>
          <a:noFill/>
        </p:spPr>
        <p:txBody>
          <a:bodyPr wrap="square" lIns="91440" tIns="45720" rIns="91440" bIns="45720" anchor="t">
            <a:spAutoFit/>
          </a:bodyPr>
          <a:lstStyle/>
          <a:p>
            <a:pPr algn="ctr" defTabSz="685800">
              <a:lnSpc>
                <a:spcPct val="120000"/>
              </a:lnSpc>
              <a:defRPr/>
            </a:pPr>
            <a:r>
              <a:rPr lang="en-US" sz="1100" b="1" kern="1400" spc="25">
                <a:latin typeface="Helvetica"/>
                <a:cs typeface="Calibri"/>
              </a:rPr>
              <a:t>Open-Label Dose-Finding and Dose-Expansion Study to Evaluate the Safety, Expansion, Persistence, and Clinical Activity of UCART20x22 In Subjects with Relapsed or Refractory B-Cell Non-Hodgkin’s Lymphoma (B-NHL)</a:t>
            </a:r>
            <a:endParaRPr lang="en-US" sz="1100" b="1" kern="1400" spc="25">
              <a:effectLst/>
              <a:latin typeface="Helvetica" pitchFamily="2" charset="0"/>
              <a:cs typeface="Calibri" panose="020F0502020204030204" pitchFamily="34" charset="0"/>
            </a:endParaRPr>
          </a:p>
        </p:txBody>
      </p:sp>
      <p:grpSp>
        <p:nvGrpSpPr>
          <p:cNvPr id="54" name="Group 53">
            <a:extLst>
              <a:ext uri="{FF2B5EF4-FFF2-40B4-BE49-F238E27FC236}">
                <a16:creationId xmlns:a16="http://schemas.microsoft.com/office/drawing/2014/main" id="{7349F7AE-8769-438C-8FF3-D1E6C3456D59}"/>
              </a:ext>
            </a:extLst>
          </p:cNvPr>
          <p:cNvGrpSpPr/>
          <p:nvPr/>
        </p:nvGrpSpPr>
        <p:grpSpPr>
          <a:xfrm>
            <a:off x="381000" y="1353261"/>
            <a:ext cx="8396761" cy="522219"/>
            <a:chOff x="2578506" y="2122998"/>
            <a:chExt cx="8247817" cy="803082"/>
          </a:xfrm>
        </p:grpSpPr>
        <p:sp>
          <p:nvSpPr>
            <p:cNvPr id="50" name="Arrow: Pentagon 49">
              <a:extLst>
                <a:ext uri="{FF2B5EF4-FFF2-40B4-BE49-F238E27FC236}">
                  <a16:creationId xmlns:a16="http://schemas.microsoft.com/office/drawing/2014/main" id="{85C02C98-A525-4EF0-9E48-CC276E5EA53D}"/>
                </a:ext>
              </a:extLst>
            </p:cNvPr>
            <p:cNvSpPr/>
            <p:nvPr/>
          </p:nvSpPr>
          <p:spPr>
            <a:xfrm>
              <a:off x="2578506" y="2122998"/>
              <a:ext cx="3217163" cy="803082"/>
            </a:xfrm>
            <a:prstGeom prst="homePlate">
              <a:avLst/>
            </a:prstGeom>
            <a:solidFill>
              <a:schemeClr val="accent2"/>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solidFill>
                    <a:srgbClr val="173860"/>
                  </a:solidFill>
                  <a:latin typeface="Helvetica" pitchFamily="2" charset="0"/>
                  <a:cs typeface="Calibri" panose="020F0502020204030204" pitchFamily="34" charset="0"/>
                </a:rPr>
                <a:t>Dose Escalation</a:t>
              </a:r>
            </a:p>
            <a:p>
              <a:pPr algn="ctr"/>
              <a:r>
                <a:rPr lang="en-US" sz="1400">
                  <a:solidFill>
                    <a:srgbClr val="173860"/>
                  </a:solidFill>
                  <a:latin typeface="Helvetica" pitchFamily="2" charset="0"/>
                  <a:cs typeface="Calibri" panose="020F0502020204030204" pitchFamily="34" charset="0"/>
                </a:rPr>
                <a:t>LD regimen: FCA </a:t>
              </a:r>
            </a:p>
          </p:txBody>
        </p:sp>
        <p:sp>
          <p:nvSpPr>
            <p:cNvPr id="52" name="Arrow: Chevron 51">
              <a:extLst>
                <a:ext uri="{FF2B5EF4-FFF2-40B4-BE49-F238E27FC236}">
                  <a16:creationId xmlns:a16="http://schemas.microsoft.com/office/drawing/2014/main" id="{DB6BCF3E-5C53-4D96-BF1F-52C7B24E4371}"/>
                </a:ext>
              </a:extLst>
            </p:cNvPr>
            <p:cNvSpPr/>
            <p:nvPr/>
          </p:nvSpPr>
          <p:spPr>
            <a:xfrm>
              <a:off x="5611155" y="2122998"/>
              <a:ext cx="1786038" cy="803082"/>
            </a:xfrm>
            <a:prstGeom prst="chevron">
              <a:avLst/>
            </a:prstGeom>
            <a:solidFill>
              <a:schemeClr val="accent2">
                <a:lumMod val="60000"/>
                <a:lumOff val="40000"/>
              </a:schemeClr>
            </a:solidFill>
            <a:ln w="9525">
              <a:noFill/>
            </a:ln>
          </p:spPr>
          <p:style>
            <a:lnRef idx="2">
              <a:schemeClr val="accent2"/>
            </a:lnRef>
            <a:fillRef idx="1">
              <a:schemeClr val="lt1"/>
            </a:fillRef>
            <a:effectRef idx="0">
              <a:schemeClr val="accent2"/>
            </a:effectRef>
            <a:fontRef idx="minor">
              <a:schemeClr val="dk1"/>
            </a:fontRef>
          </p:style>
          <p:txBody>
            <a:bodyPr wrap="none" lIns="0" rIns="0" rtlCol="0" anchor="ctr"/>
            <a:lstStyle/>
            <a:p>
              <a:pPr algn="ctr"/>
              <a:r>
                <a:rPr lang="en-US" sz="1400">
                  <a:solidFill>
                    <a:srgbClr val="00385E"/>
                  </a:solidFill>
                  <a:latin typeface="Helvetica" pitchFamily="2" charset="0"/>
                  <a:cs typeface="Calibri" panose="020F0502020204030204" pitchFamily="34" charset="0"/>
                </a:rPr>
                <a:t>Determine MTD </a:t>
              </a:r>
              <a:br>
                <a:rPr lang="en-US" sz="1400">
                  <a:solidFill>
                    <a:srgbClr val="00385E"/>
                  </a:solidFill>
                  <a:latin typeface="Helvetica" pitchFamily="2" charset="0"/>
                  <a:cs typeface="Calibri" panose="020F0502020204030204" pitchFamily="34" charset="0"/>
                </a:rPr>
              </a:br>
              <a:r>
                <a:rPr lang="en-US" sz="1400">
                  <a:solidFill>
                    <a:srgbClr val="00385E"/>
                  </a:solidFill>
                  <a:latin typeface="Helvetica" pitchFamily="2" charset="0"/>
                  <a:cs typeface="Calibri" panose="020F0502020204030204" pitchFamily="34" charset="0"/>
                </a:rPr>
                <a:t>and/or RP2D</a:t>
              </a:r>
            </a:p>
          </p:txBody>
        </p:sp>
        <p:sp>
          <p:nvSpPr>
            <p:cNvPr id="53" name="Arrow: Chevron 52">
              <a:extLst>
                <a:ext uri="{FF2B5EF4-FFF2-40B4-BE49-F238E27FC236}">
                  <a16:creationId xmlns:a16="http://schemas.microsoft.com/office/drawing/2014/main" id="{B464BA2D-FC6B-448A-AD30-97935763E83E}"/>
                </a:ext>
              </a:extLst>
            </p:cNvPr>
            <p:cNvSpPr/>
            <p:nvPr/>
          </p:nvSpPr>
          <p:spPr>
            <a:xfrm>
              <a:off x="7238982" y="2122998"/>
              <a:ext cx="3587341" cy="803082"/>
            </a:xfrm>
            <a:prstGeom prst="chevron">
              <a:avLst/>
            </a:prstGeom>
            <a:solidFill>
              <a:schemeClr val="accent2">
                <a:lumMod val="50000"/>
              </a:schemeClr>
            </a:solidFill>
            <a:ln w="9525">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spcBef>
                  <a:spcPts val="600"/>
                </a:spcBef>
              </a:pPr>
              <a:r>
                <a:rPr lang="en-US" sz="1400">
                  <a:solidFill>
                    <a:srgbClr val="FFFFFF"/>
                  </a:solidFill>
                  <a:latin typeface="Helvetica"/>
                  <a:cs typeface="Calibri"/>
                </a:rPr>
                <a:t>Dose Expansion</a:t>
              </a:r>
            </a:p>
            <a:p>
              <a:pPr algn="ctr"/>
              <a:r>
                <a:rPr lang="en-US" sz="1400">
                  <a:solidFill>
                    <a:srgbClr val="FFFFFF"/>
                  </a:solidFill>
                  <a:latin typeface="Helvetica"/>
                  <a:cs typeface="Calibri"/>
                </a:rPr>
                <a:t>LD regimen: FCA </a:t>
              </a:r>
              <a:endParaRPr lang="en-US" sz="1400">
                <a:solidFill>
                  <a:srgbClr val="FFFFFF"/>
                </a:solidFill>
                <a:latin typeface="Helvetica" pitchFamily="2" charset="0"/>
                <a:cs typeface="Calibri" panose="020F0502020204030204" pitchFamily="34" charset="0"/>
              </a:endParaRPr>
            </a:p>
          </p:txBody>
        </p:sp>
      </p:grpSp>
      <p:sp>
        <p:nvSpPr>
          <p:cNvPr id="5" name="Rectangle 4">
            <a:extLst>
              <a:ext uri="{FF2B5EF4-FFF2-40B4-BE49-F238E27FC236}">
                <a16:creationId xmlns:a16="http://schemas.microsoft.com/office/drawing/2014/main" id="{7B560AF9-3FC6-7448-ADC6-46DB11EEA2B3}"/>
              </a:ext>
            </a:extLst>
          </p:cNvPr>
          <p:cNvSpPr/>
          <p:nvPr/>
        </p:nvSpPr>
        <p:spPr>
          <a:xfrm>
            <a:off x="477239" y="2093563"/>
            <a:ext cx="2666104" cy="252793"/>
          </a:xfrm>
          <a:prstGeom prst="rect">
            <a:avLst/>
          </a:prstGeom>
          <a:solidFill>
            <a:srgbClr val="173860"/>
          </a:solidFill>
          <a:ln w="6350">
            <a:solidFill>
              <a:srgbClr val="17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Helvetica" pitchFamily="2" charset="0"/>
              </a:rPr>
              <a:t>Objectives</a:t>
            </a:r>
          </a:p>
        </p:txBody>
      </p:sp>
      <p:sp>
        <p:nvSpPr>
          <p:cNvPr id="18" name="Rectangle 17">
            <a:extLst>
              <a:ext uri="{FF2B5EF4-FFF2-40B4-BE49-F238E27FC236}">
                <a16:creationId xmlns:a16="http://schemas.microsoft.com/office/drawing/2014/main" id="{CBF025FF-7352-7F42-A39A-2B61E57192FA}"/>
              </a:ext>
            </a:extLst>
          </p:cNvPr>
          <p:cNvSpPr/>
          <p:nvPr/>
        </p:nvSpPr>
        <p:spPr>
          <a:xfrm>
            <a:off x="3238948" y="2093563"/>
            <a:ext cx="2666104" cy="252793"/>
          </a:xfrm>
          <a:prstGeom prst="rect">
            <a:avLst/>
          </a:prstGeom>
          <a:solidFill>
            <a:srgbClr val="173860"/>
          </a:solidFill>
          <a:ln w="6350">
            <a:solidFill>
              <a:srgbClr val="00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effectLst>
                  <a:outerShdw blurRad="50800" dist="50800" dir="5400000" sx="2000" sy="2000" algn="ctr" rotWithShape="0">
                    <a:srgbClr val="000000"/>
                  </a:outerShdw>
                </a:effectLst>
                <a:latin typeface="Helvetica" pitchFamily="2" charset="0"/>
                <a:cs typeface="Calibri" panose="020F0502020204030204" pitchFamily="34" charset="0"/>
              </a:rPr>
              <a:t>Key Eligibility Criteria</a:t>
            </a:r>
            <a:endParaRPr lang="en-US" sz="1000" b="1">
              <a:solidFill>
                <a:schemeClr val="tx1"/>
              </a:solidFill>
              <a:latin typeface="Helvetica" pitchFamily="2" charset="0"/>
              <a:cs typeface="Calibri" panose="020F0502020204030204" pitchFamily="34" charset="0"/>
            </a:endParaRPr>
          </a:p>
        </p:txBody>
      </p:sp>
      <p:sp>
        <p:nvSpPr>
          <p:cNvPr id="23" name="Rectangle 22">
            <a:extLst>
              <a:ext uri="{FF2B5EF4-FFF2-40B4-BE49-F238E27FC236}">
                <a16:creationId xmlns:a16="http://schemas.microsoft.com/office/drawing/2014/main" id="{5E3E5CD6-B086-374E-DFE2-4930F49F366E}"/>
              </a:ext>
            </a:extLst>
          </p:cNvPr>
          <p:cNvSpPr/>
          <p:nvPr/>
        </p:nvSpPr>
        <p:spPr>
          <a:xfrm>
            <a:off x="477239" y="2341299"/>
            <a:ext cx="2666104" cy="2036078"/>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1270" lvl="0" indent="0">
              <a:spcBef>
                <a:spcPts val="0"/>
              </a:spcBef>
              <a:spcAft>
                <a:spcPts val="400"/>
              </a:spcAft>
              <a:buFont typeface="Wingdings" panose="05000000000000000000" pitchFamily="2" charset="2"/>
              <a:buNone/>
            </a:pPr>
            <a:r>
              <a:rPr lang="en-US" sz="1100" b="1">
                <a:solidFill>
                  <a:schemeClr val="tx1"/>
                </a:solidFill>
                <a:latin typeface="Helvetica"/>
                <a:cs typeface="Calibri"/>
              </a:rPr>
              <a:t>Primary</a:t>
            </a:r>
            <a:endParaRPr lang="en-US">
              <a:solidFill>
                <a:schemeClr val="tx1"/>
              </a:solidFill>
              <a:latin typeface="Helvetica"/>
              <a:cs typeface="Calibri"/>
            </a:endParaRPr>
          </a:p>
          <a:p>
            <a:pPr marL="175895" lvl="0" indent="-175895">
              <a:spcBef>
                <a:spcPts val="0"/>
              </a:spcBef>
              <a:spcAft>
                <a:spcPts val="400"/>
              </a:spcAft>
              <a:buFont typeface="Arial" panose="020B0604020202020204" pitchFamily="34" charset="0"/>
              <a:buChar char="•"/>
            </a:pPr>
            <a:r>
              <a:rPr lang="en-US" sz="1100">
                <a:solidFill>
                  <a:schemeClr val="tx1"/>
                </a:solidFill>
                <a:latin typeface="Helvetica"/>
                <a:cs typeface="Calibri"/>
              </a:rPr>
              <a:t>Safety and tolerability</a:t>
            </a:r>
          </a:p>
          <a:p>
            <a:pPr marL="175895" lvl="0" indent="-175895">
              <a:spcBef>
                <a:spcPts val="0"/>
              </a:spcBef>
              <a:spcAft>
                <a:spcPts val="400"/>
              </a:spcAft>
              <a:buFont typeface="Arial" panose="020B0604020202020204" pitchFamily="34" charset="0"/>
              <a:buChar char="•"/>
            </a:pPr>
            <a:r>
              <a:rPr lang="en-US" sz="1100">
                <a:solidFill>
                  <a:schemeClr val="tx1"/>
                </a:solidFill>
                <a:latin typeface="Helvetica"/>
                <a:cs typeface="Calibri"/>
              </a:rPr>
              <a:t>MTD/RP2D</a:t>
            </a:r>
          </a:p>
          <a:p>
            <a:pPr marL="1270" lvl="0" indent="0">
              <a:spcBef>
                <a:spcPts val="0"/>
              </a:spcBef>
              <a:spcAft>
                <a:spcPts val="400"/>
              </a:spcAft>
              <a:buFont typeface="Wingdings" panose="05000000000000000000" pitchFamily="2" charset="2"/>
              <a:buNone/>
            </a:pPr>
            <a:r>
              <a:rPr lang="en-US" sz="1100" b="1">
                <a:solidFill>
                  <a:schemeClr val="tx1"/>
                </a:solidFill>
                <a:latin typeface="Helvetica"/>
                <a:cs typeface="Calibri"/>
              </a:rPr>
              <a:t>Secondary</a:t>
            </a:r>
          </a:p>
          <a:p>
            <a:pPr marL="175895" lvl="0" indent="-175895" defTabSz="685800">
              <a:spcAft>
                <a:spcPts val="400"/>
              </a:spcAft>
              <a:buFont typeface="Arial" panose="020B0604020202020204" pitchFamily="34" charset="0"/>
              <a:buChar char="•"/>
              <a:defRPr/>
            </a:pPr>
            <a:r>
              <a:rPr lang="en-US" sz="1100">
                <a:solidFill>
                  <a:schemeClr val="tx1"/>
                </a:solidFill>
                <a:latin typeface="Helvetica"/>
                <a:cs typeface="Calibri"/>
              </a:rPr>
              <a:t>Investigator assessed overall response rate (ORR) </a:t>
            </a:r>
          </a:p>
          <a:p>
            <a:pPr marL="175895" lvl="0" indent="-175895" defTabSz="685800">
              <a:spcAft>
                <a:spcPts val="400"/>
              </a:spcAft>
              <a:buFont typeface="Arial" panose="020B0604020202020204" pitchFamily="34" charset="0"/>
              <a:buChar char="•"/>
              <a:defRPr/>
            </a:pPr>
            <a:r>
              <a:rPr lang="en-US" sz="1100">
                <a:solidFill>
                  <a:schemeClr val="tx1"/>
                </a:solidFill>
                <a:latin typeface="Helvetica"/>
                <a:cs typeface="Calibri"/>
              </a:rPr>
              <a:t>Duration of response</a:t>
            </a:r>
          </a:p>
          <a:p>
            <a:pPr marL="175895" lvl="0" indent="-175895" defTabSz="685800">
              <a:spcAft>
                <a:spcPts val="400"/>
              </a:spcAft>
              <a:buFont typeface="Arial" panose="020B0604020202020204" pitchFamily="34" charset="0"/>
              <a:buChar char="•"/>
              <a:defRPr/>
            </a:pPr>
            <a:r>
              <a:rPr lang="en-US" sz="1100">
                <a:solidFill>
                  <a:schemeClr val="tx1"/>
                </a:solidFill>
                <a:latin typeface="Helvetica"/>
                <a:cs typeface="Calibri"/>
              </a:rPr>
              <a:t>Progression-free survival (PFS)</a:t>
            </a:r>
          </a:p>
          <a:p>
            <a:pPr marL="175895" lvl="0" indent="-175895" defTabSz="685800">
              <a:spcAft>
                <a:spcPts val="400"/>
              </a:spcAft>
              <a:buFont typeface="Arial" panose="020B0604020202020204" pitchFamily="34" charset="0"/>
              <a:buChar char="•"/>
              <a:defRPr/>
            </a:pPr>
            <a:r>
              <a:rPr lang="en-US" sz="1100">
                <a:solidFill>
                  <a:schemeClr val="tx1"/>
                </a:solidFill>
                <a:latin typeface="Helvetica"/>
                <a:cs typeface="Calibri"/>
              </a:rPr>
              <a:t>Overall survival (OS)</a:t>
            </a:r>
          </a:p>
        </p:txBody>
      </p:sp>
      <p:sp>
        <p:nvSpPr>
          <p:cNvPr id="24" name="Rectangle 23">
            <a:extLst>
              <a:ext uri="{FF2B5EF4-FFF2-40B4-BE49-F238E27FC236}">
                <a16:creationId xmlns:a16="http://schemas.microsoft.com/office/drawing/2014/main" id="{F2E75838-806C-52DE-9B54-16AEE38A4323}"/>
              </a:ext>
            </a:extLst>
          </p:cNvPr>
          <p:cNvSpPr/>
          <p:nvPr/>
        </p:nvSpPr>
        <p:spPr>
          <a:xfrm>
            <a:off x="3238948" y="2341299"/>
            <a:ext cx="2666104" cy="2036078"/>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6213" indent="-176213" defTabSz="685800">
              <a:spcBef>
                <a:spcPts val="600"/>
              </a:spcBef>
              <a:spcAft>
                <a:spcPts val="400"/>
              </a:spcAft>
              <a:buFont typeface="Arial" panose="020B0604020202020204" pitchFamily="34" charset="0"/>
              <a:buChar char="•"/>
              <a:defRPr/>
            </a:pPr>
            <a:r>
              <a:rPr lang="en-US" sz="1100">
                <a:solidFill>
                  <a:schemeClr val="tx1"/>
                </a:solidFill>
                <a:latin typeface="Helvetica" pitchFamily="2" charset="0"/>
                <a:cs typeface="Calibri" panose="020F0502020204030204" pitchFamily="34" charset="0"/>
              </a:rPr>
              <a:t>Patients aged 18 years to 80 years</a:t>
            </a:r>
          </a:p>
          <a:p>
            <a:pPr marL="176213" indent="-176213" defTabSz="685800">
              <a:spcBef>
                <a:spcPts val="600"/>
              </a:spcBef>
              <a:spcAft>
                <a:spcPts val="400"/>
              </a:spcAft>
              <a:buFont typeface="Arial" panose="020B0604020202020204" pitchFamily="34" charset="0"/>
              <a:buChar char="•"/>
              <a:defRPr/>
            </a:pPr>
            <a:r>
              <a:rPr lang="en-US" sz="1100">
                <a:solidFill>
                  <a:schemeClr val="tx1"/>
                </a:solidFill>
                <a:latin typeface="Helvetica" pitchFamily="2" charset="0"/>
                <a:cs typeface="Calibri" panose="020F0502020204030204" pitchFamily="34" charset="0"/>
              </a:rPr>
              <a:t>ECOG PS ≤1</a:t>
            </a:r>
          </a:p>
          <a:p>
            <a:pPr marL="176213" indent="-176213" defTabSz="685800">
              <a:spcBef>
                <a:spcPts val="600"/>
              </a:spcBef>
              <a:spcAft>
                <a:spcPts val="400"/>
              </a:spcAft>
              <a:buFont typeface="Arial" panose="020B0604020202020204" pitchFamily="34" charset="0"/>
              <a:buChar char="•"/>
              <a:defRPr/>
            </a:pPr>
            <a:r>
              <a:rPr lang="en-US" sz="1100">
                <a:solidFill>
                  <a:schemeClr val="tx1"/>
                </a:solidFill>
                <a:latin typeface="Helvetica" pitchFamily="2" charset="0"/>
                <a:cs typeface="Calibri" panose="020F0502020204030204" pitchFamily="34" charset="0"/>
              </a:rPr>
              <a:t>Relapsed or refractory (R/R) mature B-NHL per 2016 WHO criteria and positive for CD20 and/or CD22</a:t>
            </a:r>
          </a:p>
          <a:p>
            <a:pPr marL="176213" indent="-176213" defTabSz="685800">
              <a:spcBef>
                <a:spcPts val="600"/>
              </a:spcBef>
              <a:spcAft>
                <a:spcPts val="400"/>
              </a:spcAft>
              <a:buFont typeface="Arial" panose="020B0604020202020204" pitchFamily="34" charset="0"/>
              <a:buChar char="•"/>
              <a:defRPr/>
            </a:pPr>
            <a:r>
              <a:rPr lang="en-US" sz="1100">
                <a:solidFill>
                  <a:schemeClr val="tx1"/>
                </a:solidFill>
                <a:latin typeface="Helvetica" pitchFamily="2" charset="0"/>
                <a:cs typeface="Calibri" panose="020F0502020204030204" pitchFamily="34" charset="0"/>
              </a:rPr>
              <a:t>R/R disease after at least 2 lines of prior treatment</a:t>
            </a:r>
          </a:p>
        </p:txBody>
      </p:sp>
      <p:sp>
        <p:nvSpPr>
          <p:cNvPr id="30" name="Title 4">
            <a:extLst>
              <a:ext uri="{FF2B5EF4-FFF2-40B4-BE49-F238E27FC236}">
                <a16:creationId xmlns:a16="http://schemas.microsoft.com/office/drawing/2014/main" id="{F432AC8E-66C6-7D0E-7DC9-2F061AF4CA61}"/>
              </a:ext>
            </a:extLst>
          </p:cNvPr>
          <p:cNvSpPr txBox="1">
            <a:spLocks/>
          </p:cNvSpPr>
          <p:nvPr/>
        </p:nvSpPr>
        <p:spPr>
          <a:xfrm>
            <a:off x="417367" y="-540803"/>
            <a:ext cx="8401722" cy="595424"/>
          </a:xfrm>
          <a:prstGeom prst="rect">
            <a:avLst/>
          </a:prstGeom>
        </p:spPr>
        <p:txBody>
          <a:bodyPr vert="horz" wrap="square" lIns="0" tIns="0" rIns="0" bIns="0" rtlCol="0" anchor="ctr" anchorCtr="0">
            <a:noAutofit/>
          </a:bodyPr>
          <a:lstStyle>
            <a:lvl1pPr algn="ctr" defTabSz="685800" rtl="0" eaLnBrk="1" latinLnBrk="0" hangingPunct="1">
              <a:lnSpc>
                <a:spcPct val="100000"/>
              </a:lnSpc>
              <a:spcBef>
                <a:spcPct val="0"/>
              </a:spcBef>
              <a:buNone/>
              <a:defRPr sz="1800" b="1" kern="1200" spc="40" baseline="0">
                <a:solidFill>
                  <a:schemeClr val="tx2"/>
                </a:solidFill>
                <a:latin typeface="Helvetica" pitchFamily="2" charset="0"/>
                <a:ea typeface="+mj-ea"/>
                <a:cs typeface="+mj-cs"/>
              </a:defRPr>
            </a:lvl1pPr>
          </a:lstStyle>
          <a:p>
            <a:endParaRPr lang="en-US">
              <a:solidFill>
                <a:schemeClr val="bg1"/>
              </a:solidFill>
            </a:endParaRPr>
          </a:p>
        </p:txBody>
      </p:sp>
      <p:sp>
        <p:nvSpPr>
          <p:cNvPr id="11" name="Rectangle 10">
            <a:extLst>
              <a:ext uri="{FF2B5EF4-FFF2-40B4-BE49-F238E27FC236}">
                <a16:creationId xmlns:a16="http://schemas.microsoft.com/office/drawing/2014/main" id="{35169A5F-E9B7-9E66-3026-51942403B10B}"/>
              </a:ext>
            </a:extLst>
          </p:cNvPr>
          <p:cNvSpPr/>
          <p:nvPr/>
        </p:nvSpPr>
        <p:spPr>
          <a:xfrm>
            <a:off x="6000657" y="2093563"/>
            <a:ext cx="2666104" cy="252793"/>
          </a:xfrm>
          <a:prstGeom prst="rect">
            <a:avLst/>
          </a:prstGeom>
          <a:solidFill>
            <a:srgbClr val="173860"/>
          </a:solidFill>
          <a:ln w="6350">
            <a:solidFill>
              <a:srgbClr val="00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effectLst>
                  <a:outerShdw blurRad="50800" dist="50800" dir="5400000" sx="2000" sy="2000" algn="ctr" rotWithShape="0">
                    <a:srgbClr val="000000"/>
                  </a:outerShdw>
                </a:effectLst>
                <a:latin typeface="Helvetica" pitchFamily="2" charset="0"/>
                <a:cs typeface="Calibri" panose="020F0502020204030204" pitchFamily="34" charset="0"/>
              </a:rPr>
              <a:t>Dose Levels</a:t>
            </a:r>
            <a:endParaRPr lang="en-US" sz="1000" b="1">
              <a:solidFill>
                <a:schemeClr val="tx1"/>
              </a:solidFill>
              <a:latin typeface="Helvetica" pitchFamily="2" charset="0"/>
              <a:cs typeface="Calibri" panose="020F0502020204030204" pitchFamily="34" charset="0"/>
            </a:endParaRPr>
          </a:p>
        </p:txBody>
      </p:sp>
      <p:sp>
        <p:nvSpPr>
          <p:cNvPr id="14" name="Rectangle 13">
            <a:extLst>
              <a:ext uri="{FF2B5EF4-FFF2-40B4-BE49-F238E27FC236}">
                <a16:creationId xmlns:a16="http://schemas.microsoft.com/office/drawing/2014/main" id="{13ACD438-9BE2-3E9E-3447-4D97C71D24A2}"/>
              </a:ext>
            </a:extLst>
          </p:cNvPr>
          <p:cNvSpPr/>
          <p:nvPr/>
        </p:nvSpPr>
        <p:spPr>
          <a:xfrm>
            <a:off x="6000657" y="2341299"/>
            <a:ext cx="2666104" cy="2036078"/>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defTabSz="685800">
              <a:spcBef>
                <a:spcPts val="900"/>
              </a:spcBef>
              <a:buClr>
                <a:schemeClr val="tx1"/>
              </a:buClr>
              <a:buFont typeface="Arial" panose="020B0604020202020204" pitchFamily="34" charset="0"/>
              <a:buChar char="•"/>
              <a:tabLst>
                <a:tab pos="449263" algn="l"/>
                <a:tab pos="1879600" algn="r"/>
              </a:tabLst>
              <a:defRPr/>
            </a:pPr>
            <a:endParaRPr lang="en-US" sz="1100">
              <a:solidFill>
                <a:srgbClr val="00385E"/>
              </a:solidFill>
              <a:effectLst>
                <a:outerShdw blurRad="50800" dist="50800" dir="5400000" sx="2000" sy="2000" algn="ctr" rotWithShape="0">
                  <a:srgbClr val="000000"/>
                </a:outerShdw>
              </a:effectLst>
              <a:latin typeface="Helvetica"/>
              <a:cs typeface="Calibri"/>
            </a:endParaRPr>
          </a:p>
          <a:p>
            <a:pPr lvl="0" defTabSz="685800">
              <a:spcBef>
                <a:spcPts val="900"/>
              </a:spcBef>
              <a:buClr>
                <a:schemeClr val="tx1"/>
              </a:buClr>
              <a:tabLst>
                <a:tab pos="449263" algn="l"/>
                <a:tab pos="1879600" algn="r"/>
              </a:tabLst>
              <a:defRPr/>
            </a:pPr>
            <a:endParaRPr lang="en-US" sz="1100">
              <a:latin typeface="Helvetica" pitchFamily="2" charset="0"/>
              <a:cs typeface="Calibri" panose="020F0502020204030204" pitchFamily="34" charset="0"/>
            </a:endParaRPr>
          </a:p>
          <a:p>
            <a:pPr lvl="0" defTabSz="685800">
              <a:spcBef>
                <a:spcPts val="900"/>
              </a:spcBef>
              <a:buClr>
                <a:schemeClr val="tx1"/>
              </a:buClr>
              <a:tabLst>
                <a:tab pos="449263" algn="l"/>
                <a:tab pos="1879600" algn="r"/>
              </a:tabLst>
              <a:defRPr/>
            </a:pPr>
            <a:endParaRPr lang="en-US" sz="1100">
              <a:latin typeface="Helvetica" pitchFamily="2" charset="0"/>
              <a:cs typeface="Calibri" panose="020F0502020204030204" pitchFamily="34" charset="0"/>
            </a:endParaRPr>
          </a:p>
          <a:p>
            <a:pPr lvl="0" defTabSz="685800">
              <a:spcBef>
                <a:spcPts val="900"/>
              </a:spcBef>
              <a:buClr>
                <a:schemeClr val="tx1"/>
              </a:buClr>
              <a:tabLst>
                <a:tab pos="449263" algn="l"/>
                <a:tab pos="1879600" algn="r"/>
              </a:tabLst>
              <a:defRPr/>
            </a:pPr>
            <a:endParaRPr lang="en-US" sz="1100">
              <a:latin typeface="Helvetica" pitchFamily="2" charset="0"/>
              <a:cs typeface="Calibri" panose="020F0502020204030204" pitchFamily="34" charset="0"/>
            </a:endParaRPr>
          </a:p>
          <a:p>
            <a:pPr lvl="0" defTabSz="685800">
              <a:spcBef>
                <a:spcPts val="900"/>
              </a:spcBef>
              <a:buClr>
                <a:schemeClr val="tx1"/>
              </a:buClr>
              <a:tabLst>
                <a:tab pos="449263" algn="l"/>
                <a:tab pos="1879600" algn="r"/>
              </a:tabLst>
              <a:defRPr/>
            </a:pPr>
            <a:br>
              <a:rPr lang="en-US" sz="1100">
                <a:latin typeface="Helvetica" pitchFamily="2" charset="0"/>
                <a:cs typeface="Calibri" panose="020F0502020204030204" pitchFamily="34" charset="0"/>
              </a:rPr>
            </a:br>
            <a:endParaRPr lang="en-US" sz="1100">
              <a:latin typeface="Arial" panose="020B0604020202020204" pitchFamily="34" charset="0"/>
              <a:cs typeface="Arial" panose="020B0604020202020204" pitchFamily="34" charset="0"/>
            </a:endParaRPr>
          </a:p>
          <a:p>
            <a:r>
              <a:rPr lang="en-US" sz="800">
                <a:solidFill>
                  <a:srgbClr val="00385E"/>
                </a:solidFill>
                <a:effectLst>
                  <a:outerShdw blurRad="50800" dist="50800" dir="5400000" sx="2000" sy="2000" algn="ctr" rotWithShape="0">
                    <a:srgbClr val="000000"/>
                  </a:outerShdw>
                </a:effectLst>
                <a:latin typeface="Helvetica"/>
                <a:cs typeface="Calibri"/>
              </a:rPr>
              <a:t>FCA1: F: 30 mg/m</a:t>
            </a:r>
            <a:r>
              <a:rPr lang="en-US" sz="800" baseline="30000">
                <a:solidFill>
                  <a:srgbClr val="00385E"/>
                </a:solidFill>
                <a:effectLst>
                  <a:outerShdw blurRad="50800" dist="50800" dir="5400000" sx="2000" sy="2000" algn="ctr" rotWithShape="0">
                    <a:srgbClr val="000000"/>
                  </a:outerShdw>
                </a:effectLst>
                <a:latin typeface="Helvetica"/>
                <a:cs typeface="Calibri"/>
              </a:rPr>
              <a:t>2</a:t>
            </a:r>
            <a:r>
              <a:rPr lang="en-US" sz="800">
                <a:solidFill>
                  <a:srgbClr val="00385E"/>
                </a:solidFill>
                <a:effectLst>
                  <a:outerShdw blurRad="50800" dist="50800" dir="5400000" sx="2000" sy="2000" algn="ctr" rotWithShape="0">
                    <a:srgbClr val="000000"/>
                  </a:outerShdw>
                </a:effectLst>
                <a:latin typeface="Helvetica"/>
                <a:cs typeface="Calibri"/>
              </a:rPr>
              <a:t>/d x 3d; C: 500 mg/m</a:t>
            </a:r>
            <a:r>
              <a:rPr lang="en-US" sz="800" baseline="30000">
                <a:solidFill>
                  <a:srgbClr val="00385E"/>
                </a:solidFill>
                <a:effectLst>
                  <a:outerShdw blurRad="50800" dist="50800" dir="5400000" sx="2000" sy="2000" algn="ctr" rotWithShape="0">
                    <a:srgbClr val="000000"/>
                  </a:outerShdw>
                </a:effectLst>
                <a:latin typeface="Helvetica"/>
                <a:cs typeface="Calibri"/>
              </a:rPr>
              <a:t>2</a:t>
            </a:r>
            <a:r>
              <a:rPr lang="en-US" sz="800">
                <a:solidFill>
                  <a:srgbClr val="00385E"/>
                </a:solidFill>
                <a:effectLst>
                  <a:outerShdw blurRad="50800" dist="50800" dir="5400000" sx="2000" sy="2000" algn="ctr" rotWithShape="0">
                    <a:srgbClr val="000000"/>
                  </a:outerShdw>
                </a:effectLst>
                <a:latin typeface="Helvetica"/>
                <a:cs typeface="Calibri"/>
              </a:rPr>
              <a:t>/d x 3d; A: 12 mg x1d, 24 mg x2d</a:t>
            </a:r>
          </a:p>
          <a:p>
            <a:pPr>
              <a:spcBef>
                <a:spcPts val="900"/>
              </a:spcBef>
            </a:pPr>
            <a:endParaRPr lang="en-US" sz="1000">
              <a:solidFill>
                <a:srgbClr val="00385E"/>
              </a:solidFill>
              <a:effectLst>
                <a:outerShdw blurRad="50800" dist="50800" dir="5400000" sx="2000" sy="2000" algn="ctr" rotWithShape="0">
                  <a:srgbClr val="000000"/>
                </a:outerShdw>
              </a:effectLst>
              <a:latin typeface="Helvetica"/>
              <a:cs typeface="Calibri"/>
            </a:endParaRPr>
          </a:p>
        </p:txBody>
      </p:sp>
      <p:graphicFrame>
        <p:nvGraphicFramePr>
          <p:cNvPr id="15" name="Table 15">
            <a:extLst>
              <a:ext uri="{FF2B5EF4-FFF2-40B4-BE49-F238E27FC236}">
                <a16:creationId xmlns:a16="http://schemas.microsoft.com/office/drawing/2014/main" id="{2F362EC5-C1DD-5421-BD1F-C288E4A8134A}"/>
              </a:ext>
            </a:extLst>
          </p:cNvPr>
          <p:cNvGraphicFramePr>
            <a:graphicFrameLocks noGrp="1"/>
          </p:cNvGraphicFramePr>
          <p:nvPr>
            <p:extLst>
              <p:ext uri="{D42A27DB-BD31-4B8C-83A1-F6EECF244321}">
                <p14:modId xmlns:p14="http://schemas.microsoft.com/office/powerpoint/2010/main" val="3492112323"/>
              </p:ext>
            </p:extLst>
          </p:nvPr>
        </p:nvGraphicFramePr>
        <p:xfrm>
          <a:off x="6084309" y="2426873"/>
          <a:ext cx="2498799" cy="1287154"/>
        </p:xfrm>
        <a:graphic>
          <a:graphicData uri="http://schemas.openxmlformats.org/drawingml/2006/table">
            <a:tbl>
              <a:tblPr firstRow="1" bandRow="1">
                <a:tableStyleId>{073A0DAA-6AF3-43AB-8588-CEC1D06C72B9}</a:tableStyleId>
              </a:tblPr>
              <a:tblGrid>
                <a:gridCol w="832933">
                  <a:extLst>
                    <a:ext uri="{9D8B030D-6E8A-4147-A177-3AD203B41FA5}">
                      <a16:colId xmlns:a16="http://schemas.microsoft.com/office/drawing/2014/main" val="1977109942"/>
                    </a:ext>
                  </a:extLst>
                </a:gridCol>
                <a:gridCol w="832933">
                  <a:extLst>
                    <a:ext uri="{9D8B030D-6E8A-4147-A177-3AD203B41FA5}">
                      <a16:colId xmlns:a16="http://schemas.microsoft.com/office/drawing/2014/main" val="86298078"/>
                    </a:ext>
                  </a:extLst>
                </a:gridCol>
                <a:gridCol w="832933">
                  <a:extLst>
                    <a:ext uri="{9D8B030D-6E8A-4147-A177-3AD203B41FA5}">
                      <a16:colId xmlns:a16="http://schemas.microsoft.com/office/drawing/2014/main" val="883456118"/>
                    </a:ext>
                  </a:extLst>
                </a:gridCol>
              </a:tblGrid>
              <a:tr h="372754">
                <a:tc>
                  <a:txBody>
                    <a:bodyPr/>
                    <a:lstStyle/>
                    <a:p>
                      <a:pPr algn="ctr"/>
                      <a:r>
                        <a:rPr lang="en-US" sz="900">
                          <a:latin typeface="Helvetica" panose="020B0604020202020204" pitchFamily="34" charset="0"/>
                          <a:cs typeface="Helvetica" panose="020B0604020202020204" pitchFamily="34" charset="0"/>
                        </a:rPr>
                        <a:t>Dose Level(s)</a:t>
                      </a:r>
                    </a:p>
                  </a:txBody>
                  <a:tcPr anchor="ctr"/>
                </a:tc>
                <a:tc>
                  <a:txBody>
                    <a:bodyPr/>
                    <a:lstStyle/>
                    <a:p>
                      <a:pPr algn="ctr"/>
                      <a:r>
                        <a:rPr lang="en-US" sz="900">
                          <a:latin typeface="Helvetica" panose="020B0604020202020204" pitchFamily="34" charset="0"/>
                          <a:cs typeface="Helvetica" panose="020B0604020202020204" pitchFamily="34" charset="0"/>
                        </a:rPr>
                        <a:t>Subjects ≥50 kg</a:t>
                      </a:r>
                    </a:p>
                  </a:txBody>
                  <a:tcPr anchor="ctr"/>
                </a:tc>
                <a:tc>
                  <a:txBody>
                    <a:bodyPr/>
                    <a:lstStyle/>
                    <a:p>
                      <a:pPr algn="ctr"/>
                      <a:r>
                        <a:rPr lang="en-US" sz="900">
                          <a:latin typeface="Helvetica" panose="020B0604020202020204" pitchFamily="34" charset="0"/>
                          <a:cs typeface="Helvetica" panose="020B0604020202020204" pitchFamily="34" charset="0"/>
                        </a:rPr>
                        <a:t>Subjects ≤50 kg</a:t>
                      </a:r>
                    </a:p>
                  </a:txBody>
                  <a:tcPr anchor="ctr"/>
                </a:tc>
                <a:extLst>
                  <a:ext uri="{0D108BD9-81ED-4DB2-BD59-A6C34878D82A}">
                    <a16:rowId xmlns:a16="http://schemas.microsoft.com/office/drawing/2014/main" val="1220849781"/>
                  </a:ext>
                </a:extLst>
              </a:tr>
              <a:tr h="197181">
                <a:tc>
                  <a:txBody>
                    <a:bodyPr/>
                    <a:lstStyle/>
                    <a:p>
                      <a:pPr algn="ctr"/>
                      <a:r>
                        <a:rPr lang="en-US" sz="900">
                          <a:latin typeface="Helvetica" panose="020B0604020202020204" pitchFamily="34" charset="0"/>
                          <a:cs typeface="Helvetica" panose="020B0604020202020204" pitchFamily="34" charset="0"/>
                        </a:rPr>
                        <a:t>DL-1</a:t>
                      </a:r>
                    </a:p>
                  </a:txBody>
                  <a:tcPr anchor="ctr"/>
                </a:tc>
                <a:tc>
                  <a:txBody>
                    <a:bodyPr/>
                    <a:lstStyle/>
                    <a:p>
                      <a:pPr algn="ctr"/>
                      <a:r>
                        <a:rPr lang="en-US" sz="900">
                          <a:latin typeface="Helvetica" panose="020B0604020202020204" pitchFamily="34" charset="0"/>
                          <a:cs typeface="Helvetica" panose="020B0604020202020204" pitchFamily="34" charset="0"/>
                        </a:rPr>
                        <a:t>20 x 10</a:t>
                      </a:r>
                      <a:r>
                        <a:rPr lang="en-US" sz="900" baseline="30000">
                          <a:latin typeface="Helvetica" panose="020B0604020202020204" pitchFamily="34" charset="0"/>
                          <a:cs typeface="Helvetica" panose="020B0604020202020204" pitchFamily="34" charset="0"/>
                        </a:rPr>
                        <a:t>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a:latin typeface="Helvetica" panose="020B0604020202020204" pitchFamily="34" charset="0"/>
                          <a:cs typeface="Helvetica" panose="020B0604020202020204" pitchFamily="34" charset="0"/>
                        </a:rPr>
                        <a:t>14 x 10</a:t>
                      </a:r>
                      <a:r>
                        <a:rPr lang="en-US" sz="900" baseline="30000">
                          <a:latin typeface="Helvetica" panose="020B0604020202020204" pitchFamily="34" charset="0"/>
                          <a:cs typeface="Helvetica" panose="020B0604020202020204" pitchFamily="34" charset="0"/>
                        </a:rPr>
                        <a:t>6</a:t>
                      </a:r>
                    </a:p>
                  </a:txBody>
                  <a:tcPr anchor="ctr"/>
                </a:tc>
                <a:extLst>
                  <a:ext uri="{0D108BD9-81ED-4DB2-BD59-A6C34878D82A}">
                    <a16:rowId xmlns:a16="http://schemas.microsoft.com/office/drawing/2014/main" val="3091636691"/>
                  </a:ext>
                </a:extLst>
              </a:tr>
              <a:tr h="197181">
                <a:tc>
                  <a:txBody>
                    <a:bodyPr/>
                    <a:lstStyle/>
                    <a:p>
                      <a:pPr algn="ctr"/>
                      <a:r>
                        <a:rPr lang="en-US" sz="900">
                          <a:latin typeface="Helvetica" panose="020B0604020202020204" pitchFamily="34" charset="0"/>
                          <a:cs typeface="Helvetica" panose="020B0604020202020204" pitchFamily="34" charset="0"/>
                        </a:rPr>
                        <a:t>DL1</a:t>
                      </a:r>
                    </a:p>
                  </a:txBody>
                  <a:tcPr anchor="ctr"/>
                </a:tc>
                <a:tc>
                  <a:txBody>
                    <a:bodyPr/>
                    <a:lstStyle/>
                    <a:p>
                      <a:pPr algn="ctr"/>
                      <a:r>
                        <a:rPr lang="en-US" sz="900">
                          <a:latin typeface="Helvetica" panose="020B0604020202020204" pitchFamily="34" charset="0"/>
                          <a:cs typeface="Helvetica" panose="020B0604020202020204" pitchFamily="34" charset="0"/>
                        </a:rPr>
                        <a:t>50 x 10</a:t>
                      </a:r>
                      <a:r>
                        <a:rPr lang="en-US" sz="900" baseline="30000">
                          <a:latin typeface="Helvetica" panose="020B0604020202020204" pitchFamily="34" charset="0"/>
                          <a:cs typeface="Helvetica" panose="020B0604020202020204" pitchFamily="34" charset="0"/>
                        </a:rPr>
                        <a:t>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a:latin typeface="Helvetica" panose="020B0604020202020204" pitchFamily="34" charset="0"/>
                          <a:cs typeface="Helvetica" panose="020B0604020202020204" pitchFamily="34" charset="0"/>
                        </a:rPr>
                        <a:t>35 x 10</a:t>
                      </a:r>
                      <a:r>
                        <a:rPr lang="en-US" sz="900" baseline="30000">
                          <a:latin typeface="Helvetica" panose="020B0604020202020204" pitchFamily="34" charset="0"/>
                          <a:cs typeface="Helvetica" panose="020B0604020202020204" pitchFamily="34" charset="0"/>
                        </a:rPr>
                        <a:t>6</a:t>
                      </a:r>
                    </a:p>
                  </a:txBody>
                  <a:tcPr anchor="ctr"/>
                </a:tc>
                <a:extLst>
                  <a:ext uri="{0D108BD9-81ED-4DB2-BD59-A6C34878D82A}">
                    <a16:rowId xmlns:a16="http://schemas.microsoft.com/office/drawing/2014/main" val="4115031751"/>
                  </a:ext>
                </a:extLst>
              </a:tr>
              <a:tr h="197181">
                <a:tc>
                  <a:txBody>
                    <a:bodyPr/>
                    <a:lstStyle/>
                    <a:p>
                      <a:pPr algn="ctr"/>
                      <a:r>
                        <a:rPr lang="en-US" sz="900">
                          <a:latin typeface="Helvetica" panose="020B0604020202020204" pitchFamily="34" charset="0"/>
                          <a:cs typeface="Helvetica" panose="020B0604020202020204" pitchFamily="34" charset="0"/>
                        </a:rPr>
                        <a:t>DL2</a:t>
                      </a:r>
                    </a:p>
                  </a:txBody>
                  <a:tcPr anchor="ctr"/>
                </a:tc>
                <a:tc>
                  <a:txBody>
                    <a:bodyPr/>
                    <a:lstStyle/>
                    <a:p>
                      <a:pPr algn="ctr"/>
                      <a:r>
                        <a:rPr lang="en-US" sz="900">
                          <a:latin typeface="Helvetica" panose="020B0604020202020204" pitchFamily="34" charset="0"/>
                          <a:cs typeface="Helvetica" panose="020B0604020202020204" pitchFamily="34" charset="0"/>
                        </a:rPr>
                        <a:t>150 x 10</a:t>
                      </a:r>
                      <a:r>
                        <a:rPr lang="en-US" sz="900" baseline="30000">
                          <a:latin typeface="Helvetica" panose="020B0604020202020204" pitchFamily="34" charset="0"/>
                          <a:cs typeface="Helvetica" panose="020B0604020202020204" pitchFamily="34" charset="0"/>
                        </a:rPr>
                        <a:t>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a:latin typeface="Helvetica" panose="020B0604020202020204" pitchFamily="34" charset="0"/>
                          <a:cs typeface="Helvetica" panose="020B0604020202020204" pitchFamily="34" charset="0"/>
                        </a:rPr>
                        <a:t>105 x 10</a:t>
                      </a:r>
                      <a:r>
                        <a:rPr lang="en-US" sz="900" baseline="30000">
                          <a:latin typeface="Helvetica" panose="020B0604020202020204" pitchFamily="34" charset="0"/>
                          <a:cs typeface="Helvetica" panose="020B0604020202020204" pitchFamily="34" charset="0"/>
                        </a:rPr>
                        <a:t>6</a:t>
                      </a:r>
                    </a:p>
                  </a:txBody>
                  <a:tcPr anchor="ctr"/>
                </a:tc>
                <a:extLst>
                  <a:ext uri="{0D108BD9-81ED-4DB2-BD59-A6C34878D82A}">
                    <a16:rowId xmlns:a16="http://schemas.microsoft.com/office/drawing/2014/main" val="1696064698"/>
                  </a:ext>
                </a:extLst>
              </a:tr>
              <a:tr h="197181">
                <a:tc>
                  <a:txBody>
                    <a:bodyPr/>
                    <a:lstStyle/>
                    <a:p>
                      <a:pPr algn="ctr"/>
                      <a:r>
                        <a:rPr lang="en-US" sz="900">
                          <a:latin typeface="Helvetica" panose="020B0604020202020204" pitchFamily="34" charset="0"/>
                          <a:cs typeface="Helvetica" panose="020B0604020202020204" pitchFamily="34" charset="0"/>
                        </a:rPr>
                        <a:t>DL3</a:t>
                      </a:r>
                    </a:p>
                  </a:txBody>
                  <a:tcPr anchor="ctr"/>
                </a:tc>
                <a:tc>
                  <a:txBody>
                    <a:bodyPr/>
                    <a:lstStyle/>
                    <a:p>
                      <a:pPr algn="ctr"/>
                      <a:r>
                        <a:rPr lang="en-US" sz="900">
                          <a:latin typeface="Helvetica" panose="020B0604020202020204" pitchFamily="34" charset="0"/>
                          <a:cs typeface="Helvetica" panose="020B0604020202020204" pitchFamily="34" charset="0"/>
                        </a:rPr>
                        <a:t>450 x 10</a:t>
                      </a:r>
                      <a:r>
                        <a:rPr lang="en-US" sz="900" baseline="30000">
                          <a:latin typeface="Helvetica" panose="020B0604020202020204" pitchFamily="34" charset="0"/>
                          <a:cs typeface="Helvetica" panose="020B0604020202020204" pitchFamily="34" charset="0"/>
                        </a:rPr>
                        <a:t>6</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a:latin typeface="Helvetica" panose="020B0604020202020204" pitchFamily="34" charset="0"/>
                          <a:cs typeface="Helvetica" panose="020B0604020202020204" pitchFamily="34" charset="0"/>
                        </a:rPr>
                        <a:t>315 x 10</a:t>
                      </a:r>
                      <a:r>
                        <a:rPr lang="en-US" sz="900" baseline="30000">
                          <a:latin typeface="Helvetica" panose="020B0604020202020204" pitchFamily="34" charset="0"/>
                          <a:cs typeface="Helvetica" panose="020B0604020202020204" pitchFamily="34" charset="0"/>
                        </a:rPr>
                        <a:t>6</a:t>
                      </a:r>
                    </a:p>
                  </a:txBody>
                  <a:tcPr anchor="ctr"/>
                </a:tc>
                <a:extLst>
                  <a:ext uri="{0D108BD9-81ED-4DB2-BD59-A6C34878D82A}">
                    <a16:rowId xmlns:a16="http://schemas.microsoft.com/office/drawing/2014/main" val="3152751546"/>
                  </a:ext>
                </a:extLst>
              </a:tr>
            </a:tbl>
          </a:graphicData>
        </a:graphic>
      </p:graphicFrame>
    </p:spTree>
    <p:extLst>
      <p:ext uri="{BB962C8B-B14F-4D97-AF65-F5344CB8AC3E}">
        <p14:creationId xmlns:p14="http://schemas.microsoft.com/office/powerpoint/2010/main" val="421786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FC43-9F39-4395-83D5-88A034318C23}"/>
              </a:ext>
            </a:extLst>
          </p:cNvPr>
          <p:cNvSpPr>
            <a:spLocks noGrp="1"/>
          </p:cNvSpPr>
          <p:nvPr>
            <p:ph type="title"/>
          </p:nvPr>
        </p:nvSpPr>
        <p:spPr/>
        <p:txBody>
          <a:bodyPr/>
          <a:lstStyle/>
          <a:p>
            <a:r>
              <a:rPr lang="en-US"/>
              <a:t>Thank You</a:t>
            </a:r>
          </a:p>
        </p:txBody>
      </p:sp>
      <p:pic>
        <p:nvPicPr>
          <p:cNvPr id="113" name="Picture 4" descr="Image result for alexandria life science center">
            <a:extLst>
              <a:ext uri="{FF2B5EF4-FFF2-40B4-BE49-F238E27FC236}">
                <a16:creationId xmlns:a16="http://schemas.microsoft.com/office/drawing/2014/main" id="{9768331C-968D-A8F3-D9F2-8A8DFD1D1C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91" r="250" b="4"/>
          <a:stretch/>
        </p:blipFill>
        <p:spPr bwMode="auto">
          <a:xfrm>
            <a:off x="3312363" y="2040217"/>
            <a:ext cx="2519273" cy="2200525"/>
          </a:xfrm>
          <a:prstGeom prst="rect">
            <a:avLst/>
          </a:prstGeom>
          <a:noFill/>
          <a:effectLst>
            <a:outerShdw blurRad="114300" dist="266700" dir="5400000" sx="90000" sy="90000" algn="tl"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pic>
        <p:nvPicPr>
          <p:cNvPr id="116" name="Image 2" descr="Une image contenant extérieur, ciel, bâtiment, manège&#10;&#10;Description générée automatiquement">
            <a:extLst>
              <a:ext uri="{FF2B5EF4-FFF2-40B4-BE49-F238E27FC236}">
                <a16:creationId xmlns:a16="http://schemas.microsoft.com/office/drawing/2014/main" id="{741E7539-D227-37B7-16E7-AECD9137F990}"/>
              </a:ext>
            </a:extLst>
          </p:cNvPr>
          <p:cNvPicPr>
            <a:picLocks noChangeAspect="1"/>
          </p:cNvPicPr>
          <p:nvPr/>
        </p:nvPicPr>
        <p:blipFill rotWithShape="1">
          <a:blip r:embed="rId3">
            <a:extLst>
              <a:ext uri="{28A0092B-C50C-407E-A947-70E740481C1C}">
                <a14:useLocalDpi xmlns:a14="http://schemas.microsoft.com/office/drawing/2010/main" val="0"/>
              </a:ext>
            </a:extLst>
          </a:blip>
          <a:srcRect l="12402" r="11268" b="5"/>
          <a:stretch/>
        </p:blipFill>
        <p:spPr>
          <a:xfrm>
            <a:off x="572074" y="2040216"/>
            <a:ext cx="2407439" cy="2200525"/>
          </a:xfrm>
          <a:prstGeom prst="rect">
            <a:avLst/>
          </a:prstGeom>
          <a:effectLst>
            <a:outerShdw blurRad="114300" dist="266700" dir="5400000" sx="90000" sy="90000" algn="tl" rotWithShape="0">
              <a:prstClr val="black">
                <a:alpha val="20000"/>
              </a:prstClr>
            </a:outerShdw>
          </a:effectLst>
        </p:spPr>
      </p:pic>
      <p:sp>
        <p:nvSpPr>
          <p:cNvPr id="125" name="object 24">
            <a:extLst>
              <a:ext uri="{FF2B5EF4-FFF2-40B4-BE49-F238E27FC236}">
                <a16:creationId xmlns:a16="http://schemas.microsoft.com/office/drawing/2014/main" id="{EBA867C0-6F49-4F40-5290-9B0C3B2420F4}"/>
              </a:ext>
            </a:extLst>
          </p:cNvPr>
          <p:cNvSpPr txBox="1"/>
          <p:nvPr/>
        </p:nvSpPr>
        <p:spPr>
          <a:xfrm>
            <a:off x="971123" y="1436875"/>
            <a:ext cx="1658493" cy="496931"/>
          </a:xfrm>
          <a:prstGeom prst="rect">
            <a:avLst/>
          </a:prstGeom>
        </p:spPr>
        <p:txBody>
          <a:bodyPr vert="horz" wrap="square" lIns="0" tIns="0" rIns="0" bIns="0" rtlCol="0" anchor="t">
            <a:spAutoFit/>
          </a:bodyPr>
          <a:lstStyle/>
          <a:p>
            <a:pPr marL="12700" algn="ctr">
              <a:lnSpc>
                <a:spcPct val="100000"/>
              </a:lnSpc>
            </a:pPr>
            <a:r>
              <a:rPr lang="en-US" sz="1100" b="1" i="0" spc="5" err="1">
                <a:latin typeface="Helvetica"/>
                <a:cs typeface="HurmeGeometricSans2 Light"/>
              </a:rPr>
              <a:t>C</a:t>
            </a:r>
            <a:r>
              <a:rPr lang="en-US" sz="1100" b="1" i="0" spc="15" err="1">
                <a:latin typeface="Helvetica"/>
                <a:cs typeface="HurmeGeometricSans2 Light"/>
              </a:rPr>
              <a:t>e</a:t>
            </a:r>
            <a:r>
              <a:rPr lang="en-US" sz="1100" b="1" i="0" spc="-10" err="1">
                <a:latin typeface="Helvetica"/>
                <a:cs typeface="HurmeGeometricSans2 Light"/>
              </a:rPr>
              <a:t>l</a:t>
            </a:r>
            <a:r>
              <a:rPr lang="en-US" sz="1100" b="1" i="0" spc="-30" err="1">
                <a:latin typeface="Helvetica"/>
                <a:cs typeface="HurmeGeometricSans2 Light"/>
              </a:rPr>
              <a:t>l</a:t>
            </a:r>
            <a:r>
              <a:rPr lang="en-US" sz="1100" b="1" i="0" spc="10" err="1">
                <a:latin typeface="Helvetica"/>
                <a:cs typeface="HurmeGeometricSans2 Light"/>
              </a:rPr>
              <a:t>e</a:t>
            </a:r>
            <a:r>
              <a:rPr lang="en-US" sz="1100" b="1" i="0" spc="15" err="1">
                <a:latin typeface="Helvetica"/>
                <a:cs typeface="HurmeGeometricSans2 Light"/>
              </a:rPr>
              <a:t>c</a:t>
            </a:r>
            <a:r>
              <a:rPr lang="en-US" sz="1100" b="1" i="0" err="1">
                <a:latin typeface="Helvetica"/>
                <a:cs typeface="HurmeGeometricSans2 Light"/>
              </a:rPr>
              <a:t>t</a:t>
            </a:r>
            <a:r>
              <a:rPr lang="en-US" sz="1100" b="1" i="0" spc="5" err="1">
                <a:latin typeface="Helvetica"/>
                <a:cs typeface="HurmeGeometricSans2 Light"/>
              </a:rPr>
              <a:t>is</a:t>
            </a:r>
            <a:r>
              <a:rPr lang="en-US" sz="1100" b="1" i="0" spc="25">
                <a:latin typeface="Helvetica"/>
                <a:cs typeface="HurmeGeometricSans2 Light"/>
              </a:rPr>
              <a:t> Paris</a:t>
            </a:r>
            <a:endParaRPr lang="en-US" sz="1100" b="1" i="0">
              <a:latin typeface="Helvetica"/>
              <a:cs typeface="HurmeGeometricSans2 Light"/>
            </a:endParaRPr>
          </a:p>
          <a:p>
            <a:pPr marL="12700" marR="6350" algn="ctr">
              <a:lnSpc>
                <a:spcPct val="118400"/>
              </a:lnSpc>
            </a:pPr>
            <a:r>
              <a:rPr lang="en-US" sz="900" b="0" i="0" spc="35">
                <a:latin typeface="Helvetica"/>
                <a:cs typeface="HurmeGeometricSans2 Light"/>
              </a:rPr>
              <a:t>8</a:t>
            </a:r>
            <a:r>
              <a:rPr lang="en-US" sz="900" b="0" i="0">
                <a:latin typeface="Helvetica"/>
                <a:cs typeface="HurmeGeometricSans2 Light"/>
              </a:rPr>
              <a:t>,</a:t>
            </a:r>
            <a:r>
              <a:rPr lang="en-US" sz="900" b="0" i="0" spc="25">
                <a:latin typeface="Helvetica"/>
                <a:cs typeface="HurmeGeometricSans2 Light"/>
              </a:rPr>
              <a:t> </a:t>
            </a:r>
            <a:r>
              <a:rPr lang="en-US" sz="900" b="0" i="0">
                <a:latin typeface="Helvetica"/>
                <a:cs typeface="HurmeGeometricSans2 Light"/>
              </a:rPr>
              <a:t>r</a:t>
            </a:r>
            <a:r>
              <a:rPr lang="en-US" sz="900" b="0" i="0" spc="20">
                <a:latin typeface="Helvetica"/>
                <a:cs typeface="HurmeGeometricSans2 Light"/>
              </a:rPr>
              <a:t>u</a:t>
            </a:r>
            <a:r>
              <a:rPr lang="en-US" sz="900" b="0" i="0" spc="10">
                <a:latin typeface="Helvetica"/>
                <a:cs typeface="HurmeGeometricSans2 Light"/>
              </a:rPr>
              <a:t>e</a:t>
            </a:r>
            <a:r>
              <a:rPr lang="en-US" sz="900" b="0" i="0" spc="25">
                <a:latin typeface="Helvetica"/>
                <a:cs typeface="HurmeGeometricSans2 Light"/>
              </a:rPr>
              <a:t> </a:t>
            </a:r>
            <a:r>
              <a:rPr lang="en-US" sz="900" b="0" i="0" spc="15">
                <a:latin typeface="Helvetica"/>
                <a:cs typeface="HurmeGeometricSans2 Light"/>
              </a:rPr>
              <a:t>d</a:t>
            </a:r>
            <a:r>
              <a:rPr lang="en-US" sz="900" b="0" i="0" spc="10">
                <a:latin typeface="Helvetica"/>
                <a:cs typeface="HurmeGeometricSans2 Light"/>
              </a:rPr>
              <a:t>e</a:t>
            </a:r>
            <a:r>
              <a:rPr lang="en-US" sz="900" b="0" i="0" spc="25">
                <a:latin typeface="Helvetica"/>
                <a:cs typeface="HurmeGeometricSans2 Light"/>
              </a:rPr>
              <a:t> </a:t>
            </a:r>
            <a:r>
              <a:rPr lang="en-US" sz="900" b="0" i="0">
                <a:latin typeface="Helvetica"/>
                <a:cs typeface="HurmeGeometricSans2 Light"/>
              </a:rPr>
              <a:t>l</a:t>
            </a:r>
            <a:r>
              <a:rPr lang="en-US" sz="900" b="0" i="0" spc="10">
                <a:latin typeface="Helvetica"/>
                <a:cs typeface="HurmeGeometricSans2 Light"/>
              </a:rPr>
              <a:t>a</a:t>
            </a:r>
            <a:r>
              <a:rPr lang="en-US" sz="900" b="0" i="0" spc="25">
                <a:latin typeface="Helvetica"/>
                <a:cs typeface="HurmeGeometricSans2 Light"/>
              </a:rPr>
              <a:t> </a:t>
            </a:r>
            <a:r>
              <a:rPr lang="en-US" sz="900" b="0" i="0" spc="5">
                <a:latin typeface="Helvetica"/>
                <a:cs typeface="HurmeGeometricSans2 Light"/>
              </a:rPr>
              <a:t>C</a:t>
            </a:r>
            <a:r>
              <a:rPr lang="en-US" sz="900" b="0" i="0" spc="-35">
                <a:latin typeface="Helvetica"/>
                <a:cs typeface="HurmeGeometricSans2 Light"/>
              </a:rPr>
              <a:t>r</a:t>
            </a:r>
            <a:r>
              <a:rPr lang="en-US" sz="900" b="0" i="0" spc="15">
                <a:latin typeface="Helvetica"/>
                <a:cs typeface="HurmeGeometricSans2 Light"/>
              </a:rPr>
              <a:t>o</a:t>
            </a:r>
            <a:r>
              <a:rPr lang="en-US" sz="900" b="0" i="0" spc="-5">
                <a:latin typeface="Helvetica"/>
                <a:cs typeface="HurmeGeometricSans2 Light"/>
              </a:rPr>
              <a:t>i</a:t>
            </a:r>
            <a:r>
              <a:rPr lang="en-US" sz="900" b="0" i="0" spc="5">
                <a:latin typeface="Helvetica"/>
                <a:cs typeface="HurmeGeometricSans2 Light"/>
              </a:rPr>
              <a:t>x</a:t>
            </a:r>
            <a:r>
              <a:rPr lang="en-US" sz="900" b="0" i="0" spc="25">
                <a:latin typeface="Helvetica"/>
                <a:cs typeface="HurmeGeometricSans2 Light"/>
              </a:rPr>
              <a:t> </a:t>
            </a:r>
            <a:r>
              <a:rPr lang="en-US" sz="900" b="0" i="0" spc="5">
                <a:latin typeface="Helvetica"/>
                <a:cs typeface="HurmeGeometricSans2 Light"/>
              </a:rPr>
              <a:t>J</a:t>
            </a:r>
            <a:r>
              <a:rPr lang="en-US" sz="900" b="0" i="0" spc="15">
                <a:latin typeface="Helvetica"/>
                <a:cs typeface="HurmeGeometricSans2 Light"/>
              </a:rPr>
              <a:t>a</a:t>
            </a:r>
            <a:r>
              <a:rPr lang="en-US" sz="900" b="0" i="0" spc="-5">
                <a:latin typeface="Helvetica"/>
                <a:cs typeface="HurmeGeometricSans2 Light"/>
              </a:rPr>
              <a:t>r</a:t>
            </a:r>
            <a:r>
              <a:rPr lang="en-US" sz="900" b="0" i="0" spc="15">
                <a:latin typeface="Helvetica"/>
                <a:cs typeface="HurmeGeometricSans2 Light"/>
              </a:rPr>
              <a:t>r</a:t>
            </a:r>
            <a:r>
              <a:rPr lang="en-US" sz="900" b="0" i="0" spc="5">
                <a:latin typeface="Helvetica"/>
                <a:cs typeface="HurmeGeometricSans2 Light"/>
              </a:rPr>
              <a:t>y </a:t>
            </a:r>
            <a:r>
              <a:rPr lang="en-US" sz="900" b="0" i="0" spc="-15">
                <a:latin typeface="Helvetica"/>
                <a:cs typeface="HurmeGeometricSans2 Light"/>
              </a:rPr>
              <a:t>7</a:t>
            </a:r>
            <a:r>
              <a:rPr lang="en-US" sz="900" b="0" i="0" spc="25">
                <a:latin typeface="Helvetica"/>
                <a:cs typeface="HurmeGeometricSans2 Light"/>
              </a:rPr>
              <a:t>5</a:t>
            </a:r>
            <a:r>
              <a:rPr lang="en-US" sz="900" b="0" i="0" spc="5">
                <a:latin typeface="Helvetica"/>
                <a:cs typeface="HurmeGeometricSans2 Light"/>
              </a:rPr>
              <a:t>013</a:t>
            </a:r>
            <a:r>
              <a:rPr lang="en-US" sz="900" b="0" i="0" spc="25">
                <a:latin typeface="Helvetica"/>
                <a:cs typeface="HurmeGeometricSans2 Light"/>
              </a:rPr>
              <a:t> </a:t>
            </a:r>
            <a:r>
              <a:rPr lang="en-US" sz="900" b="0" i="0" spc="-5">
                <a:latin typeface="Helvetica"/>
                <a:cs typeface="HurmeGeometricSans2 Light"/>
              </a:rPr>
              <a:t>P</a:t>
            </a:r>
            <a:r>
              <a:rPr lang="en-US" sz="900" b="0" i="0" spc="15">
                <a:latin typeface="Helvetica"/>
                <a:cs typeface="HurmeGeometricSans2 Light"/>
              </a:rPr>
              <a:t>a</a:t>
            </a:r>
            <a:r>
              <a:rPr lang="en-US" sz="900" b="0" i="0" spc="-5">
                <a:latin typeface="Helvetica"/>
                <a:cs typeface="HurmeGeometricSans2 Light"/>
              </a:rPr>
              <a:t>r</a:t>
            </a:r>
            <a:r>
              <a:rPr lang="en-US" sz="900" b="0" i="0" spc="5">
                <a:latin typeface="Helvetica"/>
                <a:cs typeface="HurmeGeometricSans2 Light"/>
              </a:rPr>
              <a:t>is</a:t>
            </a:r>
            <a:r>
              <a:rPr lang="en-US" sz="900" b="0" i="0" spc="25">
                <a:latin typeface="Helvetica"/>
                <a:cs typeface="HurmeGeometricSans2 Light"/>
              </a:rPr>
              <a:t> </a:t>
            </a:r>
            <a:r>
              <a:rPr lang="en-US" sz="900" b="0" i="0" spc="5">
                <a:latin typeface="Helvetica"/>
                <a:cs typeface="HurmeGeometricSans2 Light"/>
              </a:rPr>
              <a:t>–</a:t>
            </a:r>
            <a:r>
              <a:rPr lang="en-US" sz="900" b="0" i="0" spc="25">
                <a:latin typeface="Helvetica"/>
                <a:cs typeface="HurmeGeometricSans2 Light"/>
              </a:rPr>
              <a:t> </a:t>
            </a:r>
            <a:r>
              <a:rPr lang="en-US" sz="900" b="0" i="0" spc="-20">
                <a:latin typeface="Helvetica"/>
                <a:cs typeface="HurmeGeometricSans2 Light"/>
              </a:rPr>
              <a:t>Fr</a:t>
            </a:r>
            <a:r>
              <a:rPr lang="en-US" sz="900" b="0" i="0" spc="15">
                <a:latin typeface="Helvetica"/>
                <a:cs typeface="HurmeGeometricSans2 Light"/>
              </a:rPr>
              <a:t>an</a:t>
            </a:r>
            <a:r>
              <a:rPr lang="en-US" sz="900" b="0" i="0" spc="-10">
                <a:latin typeface="Helvetica"/>
                <a:cs typeface="HurmeGeometricSans2 Light"/>
              </a:rPr>
              <a:t>c</a:t>
            </a:r>
            <a:r>
              <a:rPr lang="en-US" sz="900" b="0" i="0" spc="10">
                <a:latin typeface="Helvetica"/>
                <a:cs typeface="HurmeGeometricSans2 Light"/>
              </a:rPr>
              <a:t>e</a:t>
            </a:r>
            <a:endParaRPr lang="en-US" sz="900" b="0" i="0">
              <a:latin typeface="Helvetica"/>
              <a:cs typeface="HurmeGeometricSans2 Light"/>
            </a:endParaRPr>
          </a:p>
        </p:txBody>
      </p:sp>
      <p:sp>
        <p:nvSpPr>
          <p:cNvPr id="126" name="object 25">
            <a:extLst>
              <a:ext uri="{FF2B5EF4-FFF2-40B4-BE49-F238E27FC236}">
                <a16:creationId xmlns:a16="http://schemas.microsoft.com/office/drawing/2014/main" id="{AC84A8D9-2D03-348A-60DF-9D62852BC828}"/>
              </a:ext>
            </a:extLst>
          </p:cNvPr>
          <p:cNvSpPr txBox="1"/>
          <p:nvPr/>
        </p:nvSpPr>
        <p:spPr>
          <a:xfrm>
            <a:off x="3253644" y="1419701"/>
            <a:ext cx="2625698" cy="497572"/>
          </a:xfrm>
          <a:prstGeom prst="rect">
            <a:avLst/>
          </a:prstGeom>
        </p:spPr>
        <p:txBody>
          <a:bodyPr vert="horz" wrap="square" lIns="0" tIns="0" rIns="0" bIns="0" rtlCol="0" anchor="t">
            <a:spAutoFit/>
          </a:bodyPr>
          <a:lstStyle/>
          <a:p>
            <a:pPr marL="12700" algn="ctr" defTabSz="457200" rtl="0" eaLnBrk="1" latinLnBrk="0" hangingPunct="1">
              <a:lnSpc>
                <a:spcPct val="100000"/>
              </a:lnSpc>
            </a:pPr>
            <a:r>
              <a:rPr lang="en-US" sz="1100" b="1" i="0" kern="1200" spc="5" err="1">
                <a:latin typeface="Helvetica"/>
                <a:cs typeface="HurmeGeometricSans2 Light"/>
              </a:rPr>
              <a:t>Cellectis</a:t>
            </a:r>
            <a:r>
              <a:rPr lang="en-US" sz="1100" b="1" i="0" kern="1200" spc="5">
                <a:latin typeface="Helvetica"/>
                <a:cs typeface="HurmeGeometricSans2 Light"/>
              </a:rPr>
              <a:t> New York</a:t>
            </a:r>
          </a:p>
          <a:p>
            <a:pPr marL="12700" algn="ctr">
              <a:lnSpc>
                <a:spcPct val="100000"/>
              </a:lnSpc>
              <a:spcBef>
                <a:spcPts val="209"/>
              </a:spcBef>
            </a:pPr>
            <a:r>
              <a:rPr sz="900" b="0" i="0" spc="15">
                <a:latin typeface="Helvetica" pitchFamily="2" charset="0"/>
                <a:cs typeface="HurmeGeometricSans2 Light"/>
              </a:rPr>
              <a:t>4</a:t>
            </a:r>
            <a:r>
              <a:rPr sz="900" b="0" i="0" spc="25">
                <a:latin typeface="Helvetica" pitchFamily="2" charset="0"/>
                <a:cs typeface="HurmeGeometricSans2 Light"/>
              </a:rPr>
              <a:t>3</a:t>
            </a:r>
            <a:r>
              <a:rPr sz="900" b="0" i="0" spc="10">
                <a:latin typeface="Helvetica" pitchFamily="2" charset="0"/>
                <a:cs typeface="HurmeGeometricSans2 Light"/>
              </a:rPr>
              <a:t>0</a:t>
            </a:r>
            <a:r>
              <a:rPr sz="900" b="0" i="0" spc="25">
                <a:latin typeface="Helvetica" pitchFamily="2" charset="0"/>
                <a:cs typeface="HurmeGeometricSans2 Light"/>
              </a:rPr>
              <a:t> </a:t>
            </a:r>
            <a:r>
              <a:rPr sz="900" b="0" i="0">
                <a:latin typeface="Helvetica" pitchFamily="2" charset="0"/>
                <a:cs typeface="HurmeGeometricSans2 Light"/>
              </a:rPr>
              <a:t>E</a:t>
            </a:r>
            <a:r>
              <a:rPr sz="900" b="0" i="0" spc="20">
                <a:latin typeface="Helvetica" pitchFamily="2" charset="0"/>
                <a:cs typeface="HurmeGeometricSans2 Light"/>
              </a:rPr>
              <a:t>a</a:t>
            </a:r>
            <a:r>
              <a:rPr sz="900" b="0" i="0" spc="-5">
                <a:latin typeface="Helvetica" pitchFamily="2" charset="0"/>
                <a:cs typeface="HurmeGeometricSans2 Light"/>
              </a:rPr>
              <a:t>s</a:t>
            </a:r>
            <a:r>
              <a:rPr sz="900" b="0" i="0" spc="5">
                <a:latin typeface="Helvetica" pitchFamily="2" charset="0"/>
                <a:cs typeface="HurmeGeometricSans2 Light"/>
              </a:rPr>
              <a:t>t</a:t>
            </a:r>
            <a:r>
              <a:rPr sz="900" b="0" i="0" spc="25">
                <a:latin typeface="Helvetica" pitchFamily="2" charset="0"/>
                <a:cs typeface="HurmeGeometricSans2 Light"/>
              </a:rPr>
              <a:t> </a:t>
            </a:r>
            <a:r>
              <a:rPr sz="900" b="0" i="0" spc="15">
                <a:latin typeface="Helvetica" pitchFamily="2" charset="0"/>
                <a:cs typeface="HurmeGeometricSans2 Light"/>
              </a:rPr>
              <a:t>29</a:t>
            </a:r>
            <a:r>
              <a:rPr sz="900" b="0" i="0">
                <a:latin typeface="Helvetica" pitchFamily="2" charset="0"/>
                <a:cs typeface="HurmeGeometricSans2 Light"/>
              </a:rPr>
              <a:t>t</a:t>
            </a:r>
            <a:r>
              <a:rPr sz="900" b="0" i="0" spc="10">
                <a:latin typeface="Helvetica" pitchFamily="2" charset="0"/>
                <a:cs typeface="HurmeGeometricSans2 Light"/>
              </a:rPr>
              <a:t>h</a:t>
            </a:r>
            <a:r>
              <a:rPr sz="900" b="0" i="0" spc="25">
                <a:latin typeface="Helvetica" pitchFamily="2" charset="0"/>
                <a:cs typeface="HurmeGeometricSans2 Light"/>
              </a:rPr>
              <a:t> </a:t>
            </a:r>
            <a:r>
              <a:rPr sz="900" b="0" i="0" spc="-5">
                <a:latin typeface="Helvetica" pitchFamily="2" charset="0"/>
                <a:cs typeface="HurmeGeometricSans2 Light"/>
              </a:rPr>
              <a:t>S</a:t>
            </a:r>
            <a:r>
              <a:rPr sz="900" b="0" i="0">
                <a:latin typeface="Helvetica" pitchFamily="2" charset="0"/>
                <a:cs typeface="HurmeGeometricSans2 Light"/>
              </a:rPr>
              <a:t>t</a:t>
            </a:r>
            <a:r>
              <a:rPr sz="900" b="0" i="0" spc="-30">
                <a:latin typeface="Helvetica" pitchFamily="2" charset="0"/>
                <a:cs typeface="HurmeGeometricSans2 Light"/>
              </a:rPr>
              <a:t>r</a:t>
            </a:r>
            <a:r>
              <a:rPr sz="900" b="0" i="0" spc="10">
                <a:latin typeface="Helvetica" pitchFamily="2" charset="0"/>
                <a:cs typeface="HurmeGeometricSans2 Light"/>
              </a:rPr>
              <a:t>e</a:t>
            </a:r>
            <a:r>
              <a:rPr sz="900" b="0" i="0">
                <a:latin typeface="Helvetica" pitchFamily="2" charset="0"/>
                <a:cs typeface="HurmeGeometricSans2 Light"/>
              </a:rPr>
              <a:t>e</a:t>
            </a:r>
            <a:r>
              <a:rPr sz="900" b="0" i="0" spc="5">
                <a:latin typeface="Helvetica" pitchFamily="2" charset="0"/>
                <a:cs typeface="HurmeGeometricSans2 Light"/>
              </a:rPr>
              <a:t>t</a:t>
            </a:r>
            <a:endParaRPr sz="900" b="0" i="0">
              <a:latin typeface="Helvetica" pitchFamily="2" charset="0"/>
              <a:cs typeface="HurmeGeometricSans2 Light"/>
            </a:endParaRPr>
          </a:p>
          <a:p>
            <a:pPr marL="12700" algn="ctr">
              <a:lnSpc>
                <a:spcPct val="100000"/>
              </a:lnSpc>
              <a:spcBef>
                <a:spcPts val="209"/>
              </a:spcBef>
            </a:pPr>
            <a:r>
              <a:rPr sz="900" b="0" i="0" spc="15">
                <a:latin typeface="Helvetica" pitchFamily="2" charset="0"/>
                <a:cs typeface="HurmeGeometricSans2 Light"/>
              </a:rPr>
              <a:t>N</a:t>
            </a:r>
            <a:r>
              <a:rPr sz="900" b="0" i="0" spc="-10">
                <a:latin typeface="Helvetica" pitchFamily="2" charset="0"/>
                <a:cs typeface="HurmeGeometricSans2 Light"/>
              </a:rPr>
              <a:t>e</a:t>
            </a:r>
            <a:r>
              <a:rPr sz="900" b="0" i="0" spc="10">
                <a:latin typeface="Helvetica" pitchFamily="2" charset="0"/>
                <a:cs typeface="HurmeGeometricSans2 Light"/>
              </a:rPr>
              <a:t>w</a:t>
            </a:r>
            <a:r>
              <a:rPr sz="900" b="0" i="0" spc="25">
                <a:latin typeface="Helvetica" pitchFamily="2" charset="0"/>
                <a:cs typeface="HurmeGeometricSans2 Light"/>
              </a:rPr>
              <a:t> </a:t>
            </a:r>
            <a:r>
              <a:rPr sz="900" b="0" i="0" spc="-65">
                <a:latin typeface="Helvetica" pitchFamily="2" charset="0"/>
                <a:cs typeface="HurmeGeometricSans2 Light"/>
              </a:rPr>
              <a:t>Y</a:t>
            </a:r>
            <a:r>
              <a:rPr sz="900" b="0" i="0" spc="20">
                <a:latin typeface="Helvetica" pitchFamily="2" charset="0"/>
                <a:cs typeface="HurmeGeometricSans2 Light"/>
              </a:rPr>
              <a:t>o</a:t>
            </a:r>
            <a:r>
              <a:rPr sz="900" b="0" i="0" spc="-5">
                <a:latin typeface="Helvetica" pitchFamily="2" charset="0"/>
                <a:cs typeface="HurmeGeometricSans2 Light"/>
              </a:rPr>
              <a:t>r</a:t>
            </a:r>
            <a:r>
              <a:rPr sz="900" b="0" i="0" spc="35">
                <a:latin typeface="Helvetica" pitchFamily="2" charset="0"/>
                <a:cs typeface="HurmeGeometricSans2 Light"/>
              </a:rPr>
              <a:t>k</a:t>
            </a:r>
            <a:r>
              <a:rPr sz="900" b="0" i="0">
                <a:latin typeface="Helvetica" pitchFamily="2" charset="0"/>
                <a:cs typeface="HurmeGeometricSans2 Light"/>
              </a:rPr>
              <a:t>,</a:t>
            </a:r>
            <a:r>
              <a:rPr sz="900" b="0" i="0" spc="25">
                <a:latin typeface="Helvetica" pitchFamily="2" charset="0"/>
                <a:cs typeface="HurmeGeometricSans2 Light"/>
              </a:rPr>
              <a:t> </a:t>
            </a:r>
            <a:r>
              <a:rPr sz="900" b="0" i="0">
                <a:latin typeface="Helvetica" pitchFamily="2" charset="0"/>
                <a:cs typeface="HurmeGeometricSans2 Light"/>
              </a:rPr>
              <a:t>N</a:t>
            </a:r>
            <a:r>
              <a:rPr sz="900" b="0" i="0" spc="10">
                <a:latin typeface="Helvetica" pitchFamily="2" charset="0"/>
                <a:cs typeface="HurmeGeometricSans2 Light"/>
              </a:rPr>
              <a:t>Y</a:t>
            </a:r>
            <a:r>
              <a:rPr lang="en-US" sz="900" b="0" i="0" spc="10">
                <a:latin typeface="Helvetica" pitchFamily="2" charset="0"/>
                <a:cs typeface="HurmeGeometricSans2 Light"/>
              </a:rPr>
              <a:t>, 10016</a:t>
            </a:r>
            <a:r>
              <a:rPr sz="900" b="0" i="0" spc="25">
                <a:latin typeface="Helvetica" pitchFamily="2" charset="0"/>
                <a:cs typeface="HurmeGeometricSans2 Light"/>
              </a:rPr>
              <a:t> </a:t>
            </a:r>
            <a:r>
              <a:rPr sz="900" b="0" i="0" spc="5">
                <a:latin typeface="Helvetica" pitchFamily="2" charset="0"/>
                <a:cs typeface="HurmeGeometricSans2 Light"/>
              </a:rPr>
              <a:t>–</a:t>
            </a:r>
            <a:r>
              <a:rPr sz="900" b="0" i="0" spc="25">
                <a:latin typeface="Helvetica" pitchFamily="2" charset="0"/>
                <a:cs typeface="HurmeGeometricSans2 Light"/>
              </a:rPr>
              <a:t> </a:t>
            </a:r>
            <a:r>
              <a:rPr sz="900" b="0" i="0">
                <a:latin typeface="Helvetica" pitchFamily="2" charset="0"/>
                <a:cs typeface="HurmeGeometricSans2 Light"/>
              </a:rPr>
              <a:t>U</a:t>
            </a:r>
            <a:r>
              <a:rPr sz="900" b="0" i="0" spc="-5">
                <a:latin typeface="Helvetica" pitchFamily="2" charset="0"/>
                <a:cs typeface="HurmeGeometricSans2 Light"/>
              </a:rPr>
              <a:t>S</a:t>
            </a:r>
            <a:r>
              <a:rPr sz="900" b="0" i="0" spc="10">
                <a:latin typeface="Helvetica" pitchFamily="2" charset="0"/>
                <a:cs typeface="HurmeGeometricSans2 Light"/>
              </a:rPr>
              <a:t>A</a:t>
            </a:r>
            <a:endParaRPr sz="900" b="0" i="0">
              <a:latin typeface="Helvetica" pitchFamily="2" charset="0"/>
              <a:cs typeface="HurmeGeometricSans2 Light"/>
            </a:endParaRPr>
          </a:p>
        </p:txBody>
      </p:sp>
      <p:sp>
        <p:nvSpPr>
          <p:cNvPr id="127" name="object 25">
            <a:extLst>
              <a:ext uri="{FF2B5EF4-FFF2-40B4-BE49-F238E27FC236}">
                <a16:creationId xmlns:a16="http://schemas.microsoft.com/office/drawing/2014/main" id="{EF9D9F4C-D504-BD34-32D4-EEB8B70B1F17}"/>
              </a:ext>
            </a:extLst>
          </p:cNvPr>
          <p:cNvSpPr txBox="1"/>
          <p:nvPr/>
        </p:nvSpPr>
        <p:spPr>
          <a:xfrm>
            <a:off x="6427763" y="1401485"/>
            <a:ext cx="1921746" cy="497572"/>
          </a:xfrm>
          <a:prstGeom prst="rect">
            <a:avLst/>
          </a:prstGeom>
        </p:spPr>
        <p:txBody>
          <a:bodyPr vert="horz" wrap="square" lIns="0" tIns="0" rIns="0" bIns="0" rtlCol="0" anchor="t">
            <a:spAutoFit/>
          </a:bodyPr>
          <a:lstStyle/>
          <a:p>
            <a:pPr marL="12700" algn="ctr" defTabSz="457200" rtl="0" eaLnBrk="1" latinLnBrk="0" hangingPunct="1">
              <a:lnSpc>
                <a:spcPct val="100000"/>
              </a:lnSpc>
            </a:pPr>
            <a:r>
              <a:rPr lang="en-US" sz="1100" b="1" i="0" kern="1200" spc="5" err="1">
                <a:latin typeface="Helvetica"/>
                <a:cs typeface="HurmeGeometricSans2 Light"/>
              </a:rPr>
              <a:t>Cellectis</a:t>
            </a:r>
            <a:r>
              <a:rPr lang="en-US" sz="1100" b="1" i="0" kern="1200" spc="5">
                <a:latin typeface="Helvetica"/>
                <a:cs typeface="HurmeGeometricSans2 Light"/>
              </a:rPr>
              <a:t> Raleigh</a:t>
            </a:r>
          </a:p>
          <a:p>
            <a:pPr marL="12700" algn="ctr">
              <a:lnSpc>
                <a:spcPct val="100000"/>
              </a:lnSpc>
              <a:spcBef>
                <a:spcPts val="209"/>
              </a:spcBef>
            </a:pPr>
            <a:r>
              <a:rPr lang="fr-FR" sz="900" b="0" i="0" spc="15">
                <a:latin typeface="Helvetica" pitchFamily="2" charset="0"/>
                <a:cs typeface="HurmeGeometricSans2 Light"/>
              </a:rPr>
              <a:t>2500 Sumner Boulevard</a:t>
            </a:r>
            <a:endParaRPr sz="900" b="0" i="0">
              <a:latin typeface="Helvetica" pitchFamily="2" charset="0"/>
              <a:cs typeface="HurmeGeometricSans2 Light"/>
            </a:endParaRPr>
          </a:p>
          <a:p>
            <a:pPr marL="12700" algn="ctr">
              <a:lnSpc>
                <a:spcPct val="100000"/>
              </a:lnSpc>
              <a:spcBef>
                <a:spcPts val="209"/>
              </a:spcBef>
            </a:pPr>
            <a:r>
              <a:rPr lang="fr-FR" sz="900" b="0" i="0" spc="25">
                <a:latin typeface="Helvetica" pitchFamily="2" charset="0"/>
                <a:cs typeface="HurmeGeometricSans2 Light"/>
              </a:rPr>
              <a:t>Raleigh</a:t>
            </a:r>
            <a:r>
              <a:rPr sz="900" b="0" i="0">
                <a:latin typeface="Helvetica" pitchFamily="2" charset="0"/>
                <a:cs typeface="HurmeGeometricSans2 Light"/>
              </a:rPr>
              <a:t>,</a:t>
            </a:r>
            <a:r>
              <a:rPr sz="900" b="0" i="0" spc="25">
                <a:latin typeface="Helvetica" pitchFamily="2" charset="0"/>
                <a:cs typeface="HurmeGeometricSans2 Light"/>
              </a:rPr>
              <a:t> </a:t>
            </a:r>
            <a:r>
              <a:rPr lang="fr-FR" sz="900" spc="25">
                <a:latin typeface="Helvetica" pitchFamily="2" charset="0"/>
                <a:cs typeface="HurmeGeometricSans2 Light"/>
              </a:rPr>
              <a:t>NC, 27616</a:t>
            </a:r>
            <a:r>
              <a:rPr sz="900" b="0" i="0" spc="25">
                <a:latin typeface="Helvetica" pitchFamily="2" charset="0"/>
                <a:cs typeface="HurmeGeometricSans2 Light"/>
              </a:rPr>
              <a:t> </a:t>
            </a:r>
            <a:r>
              <a:rPr sz="900" b="0" i="0" spc="5">
                <a:latin typeface="Helvetica" pitchFamily="2" charset="0"/>
                <a:cs typeface="HurmeGeometricSans2 Light"/>
              </a:rPr>
              <a:t>–</a:t>
            </a:r>
            <a:r>
              <a:rPr sz="900" b="0" i="0" spc="25">
                <a:latin typeface="Helvetica" pitchFamily="2" charset="0"/>
                <a:cs typeface="HurmeGeometricSans2 Light"/>
              </a:rPr>
              <a:t> </a:t>
            </a:r>
            <a:r>
              <a:rPr sz="900" b="0" i="0">
                <a:latin typeface="Helvetica" pitchFamily="2" charset="0"/>
                <a:cs typeface="HurmeGeometricSans2 Light"/>
              </a:rPr>
              <a:t>U</a:t>
            </a:r>
            <a:r>
              <a:rPr sz="900" b="0" i="0" spc="-5">
                <a:latin typeface="Helvetica" pitchFamily="2" charset="0"/>
                <a:cs typeface="HurmeGeometricSans2 Light"/>
              </a:rPr>
              <a:t>S</a:t>
            </a:r>
            <a:r>
              <a:rPr sz="900" b="0" i="0" spc="10">
                <a:latin typeface="Helvetica" pitchFamily="2" charset="0"/>
                <a:cs typeface="HurmeGeometricSans2 Light"/>
              </a:rPr>
              <a:t>A</a:t>
            </a:r>
            <a:endParaRPr sz="900" b="0" i="0">
              <a:latin typeface="Helvetica" pitchFamily="2" charset="0"/>
              <a:cs typeface="HurmeGeometricSans2 Light"/>
            </a:endParaRPr>
          </a:p>
        </p:txBody>
      </p:sp>
      <p:sp>
        <p:nvSpPr>
          <p:cNvPr id="128" name="object 26">
            <a:extLst>
              <a:ext uri="{FF2B5EF4-FFF2-40B4-BE49-F238E27FC236}">
                <a16:creationId xmlns:a16="http://schemas.microsoft.com/office/drawing/2014/main" id="{85984E3E-30B5-D6A8-FA28-5DAC6B0A6FD8}"/>
              </a:ext>
            </a:extLst>
          </p:cNvPr>
          <p:cNvSpPr txBox="1"/>
          <p:nvPr/>
        </p:nvSpPr>
        <p:spPr>
          <a:xfrm>
            <a:off x="2369841" y="801884"/>
            <a:ext cx="4415079" cy="430887"/>
          </a:xfrm>
          <a:prstGeom prst="rect">
            <a:avLst/>
          </a:prstGeom>
          <a:ln>
            <a:noFill/>
          </a:ln>
        </p:spPr>
        <p:txBody>
          <a:bodyPr vert="horz" wrap="square" lIns="0" tIns="0" rIns="0" bIns="0" rtlCol="0">
            <a:spAutoFit/>
          </a:bodyPr>
          <a:lstStyle/>
          <a:p>
            <a:pPr marL="12700" algn="ctr">
              <a:lnSpc>
                <a:spcPct val="100000"/>
              </a:lnSpc>
            </a:pPr>
            <a:r>
              <a:rPr lang="en-US" sz="1400" b="1" i="0">
                <a:latin typeface="Helvetica" pitchFamily="2" charset="0"/>
                <a:cs typeface="HurmeGeometricSans2 Light"/>
              </a:rPr>
              <a:t>Reach us at: </a:t>
            </a:r>
          </a:p>
          <a:p>
            <a:pPr marL="12700" algn="ctr">
              <a:lnSpc>
                <a:spcPct val="100000"/>
              </a:lnSpc>
            </a:pPr>
            <a:r>
              <a:rPr lang="en-US" sz="1400" b="1" i="0" err="1">
                <a:latin typeface="Helvetica" pitchFamily="2" charset="0"/>
                <a:cs typeface="HurmeGeometricSans2 Light"/>
              </a:rPr>
              <a:t>investors@cellectis.com</a:t>
            </a:r>
            <a:endParaRPr sz="1400" b="1" i="0">
              <a:latin typeface="Helvetica" pitchFamily="2" charset="0"/>
              <a:cs typeface="HurmeGeometricSans2 Light"/>
            </a:endParaRPr>
          </a:p>
        </p:txBody>
      </p:sp>
      <p:pic>
        <p:nvPicPr>
          <p:cNvPr id="102" name="Picture 101" descr="A picture containing text, tree, outdoor, grass&#10;&#10;Description automatically generated">
            <a:extLst>
              <a:ext uri="{FF2B5EF4-FFF2-40B4-BE49-F238E27FC236}">
                <a16:creationId xmlns:a16="http://schemas.microsoft.com/office/drawing/2014/main" id="{D293DD9E-0A32-B277-A265-0765A6A65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004" y="2040217"/>
            <a:ext cx="2553664" cy="2200525"/>
          </a:xfrm>
          <a:prstGeom prst="rect">
            <a:avLst/>
          </a:prstGeom>
          <a:effectLst>
            <a:outerShdw blurRad="114300" dist="266700" dir="5400000" sx="90000" sy="90000" algn="tl" rotWithShape="0">
              <a:prstClr val="black">
                <a:alpha val="20000"/>
              </a:prstClr>
            </a:outerShdw>
          </a:effectLst>
        </p:spPr>
      </p:pic>
    </p:spTree>
    <p:extLst>
      <p:ext uri="{BB962C8B-B14F-4D97-AF65-F5344CB8AC3E}">
        <p14:creationId xmlns:p14="http://schemas.microsoft.com/office/powerpoint/2010/main" val="52390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406365-C8BD-4D7F-BC33-EBDC5BF3E141}"/>
              </a:ext>
            </a:extLst>
          </p:cNvPr>
          <p:cNvSpPr>
            <a:spLocks noGrp="1"/>
          </p:cNvSpPr>
          <p:nvPr>
            <p:ph type="title"/>
          </p:nvPr>
        </p:nvSpPr>
        <p:spPr/>
        <p:txBody>
          <a:bodyPr/>
          <a:lstStyle/>
          <a:p>
            <a:r>
              <a:rPr lang="en-US"/>
              <a:t>Forward-Looking Statements</a:t>
            </a:r>
          </a:p>
        </p:txBody>
      </p:sp>
      <p:sp>
        <p:nvSpPr>
          <p:cNvPr id="7" name="object 13">
            <a:extLst>
              <a:ext uri="{FF2B5EF4-FFF2-40B4-BE49-F238E27FC236}">
                <a16:creationId xmlns:a16="http://schemas.microsoft.com/office/drawing/2014/main" id="{508026F6-9DA1-4945-9722-3C2E0FEEE471}"/>
              </a:ext>
            </a:extLst>
          </p:cNvPr>
          <p:cNvSpPr txBox="1"/>
          <p:nvPr/>
        </p:nvSpPr>
        <p:spPr>
          <a:xfrm>
            <a:off x="512217" y="695061"/>
            <a:ext cx="3821244" cy="3070071"/>
          </a:xfrm>
          <a:prstGeom prst="rect">
            <a:avLst/>
          </a:prstGeom>
        </p:spPr>
        <p:txBody>
          <a:bodyPr vert="horz" wrap="square" lIns="0" tIns="0" rIns="0" bIns="0" rtlCol="0" anchor="t">
            <a:spAutoFit/>
          </a:bodyPr>
          <a:lstStyle/>
          <a:p>
            <a:pPr algn="just"/>
            <a:r>
              <a:rPr lang="en-US" sz="1050">
                <a:solidFill>
                  <a:schemeClr val="bg1"/>
                </a:solidFill>
                <a:latin typeface="Helvetica"/>
                <a:cs typeface="Calibri"/>
              </a:rPr>
              <a:t>This presentation contains “forward-looking” statements within the meaning of applicable securities laws, including the Private Securities Litigation Reform Act of 1995. Forward-looking statements may be identified by words such as “designed to”, “anticipate,” “expected,” “on track,” “plan,” “scheduled,” "should", and “will,” or the negative of these and similar expressions. </a:t>
            </a:r>
            <a:endParaRPr lang="en-US" sz="1050">
              <a:solidFill>
                <a:schemeClr val="bg1"/>
              </a:solidFill>
              <a:latin typeface="Helvetica" pitchFamily="2" charset="0"/>
              <a:cs typeface="Calibri" panose="020F0502020204030204" pitchFamily="34" charset="0"/>
            </a:endParaRPr>
          </a:p>
          <a:p>
            <a:pPr algn="just"/>
            <a:endParaRPr lang="en-US" sz="1050">
              <a:solidFill>
                <a:schemeClr val="bg1"/>
              </a:solidFill>
              <a:latin typeface="Helvetica" pitchFamily="2" charset="0"/>
              <a:cs typeface="Calibri" panose="020F0502020204030204" pitchFamily="34" charset="0"/>
            </a:endParaRPr>
          </a:p>
          <a:p>
            <a:pPr algn="just"/>
            <a:r>
              <a:rPr lang="en-US" sz="1050">
                <a:solidFill>
                  <a:schemeClr val="bg1"/>
                </a:solidFill>
                <a:latin typeface="Helvetica"/>
                <a:cs typeface="Calibri"/>
              </a:rPr>
              <a:t>These forward-looking statements, which are based on our management’s current expectations and assumptions and on information currently available to management, including information provided or otherwise publicly reported by our licensed partners. Forward-looking statements about advancement, timing and progress of clinical trials (including with respect to patient enrollment and follow-up), the timing of our presentation of data and submission of regulatory filings, the adequacy of our supply of clinical vials, the operational capabilities at our manufacturing facilities, and the sufficiency of cash to fund operations. </a:t>
            </a:r>
            <a:endParaRPr lang="fr-FR" sz="1050">
              <a:solidFill>
                <a:schemeClr val="bg1"/>
              </a:solidFill>
              <a:latin typeface="Helvetica" pitchFamily="2" charset="0"/>
              <a:cs typeface="Calibri" panose="020F0502020204030204" pitchFamily="34" charset="0"/>
            </a:endParaRPr>
          </a:p>
          <a:p>
            <a:pPr algn="just"/>
            <a:endParaRPr lang="en-US" sz="1050" spc="15">
              <a:solidFill>
                <a:schemeClr val="bg1"/>
              </a:solidFill>
              <a:latin typeface="Helvetica" pitchFamily="2" charset="0"/>
              <a:cs typeface="Calibri" panose="020F0502020204030204" pitchFamily="34" charset="0"/>
            </a:endParaRPr>
          </a:p>
        </p:txBody>
      </p:sp>
      <p:sp>
        <p:nvSpPr>
          <p:cNvPr id="8" name="object 14">
            <a:extLst>
              <a:ext uri="{FF2B5EF4-FFF2-40B4-BE49-F238E27FC236}">
                <a16:creationId xmlns:a16="http://schemas.microsoft.com/office/drawing/2014/main" id="{582EC7AA-FF3D-41DB-A123-66E170B5CA50}"/>
              </a:ext>
            </a:extLst>
          </p:cNvPr>
          <p:cNvSpPr txBox="1"/>
          <p:nvPr/>
        </p:nvSpPr>
        <p:spPr>
          <a:xfrm>
            <a:off x="4572000" y="695061"/>
            <a:ext cx="3821244" cy="3716402"/>
          </a:xfrm>
          <a:prstGeom prst="rect">
            <a:avLst/>
          </a:prstGeom>
        </p:spPr>
        <p:txBody>
          <a:bodyPr vert="horz" wrap="square" lIns="0" tIns="0" rIns="0" bIns="0" rtlCol="0" anchor="t">
            <a:spAutoFit/>
          </a:bodyPr>
          <a:lstStyle/>
          <a:p>
            <a:pPr algn="just"/>
            <a:r>
              <a:rPr lang="en-US" sz="1050">
                <a:solidFill>
                  <a:schemeClr val="bg1"/>
                </a:solidFill>
                <a:latin typeface="Helvetica"/>
                <a:cs typeface="Calibri"/>
              </a:rPr>
              <a:t>These forward-looking statements are made in light of information currently available to us and are subject to numerous risks and uncertainties, including with respect to the numerous risks associated with biopharmaceutical product candidate development.</a:t>
            </a:r>
          </a:p>
          <a:p>
            <a:pPr algn="just"/>
            <a:endParaRPr lang="en-US" sz="1050">
              <a:solidFill>
                <a:schemeClr val="bg1"/>
              </a:solidFill>
              <a:latin typeface="Helvetica" pitchFamily="2" charset="0"/>
              <a:cs typeface="Calibri" panose="020F0502020204030204" pitchFamily="34" charset="0"/>
            </a:endParaRPr>
          </a:p>
          <a:p>
            <a:pPr algn="just"/>
            <a:r>
              <a:rPr lang="en-US" sz="1050">
                <a:solidFill>
                  <a:schemeClr val="bg1"/>
                </a:solidFill>
                <a:latin typeface="Helvetica"/>
                <a:cs typeface="Calibri"/>
              </a:rPr>
              <a:t>With respect to our cash runway, our operating plans, including product development plans, may change as a result of various factors, including factors currently unknown to us. Furthermore, many other important factors, including those described in our Annual Report on Form 20-F and the financial report (including the management report) for the year ended December 31, 2022 and subsequent filings Cellectis makes with the Securities Exchange Commission from time to time, as well as other known and unknown risks and uncertainties may adversely affect such forward-looking statements and cause our actual results, performance or achievements to be materially different from those expressed or implied by the forward-looking statements. Except as required by law, we assume no obligation to update these forward-looking statements publicly, or to update the reasons why actual results could differ materially from those anticipated in the forward-looking statements, even if new information becomes available in the future.</a:t>
            </a:r>
          </a:p>
        </p:txBody>
      </p:sp>
      <p:sp>
        <p:nvSpPr>
          <p:cNvPr id="2" name="ZoneTexte 1">
            <a:extLst>
              <a:ext uri="{FF2B5EF4-FFF2-40B4-BE49-F238E27FC236}">
                <a16:creationId xmlns:a16="http://schemas.microsoft.com/office/drawing/2014/main" id="{3BA9B5FB-592A-689D-198E-F9C23AB6BCD7}"/>
              </a:ext>
            </a:extLst>
          </p:cNvPr>
          <p:cNvSpPr txBox="1"/>
          <p:nvPr/>
        </p:nvSpPr>
        <p:spPr>
          <a:xfrm>
            <a:off x="1142999" y="4782552"/>
            <a:ext cx="73848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Arial"/>
            </a:endParaRPr>
          </a:p>
        </p:txBody>
      </p:sp>
    </p:spTree>
    <p:extLst>
      <p:ext uri="{BB962C8B-B14F-4D97-AF65-F5344CB8AC3E}">
        <p14:creationId xmlns:p14="http://schemas.microsoft.com/office/powerpoint/2010/main" val="119938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853A9816-697C-D03C-289E-C865299219F0}"/>
              </a:ext>
            </a:extLst>
          </p:cNvPr>
          <p:cNvGrpSpPr/>
          <p:nvPr/>
        </p:nvGrpSpPr>
        <p:grpSpPr>
          <a:xfrm>
            <a:off x="570727" y="890274"/>
            <a:ext cx="7921654" cy="2535141"/>
            <a:chOff x="934142" y="2516053"/>
            <a:chExt cx="7921654" cy="2535141"/>
          </a:xfrm>
        </p:grpSpPr>
        <p:grpSp>
          <p:nvGrpSpPr>
            <p:cNvPr id="47" name="Groupe 46">
              <a:extLst>
                <a:ext uri="{FF2B5EF4-FFF2-40B4-BE49-F238E27FC236}">
                  <a16:creationId xmlns:a16="http://schemas.microsoft.com/office/drawing/2014/main" id="{A5E8919B-7626-420E-8456-B8BFD18C6F67}"/>
                </a:ext>
              </a:extLst>
            </p:cNvPr>
            <p:cNvGrpSpPr/>
            <p:nvPr/>
          </p:nvGrpSpPr>
          <p:grpSpPr>
            <a:xfrm>
              <a:off x="2744224" y="2610867"/>
              <a:ext cx="3376625" cy="2440327"/>
              <a:chOff x="3352273" y="1741969"/>
              <a:chExt cx="3376625" cy="2440327"/>
            </a:xfrm>
          </p:grpSpPr>
          <p:pic>
            <p:nvPicPr>
              <p:cNvPr id="5" name="Picture 4">
                <a:extLst>
                  <a:ext uri="{FF2B5EF4-FFF2-40B4-BE49-F238E27FC236}">
                    <a16:creationId xmlns:a16="http://schemas.microsoft.com/office/drawing/2014/main" id="{D4ACFC5F-49F4-4CBA-AE07-D3CAF9F46CC2}"/>
                  </a:ext>
                </a:extLst>
              </p:cNvPr>
              <p:cNvPicPr>
                <a:picLocks noChangeAspect="1"/>
              </p:cNvPicPr>
              <p:nvPr/>
            </p:nvPicPr>
            <p:blipFill rotWithShape="1">
              <a:blip r:embed="rId3"/>
              <a:srcRect t="21218" r="37280" b="9950"/>
              <a:stretch/>
            </p:blipFill>
            <p:spPr>
              <a:xfrm>
                <a:off x="3352273" y="1741969"/>
                <a:ext cx="3207800" cy="2351166"/>
              </a:xfrm>
              <a:prstGeom prst="rect">
                <a:avLst/>
              </a:prstGeom>
            </p:spPr>
          </p:pic>
          <p:pic>
            <p:nvPicPr>
              <p:cNvPr id="8" name="Image 7">
                <a:extLst>
                  <a:ext uri="{FF2B5EF4-FFF2-40B4-BE49-F238E27FC236}">
                    <a16:creationId xmlns:a16="http://schemas.microsoft.com/office/drawing/2014/main" id="{BE1181E0-4C08-46D0-AD66-5191A5237957}"/>
                  </a:ext>
                </a:extLst>
              </p:cNvPr>
              <p:cNvPicPr>
                <a:picLocks noChangeAspect="1"/>
              </p:cNvPicPr>
              <p:nvPr/>
            </p:nvPicPr>
            <p:blipFill>
              <a:blip r:embed="rId4"/>
              <a:stretch>
                <a:fillRect/>
              </a:stretch>
            </p:blipFill>
            <p:spPr>
              <a:xfrm rot="478287">
                <a:off x="6046754" y="2816219"/>
                <a:ext cx="101651" cy="126584"/>
              </a:xfrm>
              <a:prstGeom prst="rect">
                <a:avLst/>
              </a:prstGeom>
            </p:spPr>
          </p:pic>
          <p:pic>
            <p:nvPicPr>
              <p:cNvPr id="21" name="Image 20">
                <a:extLst>
                  <a:ext uri="{FF2B5EF4-FFF2-40B4-BE49-F238E27FC236}">
                    <a16:creationId xmlns:a16="http://schemas.microsoft.com/office/drawing/2014/main" id="{9B4BB6A6-5A47-4ADB-82F5-42B1691BE48A}"/>
                  </a:ext>
                </a:extLst>
              </p:cNvPr>
              <p:cNvPicPr>
                <a:picLocks noChangeAspect="1"/>
              </p:cNvPicPr>
              <p:nvPr/>
            </p:nvPicPr>
            <p:blipFill>
              <a:blip r:embed="rId4"/>
              <a:stretch>
                <a:fillRect/>
              </a:stretch>
            </p:blipFill>
            <p:spPr>
              <a:xfrm rot="478287">
                <a:off x="6060077" y="2853198"/>
                <a:ext cx="101651" cy="126584"/>
              </a:xfrm>
              <a:prstGeom prst="rect">
                <a:avLst/>
              </a:prstGeom>
            </p:spPr>
          </p:pic>
          <p:pic>
            <p:nvPicPr>
              <p:cNvPr id="12" name="Image 11">
                <a:extLst>
                  <a:ext uri="{FF2B5EF4-FFF2-40B4-BE49-F238E27FC236}">
                    <a16:creationId xmlns:a16="http://schemas.microsoft.com/office/drawing/2014/main" id="{9560A6C5-2117-4C13-8CFF-87968E3897EF}"/>
                  </a:ext>
                </a:extLst>
              </p:cNvPr>
              <p:cNvPicPr>
                <a:picLocks noChangeAspect="1"/>
              </p:cNvPicPr>
              <p:nvPr/>
            </p:nvPicPr>
            <p:blipFill>
              <a:blip r:embed="rId5"/>
              <a:stretch>
                <a:fillRect/>
              </a:stretch>
            </p:blipFill>
            <p:spPr>
              <a:xfrm rot="19270576" flipH="1">
                <a:off x="6009664" y="2885603"/>
                <a:ext cx="74625" cy="88617"/>
              </a:xfrm>
              <a:prstGeom prst="rect">
                <a:avLst/>
              </a:prstGeom>
            </p:spPr>
          </p:pic>
          <p:sp>
            <p:nvSpPr>
              <p:cNvPr id="16" name="Forme libre : forme 15">
                <a:extLst>
                  <a:ext uri="{FF2B5EF4-FFF2-40B4-BE49-F238E27FC236}">
                    <a16:creationId xmlns:a16="http://schemas.microsoft.com/office/drawing/2014/main" id="{1D2DC01A-C0DF-41BA-97B1-656C1F799519}"/>
                  </a:ext>
                </a:extLst>
              </p:cNvPr>
              <p:cNvSpPr/>
              <p:nvPr/>
            </p:nvSpPr>
            <p:spPr>
              <a:xfrm>
                <a:off x="6088490" y="2309412"/>
                <a:ext cx="596348" cy="711642"/>
              </a:xfrm>
              <a:custGeom>
                <a:avLst/>
                <a:gdLst>
                  <a:gd name="connsiteX0" fmla="*/ 0 w 596348"/>
                  <a:gd name="connsiteY0" fmla="*/ 353833 h 711642"/>
                  <a:gd name="connsiteX1" fmla="*/ 39757 w 596348"/>
                  <a:gd name="connsiteY1" fmla="*/ 528762 h 711642"/>
                  <a:gd name="connsiteX2" fmla="*/ 174929 w 596348"/>
                  <a:gd name="connsiteY2" fmla="*/ 711642 h 711642"/>
                  <a:gd name="connsiteX3" fmla="*/ 465152 w 596348"/>
                  <a:gd name="connsiteY3" fmla="*/ 600324 h 711642"/>
                  <a:gd name="connsiteX4" fmla="*/ 564543 w 596348"/>
                  <a:gd name="connsiteY4" fmla="*/ 381663 h 711642"/>
                  <a:gd name="connsiteX5" fmla="*/ 596348 w 596348"/>
                  <a:gd name="connsiteY5" fmla="*/ 107343 h 711642"/>
                  <a:gd name="connsiteX6" fmla="*/ 429371 w 596348"/>
                  <a:gd name="connsiteY6" fmla="*/ 0 h 711642"/>
                  <a:gd name="connsiteX7" fmla="*/ 131197 w 596348"/>
                  <a:gd name="connsiteY7" fmla="*/ 87465 h 711642"/>
                  <a:gd name="connsiteX8" fmla="*/ 43733 w 596348"/>
                  <a:gd name="connsiteY8" fmla="*/ 250466 h 71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48" h="711642">
                    <a:moveTo>
                      <a:pt x="0" y="353833"/>
                    </a:moveTo>
                    <a:lnTo>
                      <a:pt x="39757" y="528762"/>
                    </a:lnTo>
                    <a:lnTo>
                      <a:pt x="174929" y="711642"/>
                    </a:lnTo>
                    <a:lnTo>
                      <a:pt x="465152" y="600324"/>
                    </a:lnTo>
                    <a:lnTo>
                      <a:pt x="564543" y="381663"/>
                    </a:lnTo>
                    <a:lnTo>
                      <a:pt x="596348" y="107343"/>
                    </a:lnTo>
                    <a:lnTo>
                      <a:pt x="429371" y="0"/>
                    </a:lnTo>
                    <a:lnTo>
                      <a:pt x="131197" y="87465"/>
                    </a:lnTo>
                    <a:lnTo>
                      <a:pt x="43733" y="250466"/>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fr-FR">
                  <a:latin typeface="Helvetica" pitchFamily="2" charset="0"/>
                  <a:cs typeface="Calibri" panose="020F0502020204030204" pitchFamily="34" charset="0"/>
                </a:endParaRPr>
              </a:p>
            </p:txBody>
          </p:sp>
          <p:pic>
            <p:nvPicPr>
              <p:cNvPr id="22" name="Image 21">
                <a:extLst>
                  <a:ext uri="{FF2B5EF4-FFF2-40B4-BE49-F238E27FC236}">
                    <a16:creationId xmlns:a16="http://schemas.microsoft.com/office/drawing/2014/main" id="{CC09B80C-D689-4CD7-9356-A7FB1B741472}"/>
                  </a:ext>
                </a:extLst>
              </p:cNvPr>
              <p:cNvPicPr>
                <a:picLocks noChangeAspect="1"/>
              </p:cNvPicPr>
              <p:nvPr/>
            </p:nvPicPr>
            <p:blipFill>
              <a:blip r:embed="rId6"/>
              <a:stretch>
                <a:fillRect/>
              </a:stretch>
            </p:blipFill>
            <p:spPr>
              <a:xfrm rot="479754">
                <a:off x="5658268" y="2422897"/>
                <a:ext cx="182396" cy="185624"/>
              </a:xfrm>
              <a:prstGeom prst="rect">
                <a:avLst/>
              </a:prstGeom>
            </p:spPr>
          </p:pic>
          <p:pic>
            <p:nvPicPr>
              <p:cNvPr id="25" name="Image 24">
                <a:extLst>
                  <a:ext uri="{FF2B5EF4-FFF2-40B4-BE49-F238E27FC236}">
                    <a16:creationId xmlns:a16="http://schemas.microsoft.com/office/drawing/2014/main" id="{4ED12B97-6D20-4C53-9AA2-21D2BC42586E}"/>
                  </a:ext>
                </a:extLst>
              </p:cNvPr>
              <p:cNvPicPr>
                <a:picLocks noChangeAspect="1"/>
              </p:cNvPicPr>
              <p:nvPr/>
            </p:nvPicPr>
            <p:blipFill>
              <a:blip r:embed="rId7"/>
              <a:stretch>
                <a:fillRect/>
              </a:stretch>
            </p:blipFill>
            <p:spPr>
              <a:xfrm rot="412486">
                <a:off x="5887682" y="2557589"/>
                <a:ext cx="76545" cy="103102"/>
              </a:xfrm>
              <a:prstGeom prst="rect">
                <a:avLst/>
              </a:prstGeom>
            </p:spPr>
          </p:pic>
          <p:sp>
            <p:nvSpPr>
              <p:cNvPr id="29" name="Forme libre : forme 28">
                <a:extLst>
                  <a:ext uri="{FF2B5EF4-FFF2-40B4-BE49-F238E27FC236}">
                    <a16:creationId xmlns:a16="http://schemas.microsoft.com/office/drawing/2014/main" id="{56FA9954-24B4-409F-A253-E77B3CB61B54}"/>
                  </a:ext>
                </a:extLst>
              </p:cNvPr>
              <p:cNvSpPr/>
              <p:nvPr/>
            </p:nvSpPr>
            <p:spPr>
              <a:xfrm>
                <a:off x="5733733" y="2205038"/>
                <a:ext cx="469900" cy="406400"/>
              </a:xfrm>
              <a:custGeom>
                <a:avLst/>
                <a:gdLst>
                  <a:gd name="connsiteX0" fmla="*/ 98425 w 469900"/>
                  <a:gd name="connsiteY0" fmla="*/ 25400 h 406400"/>
                  <a:gd name="connsiteX1" fmla="*/ 265112 w 469900"/>
                  <a:gd name="connsiteY1" fmla="*/ 0 h 406400"/>
                  <a:gd name="connsiteX2" fmla="*/ 469900 w 469900"/>
                  <a:gd name="connsiteY2" fmla="*/ 119062 h 406400"/>
                  <a:gd name="connsiteX3" fmla="*/ 285750 w 469900"/>
                  <a:gd name="connsiteY3" fmla="*/ 406400 h 406400"/>
                  <a:gd name="connsiteX4" fmla="*/ 217487 w 469900"/>
                  <a:gd name="connsiteY4" fmla="*/ 360362 h 406400"/>
                  <a:gd name="connsiteX5" fmla="*/ 69850 w 469900"/>
                  <a:gd name="connsiteY5" fmla="*/ 239712 h 406400"/>
                  <a:gd name="connsiteX6" fmla="*/ 0 w 469900"/>
                  <a:gd name="connsiteY6" fmla="*/ 171450 h 406400"/>
                  <a:gd name="connsiteX7" fmla="*/ 98425 w 469900"/>
                  <a:gd name="connsiteY7" fmla="*/ 25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900" h="406400">
                    <a:moveTo>
                      <a:pt x="98425" y="25400"/>
                    </a:moveTo>
                    <a:lnTo>
                      <a:pt x="265112" y="0"/>
                    </a:lnTo>
                    <a:lnTo>
                      <a:pt x="469900" y="119062"/>
                    </a:lnTo>
                    <a:lnTo>
                      <a:pt x="285750" y="406400"/>
                    </a:lnTo>
                    <a:lnTo>
                      <a:pt x="217487" y="360362"/>
                    </a:lnTo>
                    <a:lnTo>
                      <a:pt x="69850" y="239712"/>
                    </a:lnTo>
                    <a:lnTo>
                      <a:pt x="0" y="171450"/>
                    </a:lnTo>
                    <a:lnTo>
                      <a:pt x="98425" y="254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fr-FR">
                  <a:latin typeface="Helvetica" pitchFamily="2" charset="0"/>
                  <a:cs typeface="Calibri" panose="020F0502020204030204" pitchFamily="34" charset="0"/>
                </a:endParaRPr>
              </a:p>
            </p:txBody>
          </p:sp>
          <p:sp>
            <p:nvSpPr>
              <p:cNvPr id="39" name="Forme libre : forme 38">
                <a:extLst>
                  <a:ext uri="{FF2B5EF4-FFF2-40B4-BE49-F238E27FC236}">
                    <a16:creationId xmlns:a16="http://schemas.microsoft.com/office/drawing/2014/main" id="{73D19D78-F42B-465B-80CF-900F55AD6F23}"/>
                  </a:ext>
                </a:extLst>
              </p:cNvPr>
              <p:cNvSpPr/>
              <p:nvPr/>
            </p:nvSpPr>
            <p:spPr>
              <a:xfrm>
                <a:off x="5652192" y="3258749"/>
                <a:ext cx="1076706" cy="923547"/>
              </a:xfrm>
              <a:custGeom>
                <a:avLst/>
                <a:gdLst>
                  <a:gd name="connsiteX0" fmla="*/ 464058 w 1076706"/>
                  <a:gd name="connsiteY0" fmla="*/ 297180 h 923547"/>
                  <a:gd name="connsiteX1" fmla="*/ 464058 w 1076706"/>
                  <a:gd name="connsiteY1" fmla="*/ 297180 h 923547"/>
                  <a:gd name="connsiteX2" fmla="*/ 468630 w 1076706"/>
                  <a:gd name="connsiteY2" fmla="*/ 274320 h 923547"/>
                  <a:gd name="connsiteX3" fmla="*/ 475488 w 1076706"/>
                  <a:gd name="connsiteY3" fmla="*/ 269748 h 923547"/>
                  <a:gd name="connsiteX4" fmla="*/ 480060 w 1076706"/>
                  <a:gd name="connsiteY4" fmla="*/ 256032 h 923547"/>
                  <a:gd name="connsiteX5" fmla="*/ 489204 w 1076706"/>
                  <a:gd name="connsiteY5" fmla="*/ 242316 h 923547"/>
                  <a:gd name="connsiteX6" fmla="*/ 493776 w 1076706"/>
                  <a:gd name="connsiteY6" fmla="*/ 235458 h 923547"/>
                  <a:gd name="connsiteX7" fmla="*/ 505206 w 1076706"/>
                  <a:gd name="connsiteY7" fmla="*/ 214884 h 923547"/>
                  <a:gd name="connsiteX8" fmla="*/ 512064 w 1076706"/>
                  <a:gd name="connsiteY8" fmla="*/ 201168 h 923547"/>
                  <a:gd name="connsiteX9" fmla="*/ 514350 w 1076706"/>
                  <a:gd name="connsiteY9" fmla="*/ 194310 h 923547"/>
                  <a:gd name="connsiteX10" fmla="*/ 518922 w 1076706"/>
                  <a:gd name="connsiteY10" fmla="*/ 187452 h 923547"/>
                  <a:gd name="connsiteX11" fmla="*/ 521208 w 1076706"/>
                  <a:gd name="connsiteY11" fmla="*/ 180594 h 923547"/>
                  <a:gd name="connsiteX12" fmla="*/ 525780 w 1076706"/>
                  <a:gd name="connsiteY12" fmla="*/ 173736 h 923547"/>
                  <a:gd name="connsiteX13" fmla="*/ 530352 w 1076706"/>
                  <a:gd name="connsiteY13" fmla="*/ 153162 h 923547"/>
                  <a:gd name="connsiteX14" fmla="*/ 532638 w 1076706"/>
                  <a:gd name="connsiteY14" fmla="*/ 146304 h 923547"/>
                  <a:gd name="connsiteX15" fmla="*/ 539496 w 1076706"/>
                  <a:gd name="connsiteY15" fmla="*/ 121158 h 923547"/>
                  <a:gd name="connsiteX16" fmla="*/ 550926 w 1076706"/>
                  <a:gd name="connsiteY16" fmla="*/ 107442 h 923547"/>
                  <a:gd name="connsiteX17" fmla="*/ 560070 w 1076706"/>
                  <a:gd name="connsiteY17" fmla="*/ 98298 h 923547"/>
                  <a:gd name="connsiteX18" fmla="*/ 564642 w 1076706"/>
                  <a:gd name="connsiteY18" fmla="*/ 91440 h 923547"/>
                  <a:gd name="connsiteX19" fmla="*/ 571500 w 1076706"/>
                  <a:gd name="connsiteY19" fmla="*/ 84582 h 923547"/>
                  <a:gd name="connsiteX20" fmla="*/ 578358 w 1076706"/>
                  <a:gd name="connsiteY20" fmla="*/ 70866 h 923547"/>
                  <a:gd name="connsiteX21" fmla="*/ 582930 w 1076706"/>
                  <a:gd name="connsiteY21" fmla="*/ 61722 h 923547"/>
                  <a:gd name="connsiteX22" fmla="*/ 587502 w 1076706"/>
                  <a:gd name="connsiteY22" fmla="*/ 54864 h 923547"/>
                  <a:gd name="connsiteX23" fmla="*/ 596646 w 1076706"/>
                  <a:gd name="connsiteY23" fmla="*/ 43434 h 923547"/>
                  <a:gd name="connsiteX24" fmla="*/ 605790 w 1076706"/>
                  <a:gd name="connsiteY24" fmla="*/ 29718 h 923547"/>
                  <a:gd name="connsiteX25" fmla="*/ 610362 w 1076706"/>
                  <a:gd name="connsiteY25" fmla="*/ 22860 h 923547"/>
                  <a:gd name="connsiteX26" fmla="*/ 626364 w 1076706"/>
                  <a:gd name="connsiteY26" fmla="*/ 11430 h 923547"/>
                  <a:gd name="connsiteX27" fmla="*/ 642366 w 1076706"/>
                  <a:gd name="connsiteY27" fmla="*/ 2286 h 923547"/>
                  <a:gd name="connsiteX28" fmla="*/ 706374 w 1076706"/>
                  <a:gd name="connsiteY28" fmla="*/ 0 h 923547"/>
                  <a:gd name="connsiteX29" fmla="*/ 790956 w 1076706"/>
                  <a:gd name="connsiteY29" fmla="*/ 2286 h 923547"/>
                  <a:gd name="connsiteX30" fmla="*/ 797814 w 1076706"/>
                  <a:gd name="connsiteY30" fmla="*/ 4572 h 923547"/>
                  <a:gd name="connsiteX31" fmla="*/ 816102 w 1076706"/>
                  <a:gd name="connsiteY31" fmla="*/ 6858 h 923547"/>
                  <a:gd name="connsiteX32" fmla="*/ 838962 w 1076706"/>
                  <a:gd name="connsiteY32" fmla="*/ 13716 h 923547"/>
                  <a:gd name="connsiteX33" fmla="*/ 854964 w 1076706"/>
                  <a:gd name="connsiteY33" fmla="*/ 18288 h 923547"/>
                  <a:gd name="connsiteX34" fmla="*/ 861822 w 1076706"/>
                  <a:gd name="connsiteY34" fmla="*/ 20574 h 923547"/>
                  <a:gd name="connsiteX35" fmla="*/ 873252 w 1076706"/>
                  <a:gd name="connsiteY35" fmla="*/ 22860 h 923547"/>
                  <a:gd name="connsiteX36" fmla="*/ 882396 w 1076706"/>
                  <a:gd name="connsiteY36" fmla="*/ 32004 h 923547"/>
                  <a:gd name="connsiteX37" fmla="*/ 905256 w 1076706"/>
                  <a:gd name="connsiteY37" fmla="*/ 43434 h 923547"/>
                  <a:gd name="connsiteX38" fmla="*/ 918972 w 1076706"/>
                  <a:gd name="connsiteY38" fmla="*/ 57150 h 923547"/>
                  <a:gd name="connsiteX39" fmla="*/ 944118 w 1076706"/>
                  <a:gd name="connsiteY39" fmla="*/ 68580 h 923547"/>
                  <a:gd name="connsiteX40" fmla="*/ 950976 w 1076706"/>
                  <a:gd name="connsiteY40" fmla="*/ 73152 h 923547"/>
                  <a:gd name="connsiteX41" fmla="*/ 960120 w 1076706"/>
                  <a:gd name="connsiteY41" fmla="*/ 84582 h 923547"/>
                  <a:gd name="connsiteX42" fmla="*/ 976122 w 1076706"/>
                  <a:gd name="connsiteY42" fmla="*/ 98298 h 923547"/>
                  <a:gd name="connsiteX43" fmla="*/ 998982 w 1076706"/>
                  <a:gd name="connsiteY43" fmla="*/ 121158 h 923547"/>
                  <a:gd name="connsiteX44" fmla="*/ 1017270 w 1076706"/>
                  <a:gd name="connsiteY44" fmla="*/ 146304 h 923547"/>
                  <a:gd name="connsiteX45" fmla="*/ 1028700 w 1076706"/>
                  <a:gd name="connsiteY45" fmla="*/ 157734 h 923547"/>
                  <a:gd name="connsiteX46" fmla="*/ 1046988 w 1076706"/>
                  <a:gd name="connsiteY46" fmla="*/ 182880 h 923547"/>
                  <a:gd name="connsiteX47" fmla="*/ 1053846 w 1076706"/>
                  <a:gd name="connsiteY47" fmla="*/ 192024 h 923547"/>
                  <a:gd name="connsiteX48" fmla="*/ 1062990 w 1076706"/>
                  <a:gd name="connsiteY48" fmla="*/ 208026 h 923547"/>
                  <a:gd name="connsiteX49" fmla="*/ 1067562 w 1076706"/>
                  <a:gd name="connsiteY49" fmla="*/ 214884 h 923547"/>
                  <a:gd name="connsiteX50" fmla="*/ 1076706 w 1076706"/>
                  <a:gd name="connsiteY50" fmla="*/ 233172 h 923547"/>
                  <a:gd name="connsiteX51" fmla="*/ 1074420 w 1076706"/>
                  <a:gd name="connsiteY51" fmla="*/ 258318 h 923547"/>
                  <a:gd name="connsiteX52" fmla="*/ 1067562 w 1076706"/>
                  <a:gd name="connsiteY52" fmla="*/ 267462 h 923547"/>
                  <a:gd name="connsiteX53" fmla="*/ 1062990 w 1076706"/>
                  <a:gd name="connsiteY53" fmla="*/ 276606 h 923547"/>
                  <a:gd name="connsiteX54" fmla="*/ 1056132 w 1076706"/>
                  <a:gd name="connsiteY54" fmla="*/ 301752 h 923547"/>
                  <a:gd name="connsiteX55" fmla="*/ 1051560 w 1076706"/>
                  <a:gd name="connsiteY55" fmla="*/ 308610 h 923547"/>
                  <a:gd name="connsiteX56" fmla="*/ 1049274 w 1076706"/>
                  <a:gd name="connsiteY56" fmla="*/ 317754 h 923547"/>
                  <a:gd name="connsiteX57" fmla="*/ 1040130 w 1076706"/>
                  <a:gd name="connsiteY57" fmla="*/ 340614 h 923547"/>
                  <a:gd name="connsiteX58" fmla="*/ 1033272 w 1076706"/>
                  <a:gd name="connsiteY58" fmla="*/ 363474 h 923547"/>
                  <a:gd name="connsiteX59" fmla="*/ 1028700 w 1076706"/>
                  <a:gd name="connsiteY59" fmla="*/ 370332 h 923547"/>
                  <a:gd name="connsiteX60" fmla="*/ 1017270 w 1076706"/>
                  <a:gd name="connsiteY60" fmla="*/ 402336 h 923547"/>
                  <a:gd name="connsiteX61" fmla="*/ 1012698 w 1076706"/>
                  <a:gd name="connsiteY61" fmla="*/ 416052 h 923547"/>
                  <a:gd name="connsiteX62" fmla="*/ 1008126 w 1076706"/>
                  <a:gd name="connsiteY62" fmla="*/ 427482 h 923547"/>
                  <a:gd name="connsiteX63" fmla="*/ 1005840 w 1076706"/>
                  <a:gd name="connsiteY63" fmla="*/ 436626 h 923547"/>
                  <a:gd name="connsiteX64" fmla="*/ 998982 w 1076706"/>
                  <a:gd name="connsiteY64" fmla="*/ 448056 h 923547"/>
                  <a:gd name="connsiteX65" fmla="*/ 994410 w 1076706"/>
                  <a:gd name="connsiteY65" fmla="*/ 470916 h 923547"/>
                  <a:gd name="connsiteX66" fmla="*/ 992124 w 1076706"/>
                  <a:gd name="connsiteY66" fmla="*/ 480060 h 923547"/>
                  <a:gd name="connsiteX67" fmla="*/ 989838 w 1076706"/>
                  <a:gd name="connsiteY67" fmla="*/ 491490 h 923547"/>
                  <a:gd name="connsiteX68" fmla="*/ 987552 w 1076706"/>
                  <a:gd name="connsiteY68" fmla="*/ 500634 h 923547"/>
                  <a:gd name="connsiteX69" fmla="*/ 985266 w 1076706"/>
                  <a:gd name="connsiteY69" fmla="*/ 512064 h 923547"/>
                  <a:gd name="connsiteX70" fmla="*/ 978408 w 1076706"/>
                  <a:gd name="connsiteY70" fmla="*/ 532638 h 923547"/>
                  <a:gd name="connsiteX71" fmla="*/ 971550 w 1076706"/>
                  <a:gd name="connsiteY71" fmla="*/ 560070 h 923547"/>
                  <a:gd name="connsiteX72" fmla="*/ 969264 w 1076706"/>
                  <a:gd name="connsiteY72" fmla="*/ 578358 h 923547"/>
                  <a:gd name="connsiteX73" fmla="*/ 964692 w 1076706"/>
                  <a:gd name="connsiteY73" fmla="*/ 594360 h 923547"/>
                  <a:gd name="connsiteX74" fmla="*/ 962406 w 1076706"/>
                  <a:gd name="connsiteY74" fmla="*/ 658368 h 923547"/>
                  <a:gd name="connsiteX75" fmla="*/ 955548 w 1076706"/>
                  <a:gd name="connsiteY75" fmla="*/ 688086 h 923547"/>
                  <a:gd name="connsiteX76" fmla="*/ 953262 w 1076706"/>
                  <a:gd name="connsiteY76" fmla="*/ 694944 h 923547"/>
                  <a:gd name="connsiteX77" fmla="*/ 946404 w 1076706"/>
                  <a:gd name="connsiteY77" fmla="*/ 729234 h 923547"/>
                  <a:gd name="connsiteX78" fmla="*/ 944118 w 1076706"/>
                  <a:gd name="connsiteY78" fmla="*/ 736092 h 923547"/>
                  <a:gd name="connsiteX79" fmla="*/ 939546 w 1076706"/>
                  <a:gd name="connsiteY79" fmla="*/ 761238 h 923547"/>
                  <a:gd name="connsiteX80" fmla="*/ 937260 w 1076706"/>
                  <a:gd name="connsiteY80" fmla="*/ 768096 h 923547"/>
                  <a:gd name="connsiteX81" fmla="*/ 934974 w 1076706"/>
                  <a:gd name="connsiteY81" fmla="*/ 806958 h 923547"/>
                  <a:gd name="connsiteX82" fmla="*/ 928116 w 1076706"/>
                  <a:gd name="connsiteY82" fmla="*/ 829818 h 923547"/>
                  <a:gd name="connsiteX83" fmla="*/ 921258 w 1076706"/>
                  <a:gd name="connsiteY83" fmla="*/ 848106 h 923547"/>
                  <a:gd name="connsiteX84" fmla="*/ 916686 w 1076706"/>
                  <a:gd name="connsiteY84" fmla="*/ 861822 h 923547"/>
                  <a:gd name="connsiteX85" fmla="*/ 912114 w 1076706"/>
                  <a:gd name="connsiteY85" fmla="*/ 870966 h 923547"/>
                  <a:gd name="connsiteX86" fmla="*/ 907542 w 1076706"/>
                  <a:gd name="connsiteY86" fmla="*/ 889254 h 923547"/>
                  <a:gd name="connsiteX87" fmla="*/ 870966 w 1076706"/>
                  <a:gd name="connsiteY87" fmla="*/ 902970 h 923547"/>
                  <a:gd name="connsiteX88" fmla="*/ 864108 w 1076706"/>
                  <a:gd name="connsiteY88" fmla="*/ 905256 h 923547"/>
                  <a:gd name="connsiteX89" fmla="*/ 857250 w 1076706"/>
                  <a:gd name="connsiteY89" fmla="*/ 909828 h 923547"/>
                  <a:gd name="connsiteX90" fmla="*/ 838962 w 1076706"/>
                  <a:gd name="connsiteY90" fmla="*/ 912114 h 923547"/>
                  <a:gd name="connsiteX91" fmla="*/ 749808 w 1076706"/>
                  <a:gd name="connsiteY91" fmla="*/ 909828 h 923547"/>
                  <a:gd name="connsiteX92" fmla="*/ 733806 w 1076706"/>
                  <a:gd name="connsiteY92" fmla="*/ 907542 h 923547"/>
                  <a:gd name="connsiteX93" fmla="*/ 692658 w 1076706"/>
                  <a:gd name="connsiteY93" fmla="*/ 900684 h 923547"/>
                  <a:gd name="connsiteX94" fmla="*/ 578358 w 1076706"/>
                  <a:gd name="connsiteY94" fmla="*/ 902970 h 923547"/>
                  <a:gd name="connsiteX95" fmla="*/ 571500 w 1076706"/>
                  <a:gd name="connsiteY95" fmla="*/ 907542 h 923547"/>
                  <a:gd name="connsiteX96" fmla="*/ 553212 w 1076706"/>
                  <a:gd name="connsiteY96" fmla="*/ 909828 h 923547"/>
                  <a:gd name="connsiteX97" fmla="*/ 434340 w 1076706"/>
                  <a:gd name="connsiteY97" fmla="*/ 916686 h 923547"/>
                  <a:gd name="connsiteX98" fmla="*/ 402336 w 1076706"/>
                  <a:gd name="connsiteY98" fmla="*/ 921258 h 923547"/>
                  <a:gd name="connsiteX99" fmla="*/ 395478 w 1076706"/>
                  <a:gd name="connsiteY99" fmla="*/ 923544 h 923547"/>
                  <a:gd name="connsiteX100" fmla="*/ 342900 w 1076706"/>
                  <a:gd name="connsiteY100" fmla="*/ 918972 h 923547"/>
                  <a:gd name="connsiteX101" fmla="*/ 294894 w 1076706"/>
                  <a:gd name="connsiteY101" fmla="*/ 914400 h 923547"/>
                  <a:gd name="connsiteX102" fmla="*/ 281178 w 1076706"/>
                  <a:gd name="connsiteY102" fmla="*/ 909828 h 923547"/>
                  <a:gd name="connsiteX103" fmla="*/ 274320 w 1076706"/>
                  <a:gd name="connsiteY103" fmla="*/ 905256 h 923547"/>
                  <a:gd name="connsiteX104" fmla="*/ 260604 w 1076706"/>
                  <a:gd name="connsiteY104" fmla="*/ 902970 h 923547"/>
                  <a:gd name="connsiteX105" fmla="*/ 210312 w 1076706"/>
                  <a:gd name="connsiteY105" fmla="*/ 900684 h 923547"/>
                  <a:gd name="connsiteX106" fmla="*/ 178308 w 1076706"/>
                  <a:gd name="connsiteY106" fmla="*/ 896112 h 923547"/>
                  <a:gd name="connsiteX107" fmla="*/ 169164 w 1076706"/>
                  <a:gd name="connsiteY107" fmla="*/ 893826 h 923547"/>
                  <a:gd name="connsiteX108" fmla="*/ 132588 w 1076706"/>
                  <a:gd name="connsiteY108" fmla="*/ 891540 h 923547"/>
                  <a:gd name="connsiteX109" fmla="*/ 75438 w 1076706"/>
                  <a:gd name="connsiteY109" fmla="*/ 886968 h 923547"/>
                  <a:gd name="connsiteX110" fmla="*/ 52578 w 1076706"/>
                  <a:gd name="connsiteY110" fmla="*/ 880110 h 923547"/>
                  <a:gd name="connsiteX111" fmla="*/ 29718 w 1076706"/>
                  <a:gd name="connsiteY111" fmla="*/ 875538 h 923547"/>
                  <a:gd name="connsiteX112" fmla="*/ 16002 w 1076706"/>
                  <a:gd name="connsiteY112" fmla="*/ 868680 h 923547"/>
                  <a:gd name="connsiteX113" fmla="*/ 9144 w 1076706"/>
                  <a:gd name="connsiteY113" fmla="*/ 864108 h 923547"/>
                  <a:gd name="connsiteX114" fmla="*/ 4572 w 1076706"/>
                  <a:gd name="connsiteY114" fmla="*/ 857250 h 923547"/>
                  <a:gd name="connsiteX115" fmla="*/ 0 w 1076706"/>
                  <a:gd name="connsiteY115" fmla="*/ 843534 h 923547"/>
                  <a:gd name="connsiteX116" fmla="*/ 2286 w 1076706"/>
                  <a:gd name="connsiteY116" fmla="*/ 811530 h 923547"/>
                  <a:gd name="connsiteX117" fmla="*/ 6858 w 1076706"/>
                  <a:gd name="connsiteY117" fmla="*/ 804672 h 923547"/>
                  <a:gd name="connsiteX118" fmla="*/ 11430 w 1076706"/>
                  <a:gd name="connsiteY118" fmla="*/ 786384 h 923547"/>
                  <a:gd name="connsiteX119" fmla="*/ 16002 w 1076706"/>
                  <a:gd name="connsiteY119" fmla="*/ 779526 h 923547"/>
                  <a:gd name="connsiteX120" fmla="*/ 18288 w 1076706"/>
                  <a:gd name="connsiteY120" fmla="*/ 772668 h 923547"/>
                  <a:gd name="connsiteX121" fmla="*/ 29718 w 1076706"/>
                  <a:gd name="connsiteY121" fmla="*/ 758952 h 923547"/>
                  <a:gd name="connsiteX122" fmla="*/ 38862 w 1076706"/>
                  <a:gd name="connsiteY122" fmla="*/ 756666 h 923547"/>
                  <a:gd name="connsiteX123" fmla="*/ 57150 w 1076706"/>
                  <a:gd name="connsiteY123" fmla="*/ 749808 h 923547"/>
                  <a:gd name="connsiteX124" fmla="*/ 73152 w 1076706"/>
                  <a:gd name="connsiteY124" fmla="*/ 747522 h 923547"/>
                  <a:gd name="connsiteX125" fmla="*/ 80010 w 1076706"/>
                  <a:gd name="connsiteY125" fmla="*/ 745236 h 923547"/>
                  <a:gd name="connsiteX126" fmla="*/ 96012 w 1076706"/>
                  <a:gd name="connsiteY126" fmla="*/ 733806 h 923547"/>
                  <a:gd name="connsiteX127" fmla="*/ 102870 w 1076706"/>
                  <a:gd name="connsiteY127" fmla="*/ 729234 h 923547"/>
                  <a:gd name="connsiteX128" fmla="*/ 128016 w 1076706"/>
                  <a:gd name="connsiteY128" fmla="*/ 726948 h 923547"/>
                  <a:gd name="connsiteX129" fmla="*/ 148590 w 1076706"/>
                  <a:gd name="connsiteY129" fmla="*/ 724662 h 923547"/>
                  <a:gd name="connsiteX130" fmla="*/ 157734 w 1076706"/>
                  <a:gd name="connsiteY130" fmla="*/ 683514 h 923547"/>
                  <a:gd name="connsiteX131" fmla="*/ 173736 w 1076706"/>
                  <a:gd name="connsiteY131" fmla="*/ 662940 h 923547"/>
                  <a:gd name="connsiteX132" fmla="*/ 180594 w 1076706"/>
                  <a:gd name="connsiteY132" fmla="*/ 658368 h 923547"/>
                  <a:gd name="connsiteX133" fmla="*/ 196596 w 1076706"/>
                  <a:gd name="connsiteY133" fmla="*/ 640080 h 923547"/>
                  <a:gd name="connsiteX134" fmla="*/ 198882 w 1076706"/>
                  <a:gd name="connsiteY134" fmla="*/ 630936 h 923547"/>
                  <a:gd name="connsiteX135" fmla="*/ 205740 w 1076706"/>
                  <a:gd name="connsiteY135" fmla="*/ 610362 h 923547"/>
                  <a:gd name="connsiteX136" fmla="*/ 214884 w 1076706"/>
                  <a:gd name="connsiteY136" fmla="*/ 603504 h 923547"/>
                  <a:gd name="connsiteX137" fmla="*/ 228600 w 1076706"/>
                  <a:gd name="connsiteY137" fmla="*/ 594360 h 923547"/>
                  <a:gd name="connsiteX138" fmla="*/ 240030 w 1076706"/>
                  <a:gd name="connsiteY138" fmla="*/ 573786 h 923547"/>
                  <a:gd name="connsiteX139" fmla="*/ 244602 w 1076706"/>
                  <a:gd name="connsiteY139" fmla="*/ 566928 h 923547"/>
                  <a:gd name="connsiteX140" fmla="*/ 258318 w 1076706"/>
                  <a:gd name="connsiteY140" fmla="*/ 557784 h 923547"/>
                  <a:gd name="connsiteX141" fmla="*/ 262890 w 1076706"/>
                  <a:gd name="connsiteY141" fmla="*/ 550926 h 923547"/>
                  <a:gd name="connsiteX142" fmla="*/ 269748 w 1076706"/>
                  <a:gd name="connsiteY142" fmla="*/ 546354 h 923547"/>
                  <a:gd name="connsiteX143" fmla="*/ 278892 w 1076706"/>
                  <a:gd name="connsiteY143" fmla="*/ 534924 h 923547"/>
                  <a:gd name="connsiteX144" fmla="*/ 294894 w 1076706"/>
                  <a:gd name="connsiteY144" fmla="*/ 516636 h 923547"/>
                  <a:gd name="connsiteX145" fmla="*/ 304038 w 1076706"/>
                  <a:gd name="connsiteY145" fmla="*/ 505206 h 923547"/>
                  <a:gd name="connsiteX146" fmla="*/ 308610 w 1076706"/>
                  <a:gd name="connsiteY146" fmla="*/ 498348 h 923547"/>
                  <a:gd name="connsiteX147" fmla="*/ 322326 w 1076706"/>
                  <a:gd name="connsiteY147" fmla="*/ 484632 h 923547"/>
                  <a:gd name="connsiteX148" fmla="*/ 329184 w 1076706"/>
                  <a:gd name="connsiteY148" fmla="*/ 477774 h 923547"/>
                  <a:gd name="connsiteX149" fmla="*/ 342900 w 1076706"/>
                  <a:gd name="connsiteY149" fmla="*/ 468630 h 923547"/>
                  <a:gd name="connsiteX150" fmla="*/ 356616 w 1076706"/>
                  <a:gd name="connsiteY150" fmla="*/ 464058 h 923547"/>
                  <a:gd name="connsiteX151" fmla="*/ 365760 w 1076706"/>
                  <a:gd name="connsiteY151" fmla="*/ 457200 h 923547"/>
                  <a:gd name="connsiteX152" fmla="*/ 381762 w 1076706"/>
                  <a:gd name="connsiteY152" fmla="*/ 450342 h 923547"/>
                  <a:gd name="connsiteX153" fmla="*/ 390906 w 1076706"/>
                  <a:gd name="connsiteY153" fmla="*/ 436626 h 923547"/>
                  <a:gd name="connsiteX154" fmla="*/ 395478 w 1076706"/>
                  <a:gd name="connsiteY154" fmla="*/ 429768 h 923547"/>
                  <a:gd name="connsiteX155" fmla="*/ 416052 w 1076706"/>
                  <a:gd name="connsiteY155" fmla="*/ 411480 h 923547"/>
                  <a:gd name="connsiteX156" fmla="*/ 422910 w 1076706"/>
                  <a:gd name="connsiteY156" fmla="*/ 404622 h 923547"/>
                  <a:gd name="connsiteX157" fmla="*/ 429768 w 1076706"/>
                  <a:gd name="connsiteY157" fmla="*/ 395478 h 923547"/>
                  <a:gd name="connsiteX158" fmla="*/ 464058 w 1076706"/>
                  <a:gd name="connsiteY158" fmla="*/ 297180 h 92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076706" h="923547">
                    <a:moveTo>
                      <a:pt x="464058" y="297180"/>
                    </a:moveTo>
                    <a:lnTo>
                      <a:pt x="464058" y="297180"/>
                    </a:lnTo>
                    <a:cubicBezTo>
                      <a:pt x="465582" y="289560"/>
                      <a:pt x="465641" y="281493"/>
                      <a:pt x="468630" y="274320"/>
                    </a:cubicBezTo>
                    <a:cubicBezTo>
                      <a:pt x="469687" y="271784"/>
                      <a:pt x="474032" y="272078"/>
                      <a:pt x="475488" y="269748"/>
                    </a:cubicBezTo>
                    <a:cubicBezTo>
                      <a:pt x="478042" y="265661"/>
                      <a:pt x="477387" y="260042"/>
                      <a:pt x="480060" y="256032"/>
                    </a:cubicBezTo>
                    <a:lnTo>
                      <a:pt x="489204" y="242316"/>
                    </a:lnTo>
                    <a:cubicBezTo>
                      <a:pt x="490728" y="240030"/>
                      <a:pt x="492907" y="238064"/>
                      <a:pt x="493776" y="235458"/>
                    </a:cubicBezTo>
                    <a:cubicBezTo>
                      <a:pt x="499370" y="218675"/>
                      <a:pt x="494940" y="225150"/>
                      <a:pt x="505206" y="214884"/>
                    </a:cubicBezTo>
                    <a:cubicBezTo>
                      <a:pt x="510952" y="197646"/>
                      <a:pt x="503201" y="218894"/>
                      <a:pt x="512064" y="201168"/>
                    </a:cubicBezTo>
                    <a:cubicBezTo>
                      <a:pt x="513142" y="199013"/>
                      <a:pt x="513272" y="196465"/>
                      <a:pt x="514350" y="194310"/>
                    </a:cubicBezTo>
                    <a:cubicBezTo>
                      <a:pt x="515579" y="191853"/>
                      <a:pt x="517693" y="189909"/>
                      <a:pt x="518922" y="187452"/>
                    </a:cubicBezTo>
                    <a:cubicBezTo>
                      <a:pt x="520000" y="185297"/>
                      <a:pt x="520130" y="182749"/>
                      <a:pt x="521208" y="180594"/>
                    </a:cubicBezTo>
                    <a:cubicBezTo>
                      <a:pt x="522437" y="178137"/>
                      <a:pt x="524551" y="176193"/>
                      <a:pt x="525780" y="173736"/>
                    </a:cubicBezTo>
                    <a:cubicBezTo>
                      <a:pt x="528868" y="167561"/>
                      <a:pt x="528947" y="159484"/>
                      <a:pt x="530352" y="153162"/>
                    </a:cubicBezTo>
                    <a:cubicBezTo>
                      <a:pt x="530875" y="150810"/>
                      <a:pt x="532054" y="148642"/>
                      <a:pt x="532638" y="146304"/>
                    </a:cubicBezTo>
                    <a:cubicBezTo>
                      <a:pt x="534356" y="139434"/>
                      <a:pt x="535573" y="127043"/>
                      <a:pt x="539496" y="121158"/>
                    </a:cubicBezTo>
                    <a:cubicBezTo>
                      <a:pt x="545861" y="111610"/>
                      <a:pt x="542125" y="116243"/>
                      <a:pt x="550926" y="107442"/>
                    </a:cubicBezTo>
                    <a:cubicBezTo>
                      <a:pt x="555914" y="92479"/>
                      <a:pt x="548986" y="107165"/>
                      <a:pt x="560070" y="98298"/>
                    </a:cubicBezTo>
                    <a:cubicBezTo>
                      <a:pt x="562215" y="96582"/>
                      <a:pt x="562883" y="93551"/>
                      <a:pt x="564642" y="91440"/>
                    </a:cubicBezTo>
                    <a:cubicBezTo>
                      <a:pt x="566712" y="88956"/>
                      <a:pt x="569214" y="86868"/>
                      <a:pt x="571500" y="84582"/>
                    </a:cubicBezTo>
                    <a:cubicBezTo>
                      <a:pt x="575691" y="72008"/>
                      <a:pt x="571268" y="83274"/>
                      <a:pt x="578358" y="70866"/>
                    </a:cubicBezTo>
                    <a:cubicBezTo>
                      <a:pt x="580049" y="67907"/>
                      <a:pt x="581239" y="64681"/>
                      <a:pt x="582930" y="61722"/>
                    </a:cubicBezTo>
                    <a:cubicBezTo>
                      <a:pt x="584293" y="59337"/>
                      <a:pt x="586273" y="57321"/>
                      <a:pt x="587502" y="54864"/>
                    </a:cubicBezTo>
                    <a:cubicBezTo>
                      <a:pt x="593023" y="43822"/>
                      <a:pt x="585085" y="51141"/>
                      <a:pt x="596646" y="43434"/>
                    </a:cubicBezTo>
                    <a:lnTo>
                      <a:pt x="605790" y="29718"/>
                    </a:lnTo>
                    <a:cubicBezTo>
                      <a:pt x="607314" y="27432"/>
                      <a:pt x="608164" y="24508"/>
                      <a:pt x="610362" y="22860"/>
                    </a:cubicBezTo>
                    <a:cubicBezTo>
                      <a:pt x="640246" y="447"/>
                      <a:pt x="602965" y="28144"/>
                      <a:pt x="626364" y="11430"/>
                    </a:cubicBezTo>
                    <a:cubicBezTo>
                      <a:pt x="631194" y="7980"/>
                      <a:pt x="635841" y="2707"/>
                      <a:pt x="642366" y="2286"/>
                    </a:cubicBezTo>
                    <a:cubicBezTo>
                      <a:pt x="663671" y="911"/>
                      <a:pt x="685038" y="762"/>
                      <a:pt x="706374" y="0"/>
                    </a:cubicBezTo>
                    <a:cubicBezTo>
                      <a:pt x="734568" y="762"/>
                      <a:pt x="762787" y="878"/>
                      <a:pt x="790956" y="2286"/>
                    </a:cubicBezTo>
                    <a:cubicBezTo>
                      <a:pt x="793363" y="2406"/>
                      <a:pt x="795443" y="4141"/>
                      <a:pt x="797814" y="4572"/>
                    </a:cubicBezTo>
                    <a:cubicBezTo>
                      <a:pt x="803858" y="5671"/>
                      <a:pt x="810006" y="6096"/>
                      <a:pt x="816102" y="6858"/>
                    </a:cubicBezTo>
                    <a:cubicBezTo>
                      <a:pt x="840748" y="15073"/>
                      <a:pt x="819960" y="8534"/>
                      <a:pt x="838962" y="13716"/>
                    </a:cubicBezTo>
                    <a:cubicBezTo>
                      <a:pt x="844314" y="15176"/>
                      <a:pt x="849651" y="16694"/>
                      <a:pt x="854964" y="18288"/>
                    </a:cubicBezTo>
                    <a:cubicBezTo>
                      <a:pt x="857272" y="18980"/>
                      <a:pt x="859484" y="19990"/>
                      <a:pt x="861822" y="20574"/>
                    </a:cubicBezTo>
                    <a:cubicBezTo>
                      <a:pt x="865591" y="21516"/>
                      <a:pt x="869442" y="22098"/>
                      <a:pt x="873252" y="22860"/>
                    </a:cubicBezTo>
                    <a:cubicBezTo>
                      <a:pt x="876300" y="25908"/>
                      <a:pt x="878741" y="29719"/>
                      <a:pt x="882396" y="32004"/>
                    </a:cubicBezTo>
                    <a:cubicBezTo>
                      <a:pt x="895746" y="40348"/>
                      <a:pt x="890893" y="24283"/>
                      <a:pt x="905256" y="43434"/>
                    </a:cubicBezTo>
                    <a:cubicBezTo>
                      <a:pt x="910981" y="51068"/>
                      <a:pt x="910950" y="53139"/>
                      <a:pt x="918972" y="57150"/>
                    </a:cubicBezTo>
                    <a:cubicBezTo>
                      <a:pt x="932830" y="64079"/>
                      <a:pt x="932882" y="62159"/>
                      <a:pt x="944118" y="68580"/>
                    </a:cubicBezTo>
                    <a:cubicBezTo>
                      <a:pt x="946503" y="69943"/>
                      <a:pt x="949033" y="71209"/>
                      <a:pt x="950976" y="73152"/>
                    </a:cubicBezTo>
                    <a:cubicBezTo>
                      <a:pt x="954426" y="76602"/>
                      <a:pt x="956670" y="81132"/>
                      <a:pt x="960120" y="84582"/>
                    </a:cubicBezTo>
                    <a:cubicBezTo>
                      <a:pt x="965088" y="89550"/>
                      <a:pt x="970788" y="93726"/>
                      <a:pt x="976122" y="98298"/>
                    </a:cubicBezTo>
                    <a:cubicBezTo>
                      <a:pt x="987234" y="120523"/>
                      <a:pt x="970963" y="91388"/>
                      <a:pt x="998982" y="121158"/>
                    </a:cubicBezTo>
                    <a:cubicBezTo>
                      <a:pt x="1006085" y="128705"/>
                      <a:pt x="1009941" y="138975"/>
                      <a:pt x="1017270" y="146304"/>
                    </a:cubicBezTo>
                    <a:cubicBezTo>
                      <a:pt x="1021080" y="150114"/>
                      <a:pt x="1025302" y="153552"/>
                      <a:pt x="1028700" y="157734"/>
                    </a:cubicBezTo>
                    <a:cubicBezTo>
                      <a:pt x="1035236" y="165778"/>
                      <a:pt x="1040859" y="174522"/>
                      <a:pt x="1046988" y="182880"/>
                    </a:cubicBezTo>
                    <a:cubicBezTo>
                      <a:pt x="1049241" y="185952"/>
                      <a:pt x="1051956" y="188716"/>
                      <a:pt x="1053846" y="192024"/>
                    </a:cubicBezTo>
                    <a:cubicBezTo>
                      <a:pt x="1056894" y="197358"/>
                      <a:pt x="1059829" y="202758"/>
                      <a:pt x="1062990" y="208026"/>
                    </a:cubicBezTo>
                    <a:cubicBezTo>
                      <a:pt x="1064404" y="210382"/>
                      <a:pt x="1066246" y="212472"/>
                      <a:pt x="1067562" y="214884"/>
                    </a:cubicBezTo>
                    <a:cubicBezTo>
                      <a:pt x="1070826" y="220867"/>
                      <a:pt x="1073658" y="227076"/>
                      <a:pt x="1076706" y="233172"/>
                    </a:cubicBezTo>
                    <a:cubicBezTo>
                      <a:pt x="1075944" y="241554"/>
                      <a:pt x="1076589" y="250186"/>
                      <a:pt x="1074420" y="258318"/>
                    </a:cubicBezTo>
                    <a:cubicBezTo>
                      <a:pt x="1073438" y="261999"/>
                      <a:pt x="1069581" y="264231"/>
                      <a:pt x="1067562" y="267462"/>
                    </a:cubicBezTo>
                    <a:cubicBezTo>
                      <a:pt x="1065756" y="270352"/>
                      <a:pt x="1064514" y="273558"/>
                      <a:pt x="1062990" y="276606"/>
                    </a:cubicBezTo>
                    <a:cubicBezTo>
                      <a:pt x="1061763" y="282740"/>
                      <a:pt x="1059447" y="296780"/>
                      <a:pt x="1056132" y="301752"/>
                    </a:cubicBezTo>
                    <a:lnTo>
                      <a:pt x="1051560" y="308610"/>
                    </a:lnTo>
                    <a:cubicBezTo>
                      <a:pt x="1050798" y="311658"/>
                      <a:pt x="1050377" y="314812"/>
                      <a:pt x="1049274" y="317754"/>
                    </a:cubicBezTo>
                    <a:cubicBezTo>
                      <a:pt x="1042179" y="336673"/>
                      <a:pt x="1046299" y="315937"/>
                      <a:pt x="1040130" y="340614"/>
                    </a:cubicBezTo>
                    <a:cubicBezTo>
                      <a:pt x="1038852" y="345726"/>
                      <a:pt x="1035498" y="360135"/>
                      <a:pt x="1033272" y="363474"/>
                    </a:cubicBezTo>
                    <a:lnTo>
                      <a:pt x="1028700" y="370332"/>
                    </a:lnTo>
                    <a:cubicBezTo>
                      <a:pt x="1022450" y="395332"/>
                      <a:pt x="1032736" y="355937"/>
                      <a:pt x="1017270" y="402336"/>
                    </a:cubicBezTo>
                    <a:cubicBezTo>
                      <a:pt x="1015746" y="406908"/>
                      <a:pt x="1014488" y="411577"/>
                      <a:pt x="1012698" y="416052"/>
                    </a:cubicBezTo>
                    <a:cubicBezTo>
                      <a:pt x="1011174" y="419862"/>
                      <a:pt x="1009424" y="423589"/>
                      <a:pt x="1008126" y="427482"/>
                    </a:cubicBezTo>
                    <a:cubicBezTo>
                      <a:pt x="1007132" y="430463"/>
                      <a:pt x="1007116" y="433755"/>
                      <a:pt x="1005840" y="436626"/>
                    </a:cubicBezTo>
                    <a:cubicBezTo>
                      <a:pt x="1004035" y="440686"/>
                      <a:pt x="1001268" y="444246"/>
                      <a:pt x="998982" y="448056"/>
                    </a:cubicBezTo>
                    <a:cubicBezTo>
                      <a:pt x="997458" y="455676"/>
                      <a:pt x="996038" y="463318"/>
                      <a:pt x="994410" y="470916"/>
                    </a:cubicBezTo>
                    <a:cubicBezTo>
                      <a:pt x="993752" y="473988"/>
                      <a:pt x="992806" y="476993"/>
                      <a:pt x="992124" y="480060"/>
                    </a:cubicBezTo>
                    <a:cubicBezTo>
                      <a:pt x="991281" y="483853"/>
                      <a:pt x="990681" y="487697"/>
                      <a:pt x="989838" y="491490"/>
                    </a:cubicBezTo>
                    <a:cubicBezTo>
                      <a:pt x="989156" y="494557"/>
                      <a:pt x="988234" y="497567"/>
                      <a:pt x="987552" y="500634"/>
                    </a:cubicBezTo>
                    <a:cubicBezTo>
                      <a:pt x="986709" y="504427"/>
                      <a:pt x="986333" y="508328"/>
                      <a:pt x="985266" y="512064"/>
                    </a:cubicBezTo>
                    <a:cubicBezTo>
                      <a:pt x="983280" y="519015"/>
                      <a:pt x="979596" y="525507"/>
                      <a:pt x="978408" y="532638"/>
                    </a:cubicBezTo>
                    <a:cubicBezTo>
                      <a:pt x="975330" y="551108"/>
                      <a:pt x="977588" y="541957"/>
                      <a:pt x="971550" y="560070"/>
                    </a:cubicBezTo>
                    <a:cubicBezTo>
                      <a:pt x="970788" y="566166"/>
                      <a:pt x="970469" y="572334"/>
                      <a:pt x="969264" y="578358"/>
                    </a:cubicBezTo>
                    <a:cubicBezTo>
                      <a:pt x="968176" y="583798"/>
                      <a:pt x="965166" y="588833"/>
                      <a:pt x="964692" y="594360"/>
                    </a:cubicBezTo>
                    <a:cubicBezTo>
                      <a:pt x="962869" y="615632"/>
                      <a:pt x="963698" y="637057"/>
                      <a:pt x="962406" y="658368"/>
                    </a:cubicBezTo>
                    <a:cubicBezTo>
                      <a:pt x="962137" y="662801"/>
                      <a:pt x="955807" y="687309"/>
                      <a:pt x="955548" y="688086"/>
                    </a:cubicBezTo>
                    <a:cubicBezTo>
                      <a:pt x="954786" y="690372"/>
                      <a:pt x="953785" y="692592"/>
                      <a:pt x="953262" y="694944"/>
                    </a:cubicBezTo>
                    <a:cubicBezTo>
                      <a:pt x="950733" y="706323"/>
                      <a:pt x="948933" y="717855"/>
                      <a:pt x="946404" y="729234"/>
                    </a:cubicBezTo>
                    <a:cubicBezTo>
                      <a:pt x="945881" y="731586"/>
                      <a:pt x="944641" y="733740"/>
                      <a:pt x="944118" y="736092"/>
                    </a:cubicBezTo>
                    <a:cubicBezTo>
                      <a:pt x="940042" y="754435"/>
                      <a:pt x="943706" y="744597"/>
                      <a:pt x="939546" y="761238"/>
                    </a:cubicBezTo>
                    <a:cubicBezTo>
                      <a:pt x="938962" y="763576"/>
                      <a:pt x="938022" y="765810"/>
                      <a:pt x="937260" y="768096"/>
                    </a:cubicBezTo>
                    <a:cubicBezTo>
                      <a:pt x="936498" y="781050"/>
                      <a:pt x="936204" y="794040"/>
                      <a:pt x="934974" y="806958"/>
                    </a:cubicBezTo>
                    <a:cubicBezTo>
                      <a:pt x="934513" y="811795"/>
                      <a:pt x="929089" y="826900"/>
                      <a:pt x="928116" y="829818"/>
                    </a:cubicBezTo>
                    <a:cubicBezTo>
                      <a:pt x="921322" y="850200"/>
                      <a:pt x="932192" y="818038"/>
                      <a:pt x="921258" y="848106"/>
                    </a:cubicBezTo>
                    <a:cubicBezTo>
                      <a:pt x="919611" y="852635"/>
                      <a:pt x="918841" y="857511"/>
                      <a:pt x="916686" y="861822"/>
                    </a:cubicBezTo>
                    <a:cubicBezTo>
                      <a:pt x="915162" y="864870"/>
                      <a:pt x="913192" y="867733"/>
                      <a:pt x="912114" y="870966"/>
                    </a:cubicBezTo>
                    <a:cubicBezTo>
                      <a:pt x="910127" y="876927"/>
                      <a:pt x="913162" y="886444"/>
                      <a:pt x="907542" y="889254"/>
                    </a:cubicBezTo>
                    <a:cubicBezTo>
                      <a:pt x="870130" y="907960"/>
                      <a:pt x="908316" y="890520"/>
                      <a:pt x="870966" y="902970"/>
                    </a:cubicBezTo>
                    <a:cubicBezTo>
                      <a:pt x="868680" y="903732"/>
                      <a:pt x="866263" y="904178"/>
                      <a:pt x="864108" y="905256"/>
                    </a:cubicBezTo>
                    <a:cubicBezTo>
                      <a:pt x="861651" y="906485"/>
                      <a:pt x="859901" y="909105"/>
                      <a:pt x="857250" y="909828"/>
                    </a:cubicBezTo>
                    <a:cubicBezTo>
                      <a:pt x="851323" y="911444"/>
                      <a:pt x="845058" y="911352"/>
                      <a:pt x="838962" y="912114"/>
                    </a:cubicBezTo>
                    <a:lnTo>
                      <a:pt x="749808" y="909828"/>
                    </a:lnTo>
                    <a:cubicBezTo>
                      <a:pt x="744425" y="909594"/>
                      <a:pt x="739126" y="908393"/>
                      <a:pt x="733806" y="907542"/>
                    </a:cubicBezTo>
                    <a:lnTo>
                      <a:pt x="692658" y="900684"/>
                    </a:lnTo>
                    <a:cubicBezTo>
                      <a:pt x="654558" y="901446"/>
                      <a:pt x="616405" y="900816"/>
                      <a:pt x="578358" y="902970"/>
                    </a:cubicBezTo>
                    <a:cubicBezTo>
                      <a:pt x="575615" y="903125"/>
                      <a:pt x="574151" y="906819"/>
                      <a:pt x="571500" y="907542"/>
                    </a:cubicBezTo>
                    <a:cubicBezTo>
                      <a:pt x="565573" y="909158"/>
                      <a:pt x="559328" y="909246"/>
                      <a:pt x="553212" y="909828"/>
                    </a:cubicBezTo>
                    <a:cubicBezTo>
                      <a:pt x="513721" y="913589"/>
                      <a:pt x="473945" y="914800"/>
                      <a:pt x="434340" y="916686"/>
                    </a:cubicBezTo>
                    <a:cubicBezTo>
                      <a:pt x="423672" y="918210"/>
                      <a:pt x="412948" y="919385"/>
                      <a:pt x="402336" y="921258"/>
                    </a:cubicBezTo>
                    <a:cubicBezTo>
                      <a:pt x="399963" y="921677"/>
                      <a:pt x="397886" y="923637"/>
                      <a:pt x="395478" y="923544"/>
                    </a:cubicBezTo>
                    <a:cubicBezTo>
                      <a:pt x="377899" y="922868"/>
                      <a:pt x="360420" y="920565"/>
                      <a:pt x="342900" y="918972"/>
                    </a:cubicBezTo>
                    <a:lnTo>
                      <a:pt x="294894" y="914400"/>
                    </a:lnTo>
                    <a:cubicBezTo>
                      <a:pt x="290322" y="912876"/>
                      <a:pt x="285188" y="912501"/>
                      <a:pt x="281178" y="909828"/>
                    </a:cubicBezTo>
                    <a:cubicBezTo>
                      <a:pt x="278892" y="908304"/>
                      <a:pt x="276926" y="906125"/>
                      <a:pt x="274320" y="905256"/>
                    </a:cubicBezTo>
                    <a:cubicBezTo>
                      <a:pt x="269923" y="903790"/>
                      <a:pt x="265227" y="903300"/>
                      <a:pt x="260604" y="902970"/>
                    </a:cubicBezTo>
                    <a:cubicBezTo>
                      <a:pt x="243865" y="901774"/>
                      <a:pt x="227076" y="901446"/>
                      <a:pt x="210312" y="900684"/>
                    </a:cubicBezTo>
                    <a:cubicBezTo>
                      <a:pt x="199644" y="899160"/>
                      <a:pt x="188763" y="898726"/>
                      <a:pt x="178308" y="896112"/>
                    </a:cubicBezTo>
                    <a:cubicBezTo>
                      <a:pt x="175260" y="895350"/>
                      <a:pt x="172290" y="894139"/>
                      <a:pt x="169164" y="893826"/>
                    </a:cubicBezTo>
                    <a:cubicBezTo>
                      <a:pt x="157009" y="892610"/>
                      <a:pt x="144771" y="892431"/>
                      <a:pt x="132588" y="891540"/>
                    </a:cubicBezTo>
                    <a:lnTo>
                      <a:pt x="75438" y="886968"/>
                    </a:lnTo>
                    <a:cubicBezTo>
                      <a:pt x="65101" y="883522"/>
                      <a:pt x="62252" y="882183"/>
                      <a:pt x="52578" y="880110"/>
                    </a:cubicBezTo>
                    <a:cubicBezTo>
                      <a:pt x="44980" y="878482"/>
                      <a:pt x="29718" y="875538"/>
                      <a:pt x="29718" y="875538"/>
                    </a:cubicBezTo>
                    <a:cubicBezTo>
                      <a:pt x="10064" y="862435"/>
                      <a:pt x="34931" y="878144"/>
                      <a:pt x="16002" y="868680"/>
                    </a:cubicBezTo>
                    <a:cubicBezTo>
                      <a:pt x="13545" y="867451"/>
                      <a:pt x="11430" y="865632"/>
                      <a:pt x="9144" y="864108"/>
                    </a:cubicBezTo>
                    <a:cubicBezTo>
                      <a:pt x="7620" y="861822"/>
                      <a:pt x="5688" y="859761"/>
                      <a:pt x="4572" y="857250"/>
                    </a:cubicBezTo>
                    <a:cubicBezTo>
                      <a:pt x="2615" y="852846"/>
                      <a:pt x="0" y="843534"/>
                      <a:pt x="0" y="843534"/>
                    </a:cubicBezTo>
                    <a:cubicBezTo>
                      <a:pt x="762" y="832866"/>
                      <a:pt x="427" y="822062"/>
                      <a:pt x="2286" y="811530"/>
                    </a:cubicBezTo>
                    <a:cubicBezTo>
                      <a:pt x="2763" y="808824"/>
                      <a:pt x="5629" y="807129"/>
                      <a:pt x="6858" y="804672"/>
                    </a:cubicBezTo>
                    <a:cubicBezTo>
                      <a:pt x="11088" y="796211"/>
                      <a:pt x="7517" y="796818"/>
                      <a:pt x="11430" y="786384"/>
                    </a:cubicBezTo>
                    <a:cubicBezTo>
                      <a:pt x="12395" y="783812"/>
                      <a:pt x="14773" y="781983"/>
                      <a:pt x="16002" y="779526"/>
                    </a:cubicBezTo>
                    <a:cubicBezTo>
                      <a:pt x="17080" y="777371"/>
                      <a:pt x="17210" y="774823"/>
                      <a:pt x="18288" y="772668"/>
                    </a:cubicBezTo>
                    <a:cubicBezTo>
                      <a:pt x="20182" y="768881"/>
                      <a:pt x="26179" y="760974"/>
                      <a:pt x="29718" y="758952"/>
                    </a:cubicBezTo>
                    <a:cubicBezTo>
                      <a:pt x="32446" y="757393"/>
                      <a:pt x="35881" y="757660"/>
                      <a:pt x="38862" y="756666"/>
                    </a:cubicBezTo>
                    <a:cubicBezTo>
                      <a:pt x="41055" y="755935"/>
                      <a:pt x="53137" y="750611"/>
                      <a:pt x="57150" y="749808"/>
                    </a:cubicBezTo>
                    <a:cubicBezTo>
                      <a:pt x="62434" y="748751"/>
                      <a:pt x="67818" y="748284"/>
                      <a:pt x="73152" y="747522"/>
                    </a:cubicBezTo>
                    <a:cubicBezTo>
                      <a:pt x="75438" y="746760"/>
                      <a:pt x="77855" y="746314"/>
                      <a:pt x="80010" y="745236"/>
                    </a:cubicBezTo>
                    <a:cubicBezTo>
                      <a:pt x="83602" y="743440"/>
                      <a:pt x="93596" y="735532"/>
                      <a:pt x="96012" y="733806"/>
                    </a:cubicBezTo>
                    <a:cubicBezTo>
                      <a:pt x="98248" y="732209"/>
                      <a:pt x="100184" y="729810"/>
                      <a:pt x="102870" y="729234"/>
                    </a:cubicBezTo>
                    <a:cubicBezTo>
                      <a:pt x="111100" y="727470"/>
                      <a:pt x="119641" y="727785"/>
                      <a:pt x="128016" y="726948"/>
                    </a:cubicBezTo>
                    <a:cubicBezTo>
                      <a:pt x="134882" y="726261"/>
                      <a:pt x="141732" y="725424"/>
                      <a:pt x="148590" y="724662"/>
                    </a:cubicBezTo>
                    <a:cubicBezTo>
                      <a:pt x="169069" y="717836"/>
                      <a:pt x="148252" y="727133"/>
                      <a:pt x="157734" y="683514"/>
                    </a:cubicBezTo>
                    <a:cubicBezTo>
                      <a:pt x="158862" y="678326"/>
                      <a:pt x="168764" y="667083"/>
                      <a:pt x="173736" y="662940"/>
                    </a:cubicBezTo>
                    <a:cubicBezTo>
                      <a:pt x="175847" y="661181"/>
                      <a:pt x="178308" y="659892"/>
                      <a:pt x="180594" y="658368"/>
                    </a:cubicBezTo>
                    <a:cubicBezTo>
                      <a:pt x="191262" y="642366"/>
                      <a:pt x="185166" y="647700"/>
                      <a:pt x="196596" y="640080"/>
                    </a:cubicBezTo>
                    <a:cubicBezTo>
                      <a:pt x="197358" y="637032"/>
                      <a:pt x="198266" y="634017"/>
                      <a:pt x="198882" y="630936"/>
                    </a:cubicBezTo>
                    <a:cubicBezTo>
                      <a:pt x="200798" y="621357"/>
                      <a:pt x="199084" y="617018"/>
                      <a:pt x="205740" y="610362"/>
                    </a:cubicBezTo>
                    <a:cubicBezTo>
                      <a:pt x="208434" y="607668"/>
                      <a:pt x="211763" y="605689"/>
                      <a:pt x="214884" y="603504"/>
                    </a:cubicBezTo>
                    <a:cubicBezTo>
                      <a:pt x="219386" y="600353"/>
                      <a:pt x="228600" y="594360"/>
                      <a:pt x="228600" y="594360"/>
                    </a:cubicBezTo>
                    <a:cubicBezTo>
                      <a:pt x="232624" y="582289"/>
                      <a:pt x="229549" y="589507"/>
                      <a:pt x="240030" y="573786"/>
                    </a:cubicBezTo>
                    <a:cubicBezTo>
                      <a:pt x="241554" y="571500"/>
                      <a:pt x="242316" y="568452"/>
                      <a:pt x="244602" y="566928"/>
                    </a:cubicBezTo>
                    <a:lnTo>
                      <a:pt x="258318" y="557784"/>
                    </a:lnTo>
                    <a:cubicBezTo>
                      <a:pt x="259842" y="555498"/>
                      <a:pt x="260947" y="552869"/>
                      <a:pt x="262890" y="550926"/>
                    </a:cubicBezTo>
                    <a:cubicBezTo>
                      <a:pt x="264833" y="548983"/>
                      <a:pt x="268032" y="548499"/>
                      <a:pt x="269748" y="546354"/>
                    </a:cubicBezTo>
                    <a:cubicBezTo>
                      <a:pt x="282367" y="530580"/>
                      <a:pt x="259238" y="548027"/>
                      <a:pt x="278892" y="534924"/>
                    </a:cubicBezTo>
                    <a:cubicBezTo>
                      <a:pt x="289560" y="518922"/>
                      <a:pt x="283464" y="524256"/>
                      <a:pt x="294894" y="516636"/>
                    </a:cubicBezTo>
                    <a:cubicBezTo>
                      <a:pt x="299344" y="503285"/>
                      <a:pt x="293698" y="515546"/>
                      <a:pt x="304038" y="505206"/>
                    </a:cubicBezTo>
                    <a:cubicBezTo>
                      <a:pt x="305981" y="503263"/>
                      <a:pt x="306785" y="500401"/>
                      <a:pt x="308610" y="498348"/>
                    </a:cubicBezTo>
                    <a:cubicBezTo>
                      <a:pt x="312906" y="493515"/>
                      <a:pt x="317754" y="489204"/>
                      <a:pt x="322326" y="484632"/>
                    </a:cubicBezTo>
                    <a:cubicBezTo>
                      <a:pt x="324612" y="482346"/>
                      <a:pt x="326494" y="479567"/>
                      <a:pt x="329184" y="477774"/>
                    </a:cubicBezTo>
                    <a:cubicBezTo>
                      <a:pt x="333756" y="474726"/>
                      <a:pt x="337687" y="470368"/>
                      <a:pt x="342900" y="468630"/>
                    </a:cubicBezTo>
                    <a:lnTo>
                      <a:pt x="356616" y="464058"/>
                    </a:lnTo>
                    <a:cubicBezTo>
                      <a:pt x="359664" y="461772"/>
                      <a:pt x="362352" y="458904"/>
                      <a:pt x="365760" y="457200"/>
                    </a:cubicBezTo>
                    <a:cubicBezTo>
                      <a:pt x="395283" y="442438"/>
                      <a:pt x="356799" y="466984"/>
                      <a:pt x="381762" y="450342"/>
                    </a:cubicBezTo>
                    <a:lnTo>
                      <a:pt x="390906" y="436626"/>
                    </a:lnTo>
                    <a:cubicBezTo>
                      <a:pt x="392430" y="434340"/>
                      <a:pt x="393192" y="431292"/>
                      <a:pt x="395478" y="429768"/>
                    </a:cubicBezTo>
                    <a:cubicBezTo>
                      <a:pt x="407716" y="421609"/>
                      <a:pt x="400393" y="427139"/>
                      <a:pt x="416052" y="411480"/>
                    </a:cubicBezTo>
                    <a:cubicBezTo>
                      <a:pt x="418338" y="409194"/>
                      <a:pt x="421117" y="407312"/>
                      <a:pt x="422910" y="404622"/>
                    </a:cubicBezTo>
                    <a:cubicBezTo>
                      <a:pt x="428080" y="396867"/>
                      <a:pt x="425539" y="399707"/>
                      <a:pt x="429768" y="395478"/>
                    </a:cubicBezTo>
                    <a:lnTo>
                      <a:pt x="464058" y="29718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fr-FR">
                  <a:latin typeface="Helvetica" pitchFamily="2" charset="0"/>
                  <a:cs typeface="Calibri" panose="020F0502020204030204" pitchFamily="34" charset="0"/>
                </a:endParaRPr>
              </a:p>
            </p:txBody>
          </p:sp>
          <p:pic>
            <p:nvPicPr>
              <p:cNvPr id="41" name="Image 40">
                <a:extLst>
                  <a:ext uri="{FF2B5EF4-FFF2-40B4-BE49-F238E27FC236}">
                    <a16:creationId xmlns:a16="http://schemas.microsoft.com/office/drawing/2014/main" id="{25AA1DB2-92F3-4B88-8470-16EDA230D73D}"/>
                  </a:ext>
                </a:extLst>
              </p:cNvPr>
              <p:cNvPicPr>
                <a:picLocks noChangeAspect="1"/>
              </p:cNvPicPr>
              <p:nvPr/>
            </p:nvPicPr>
            <p:blipFill>
              <a:blip r:embed="rId8"/>
              <a:stretch>
                <a:fillRect/>
              </a:stretch>
            </p:blipFill>
            <p:spPr>
              <a:xfrm rot="21053811">
                <a:off x="5843277" y="3737355"/>
                <a:ext cx="118955" cy="103704"/>
              </a:xfrm>
              <a:prstGeom prst="rect">
                <a:avLst/>
              </a:prstGeom>
            </p:spPr>
          </p:pic>
          <p:sp>
            <p:nvSpPr>
              <p:cNvPr id="42" name="ZoneTexte 41">
                <a:extLst>
                  <a:ext uri="{FF2B5EF4-FFF2-40B4-BE49-F238E27FC236}">
                    <a16:creationId xmlns:a16="http://schemas.microsoft.com/office/drawing/2014/main" id="{C473452D-60C9-4B00-A99B-4F5ED8F5ABEE}"/>
                  </a:ext>
                </a:extLst>
              </p:cNvPr>
              <p:cNvSpPr txBox="1"/>
              <p:nvPr/>
            </p:nvSpPr>
            <p:spPr>
              <a:xfrm>
                <a:off x="3682054" y="3602226"/>
                <a:ext cx="851031" cy="153888"/>
              </a:xfrm>
              <a:prstGeom prst="rect">
                <a:avLst/>
              </a:prstGeom>
              <a:solidFill>
                <a:schemeClr val="bg1"/>
              </a:solidFill>
            </p:spPr>
            <p:txBody>
              <a:bodyPr wrap="square" lIns="45720" tIns="0" rIns="45720" bIns="0" rtlCol="0">
                <a:spAutoFit/>
              </a:bodyPr>
              <a:lstStyle/>
              <a:p>
                <a:pPr algn="ctr"/>
                <a:r>
                  <a:rPr lang="fr-FR" sz="1000">
                    <a:solidFill>
                      <a:srgbClr val="000000"/>
                    </a:solidFill>
                    <a:latin typeface="Helvetica" pitchFamily="2" charset="0"/>
                    <a:ea typeface="Verdana" panose="020B0604030504040204" pitchFamily="34" charset="0"/>
                    <a:cs typeface="Calibri" panose="020F0502020204030204" pitchFamily="34" charset="0"/>
                  </a:rPr>
                  <a:t>CD52</a:t>
                </a:r>
              </a:p>
            </p:txBody>
          </p:sp>
          <p:sp>
            <p:nvSpPr>
              <p:cNvPr id="44" name="Rectangle 43">
                <a:extLst>
                  <a:ext uri="{FF2B5EF4-FFF2-40B4-BE49-F238E27FC236}">
                    <a16:creationId xmlns:a16="http://schemas.microsoft.com/office/drawing/2014/main" id="{C7145C65-A744-4F57-A4CB-05752CD599DA}"/>
                  </a:ext>
                </a:extLst>
              </p:cNvPr>
              <p:cNvSpPr/>
              <p:nvPr/>
            </p:nvSpPr>
            <p:spPr>
              <a:xfrm>
                <a:off x="3545597" y="2986219"/>
                <a:ext cx="777513" cy="142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fr-FR">
                  <a:latin typeface="Helvetica" pitchFamily="2" charset="0"/>
                  <a:cs typeface="Calibri" panose="020F0502020204030204" pitchFamily="34" charset="0"/>
                </a:endParaRPr>
              </a:p>
            </p:txBody>
          </p:sp>
          <p:sp>
            <p:nvSpPr>
              <p:cNvPr id="14" name="Forme libre : forme 13">
                <a:extLst>
                  <a:ext uri="{FF2B5EF4-FFF2-40B4-BE49-F238E27FC236}">
                    <a16:creationId xmlns:a16="http://schemas.microsoft.com/office/drawing/2014/main" id="{4FA01DB5-8D3B-4834-BA38-E45297D988D2}"/>
                  </a:ext>
                </a:extLst>
              </p:cNvPr>
              <p:cNvSpPr/>
              <p:nvPr/>
            </p:nvSpPr>
            <p:spPr>
              <a:xfrm>
                <a:off x="4097867" y="2740781"/>
                <a:ext cx="372533" cy="297543"/>
              </a:xfrm>
              <a:custGeom>
                <a:avLst/>
                <a:gdLst>
                  <a:gd name="connsiteX0" fmla="*/ 372533 w 372533"/>
                  <a:gd name="connsiteY0" fmla="*/ 108857 h 297543"/>
                  <a:gd name="connsiteX1" fmla="*/ 372533 w 372533"/>
                  <a:gd name="connsiteY1" fmla="*/ 108857 h 297543"/>
                  <a:gd name="connsiteX2" fmla="*/ 360438 w 372533"/>
                  <a:gd name="connsiteY2" fmla="*/ 142724 h 297543"/>
                  <a:gd name="connsiteX3" fmla="*/ 358019 w 372533"/>
                  <a:gd name="connsiteY3" fmla="*/ 159657 h 297543"/>
                  <a:gd name="connsiteX4" fmla="*/ 355600 w 372533"/>
                  <a:gd name="connsiteY4" fmla="*/ 166914 h 297543"/>
                  <a:gd name="connsiteX5" fmla="*/ 353181 w 372533"/>
                  <a:gd name="connsiteY5" fmla="*/ 176590 h 297543"/>
                  <a:gd name="connsiteX6" fmla="*/ 350762 w 372533"/>
                  <a:gd name="connsiteY6" fmla="*/ 193524 h 297543"/>
                  <a:gd name="connsiteX7" fmla="*/ 348343 w 372533"/>
                  <a:gd name="connsiteY7" fmla="*/ 246743 h 297543"/>
                  <a:gd name="connsiteX8" fmla="*/ 341085 w 372533"/>
                  <a:gd name="connsiteY8" fmla="*/ 261257 h 297543"/>
                  <a:gd name="connsiteX9" fmla="*/ 336247 w 372533"/>
                  <a:gd name="connsiteY9" fmla="*/ 275771 h 297543"/>
                  <a:gd name="connsiteX10" fmla="*/ 333828 w 372533"/>
                  <a:gd name="connsiteY10" fmla="*/ 283029 h 297543"/>
                  <a:gd name="connsiteX11" fmla="*/ 331409 w 372533"/>
                  <a:gd name="connsiteY11" fmla="*/ 292705 h 297543"/>
                  <a:gd name="connsiteX12" fmla="*/ 321733 w 372533"/>
                  <a:gd name="connsiteY12" fmla="*/ 297543 h 297543"/>
                  <a:gd name="connsiteX13" fmla="*/ 292704 w 372533"/>
                  <a:gd name="connsiteY13" fmla="*/ 292705 h 297543"/>
                  <a:gd name="connsiteX14" fmla="*/ 278190 w 372533"/>
                  <a:gd name="connsiteY14" fmla="*/ 287867 h 297543"/>
                  <a:gd name="connsiteX15" fmla="*/ 270933 w 372533"/>
                  <a:gd name="connsiteY15" fmla="*/ 283029 h 297543"/>
                  <a:gd name="connsiteX16" fmla="*/ 261257 w 372533"/>
                  <a:gd name="connsiteY16" fmla="*/ 280609 h 297543"/>
                  <a:gd name="connsiteX17" fmla="*/ 258838 w 372533"/>
                  <a:gd name="connsiteY17" fmla="*/ 273352 h 297543"/>
                  <a:gd name="connsiteX18" fmla="*/ 246743 w 372533"/>
                  <a:gd name="connsiteY18" fmla="*/ 266095 h 297543"/>
                  <a:gd name="connsiteX19" fmla="*/ 229809 w 372533"/>
                  <a:gd name="connsiteY19" fmla="*/ 261257 h 297543"/>
                  <a:gd name="connsiteX20" fmla="*/ 222552 w 372533"/>
                  <a:gd name="connsiteY20" fmla="*/ 256419 h 297543"/>
                  <a:gd name="connsiteX21" fmla="*/ 212876 w 372533"/>
                  <a:gd name="connsiteY21" fmla="*/ 254000 h 297543"/>
                  <a:gd name="connsiteX22" fmla="*/ 203200 w 372533"/>
                  <a:gd name="connsiteY22" fmla="*/ 249162 h 297543"/>
                  <a:gd name="connsiteX23" fmla="*/ 191104 w 372533"/>
                  <a:gd name="connsiteY23" fmla="*/ 244324 h 297543"/>
                  <a:gd name="connsiteX24" fmla="*/ 176590 w 372533"/>
                  <a:gd name="connsiteY24" fmla="*/ 239486 h 297543"/>
                  <a:gd name="connsiteX25" fmla="*/ 154819 w 372533"/>
                  <a:gd name="connsiteY25" fmla="*/ 232229 h 297543"/>
                  <a:gd name="connsiteX26" fmla="*/ 133047 w 372533"/>
                  <a:gd name="connsiteY26" fmla="*/ 224971 h 297543"/>
                  <a:gd name="connsiteX27" fmla="*/ 125790 w 372533"/>
                  <a:gd name="connsiteY27" fmla="*/ 222552 h 297543"/>
                  <a:gd name="connsiteX28" fmla="*/ 113695 w 372533"/>
                  <a:gd name="connsiteY28" fmla="*/ 220133 h 297543"/>
                  <a:gd name="connsiteX29" fmla="*/ 87085 w 372533"/>
                  <a:gd name="connsiteY29" fmla="*/ 208038 h 297543"/>
                  <a:gd name="connsiteX30" fmla="*/ 72571 w 372533"/>
                  <a:gd name="connsiteY30" fmla="*/ 198362 h 297543"/>
                  <a:gd name="connsiteX31" fmla="*/ 55638 w 372533"/>
                  <a:gd name="connsiteY31" fmla="*/ 191105 h 297543"/>
                  <a:gd name="connsiteX32" fmla="*/ 43543 w 372533"/>
                  <a:gd name="connsiteY32" fmla="*/ 179009 h 297543"/>
                  <a:gd name="connsiteX33" fmla="*/ 24190 w 372533"/>
                  <a:gd name="connsiteY33" fmla="*/ 159657 h 297543"/>
                  <a:gd name="connsiteX34" fmla="*/ 16933 w 372533"/>
                  <a:gd name="connsiteY34" fmla="*/ 152400 h 297543"/>
                  <a:gd name="connsiteX35" fmla="*/ 4838 w 372533"/>
                  <a:gd name="connsiteY35" fmla="*/ 137886 h 297543"/>
                  <a:gd name="connsiteX36" fmla="*/ 0 w 372533"/>
                  <a:gd name="connsiteY36" fmla="*/ 104019 h 297543"/>
                  <a:gd name="connsiteX37" fmla="*/ 2419 w 372533"/>
                  <a:gd name="connsiteY37" fmla="*/ 60476 h 297543"/>
                  <a:gd name="connsiteX38" fmla="*/ 4838 w 372533"/>
                  <a:gd name="connsiteY38" fmla="*/ 50800 h 297543"/>
                  <a:gd name="connsiteX39" fmla="*/ 16933 w 372533"/>
                  <a:gd name="connsiteY39" fmla="*/ 29029 h 297543"/>
                  <a:gd name="connsiteX40" fmla="*/ 21771 w 372533"/>
                  <a:gd name="connsiteY40" fmla="*/ 24190 h 297543"/>
                  <a:gd name="connsiteX41" fmla="*/ 36285 w 372533"/>
                  <a:gd name="connsiteY41" fmla="*/ 14514 h 297543"/>
                  <a:gd name="connsiteX42" fmla="*/ 43543 w 372533"/>
                  <a:gd name="connsiteY42" fmla="*/ 9676 h 297543"/>
                  <a:gd name="connsiteX43" fmla="*/ 50800 w 372533"/>
                  <a:gd name="connsiteY43" fmla="*/ 4838 h 297543"/>
                  <a:gd name="connsiteX44" fmla="*/ 72571 w 372533"/>
                  <a:gd name="connsiteY44" fmla="*/ 0 h 297543"/>
                  <a:gd name="connsiteX45" fmla="*/ 135466 w 372533"/>
                  <a:gd name="connsiteY45" fmla="*/ 2419 h 297543"/>
                  <a:gd name="connsiteX46" fmla="*/ 149981 w 372533"/>
                  <a:gd name="connsiteY46" fmla="*/ 7257 h 297543"/>
                  <a:gd name="connsiteX47" fmla="*/ 157238 w 372533"/>
                  <a:gd name="connsiteY47" fmla="*/ 9676 h 297543"/>
                  <a:gd name="connsiteX48" fmla="*/ 164495 w 372533"/>
                  <a:gd name="connsiteY48" fmla="*/ 14514 h 297543"/>
                  <a:gd name="connsiteX49" fmla="*/ 179009 w 372533"/>
                  <a:gd name="connsiteY49" fmla="*/ 19352 h 297543"/>
                  <a:gd name="connsiteX50" fmla="*/ 188685 w 372533"/>
                  <a:gd name="connsiteY50" fmla="*/ 31448 h 297543"/>
                  <a:gd name="connsiteX51" fmla="*/ 198362 w 372533"/>
                  <a:gd name="connsiteY51" fmla="*/ 38705 h 297543"/>
                  <a:gd name="connsiteX52" fmla="*/ 205619 w 372533"/>
                  <a:gd name="connsiteY52" fmla="*/ 45962 h 297543"/>
                  <a:gd name="connsiteX53" fmla="*/ 227390 w 372533"/>
                  <a:gd name="connsiteY53" fmla="*/ 53219 h 297543"/>
                  <a:gd name="connsiteX54" fmla="*/ 241904 w 372533"/>
                  <a:gd name="connsiteY54" fmla="*/ 60476 h 297543"/>
                  <a:gd name="connsiteX55" fmla="*/ 256419 w 372533"/>
                  <a:gd name="connsiteY55" fmla="*/ 65314 h 297543"/>
                  <a:gd name="connsiteX56" fmla="*/ 280609 w 372533"/>
                  <a:gd name="connsiteY56" fmla="*/ 74990 h 297543"/>
                  <a:gd name="connsiteX57" fmla="*/ 287866 w 372533"/>
                  <a:gd name="connsiteY57" fmla="*/ 77409 h 297543"/>
                  <a:gd name="connsiteX58" fmla="*/ 302381 w 372533"/>
                  <a:gd name="connsiteY58" fmla="*/ 84667 h 297543"/>
                  <a:gd name="connsiteX59" fmla="*/ 309638 w 372533"/>
                  <a:gd name="connsiteY59" fmla="*/ 89505 h 297543"/>
                  <a:gd name="connsiteX60" fmla="*/ 324152 w 372533"/>
                  <a:gd name="connsiteY60" fmla="*/ 94343 h 297543"/>
                  <a:gd name="connsiteX61" fmla="*/ 341085 w 372533"/>
                  <a:gd name="connsiteY61" fmla="*/ 99181 h 297543"/>
                  <a:gd name="connsiteX62" fmla="*/ 372533 w 372533"/>
                  <a:gd name="connsiteY62" fmla="*/ 108857 h 29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2533" h="297543">
                    <a:moveTo>
                      <a:pt x="372533" y="108857"/>
                    </a:moveTo>
                    <a:lnTo>
                      <a:pt x="372533" y="108857"/>
                    </a:lnTo>
                    <a:cubicBezTo>
                      <a:pt x="368501" y="120146"/>
                      <a:pt x="362133" y="130857"/>
                      <a:pt x="360438" y="142724"/>
                    </a:cubicBezTo>
                    <a:cubicBezTo>
                      <a:pt x="359632" y="148368"/>
                      <a:pt x="359137" y="154066"/>
                      <a:pt x="358019" y="159657"/>
                    </a:cubicBezTo>
                    <a:cubicBezTo>
                      <a:pt x="357519" y="162157"/>
                      <a:pt x="356300" y="164462"/>
                      <a:pt x="355600" y="166914"/>
                    </a:cubicBezTo>
                    <a:cubicBezTo>
                      <a:pt x="354687" y="170111"/>
                      <a:pt x="353776" y="173319"/>
                      <a:pt x="353181" y="176590"/>
                    </a:cubicBezTo>
                    <a:cubicBezTo>
                      <a:pt x="352161" y="182200"/>
                      <a:pt x="351568" y="187879"/>
                      <a:pt x="350762" y="193524"/>
                    </a:cubicBezTo>
                    <a:cubicBezTo>
                      <a:pt x="349956" y="211264"/>
                      <a:pt x="349759" y="229042"/>
                      <a:pt x="348343" y="246743"/>
                    </a:cubicBezTo>
                    <a:cubicBezTo>
                      <a:pt x="347698" y="254809"/>
                      <a:pt x="344266" y="254101"/>
                      <a:pt x="341085" y="261257"/>
                    </a:cubicBezTo>
                    <a:cubicBezTo>
                      <a:pt x="339014" y="265917"/>
                      <a:pt x="337860" y="270933"/>
                      <a:pt x="336247" y="275771"/>
                    </a:cubicBezTo>
                    <a:cubicBezTo>
                      <a:pt x="335441" y="278190"/>
                      <a:pt x="334447" y="280555"/>
                      <a:pt x="333828" y="283029"/>
                    </a:cubicBezTo>
                    <a:cubicBezTo>
                      <a:pt x="333022" y="286254"/>
                      <a:pt x="333537" y="290151"/>
                      <a:pt x="331409" y="292705"/>
                    </a:cubicBezTo>
                    <a:cubicBezTo>
                      <a:pt x="329100" y="295475"/>
                      <a:pt x="324958" y="295930"/>
                      <a:pt x="321733" y="297543"/>
                    </a:cubicBezTo>
                    <a:cubicBezTo>
                      <a:pt x="314466" y="296505"/>
                      <a:pt x="300485" y="294827"/>
                      <a:pt x="292704" y="292705"/>
                    </a:cubicBezTo>
                    <a:cubicBezTo>
                      <a:pt x="287784" y="291363"/>
                      <a:pt x="282433" y="290696"/>
                      <a:pt x="278190" y="287867"/>
                    </a:cubicBezTo>
                    <a:cubicBezTo>
                      <a:pt x="275771" y="286254"/>
                      <a:pt x="273605" y="284174"/>
                      <a:pt x="270933" y="283029"/>
                    </a:cubicBezTo>
                    <a:cubicBezTo>
                      <a:pt x="267877" y="281719"/>
                      <a:pt x="264482" y="281416"/>
                      <a:pt x="261257" y="280609"/>
                    </a:cubicBezTo>
                    <a:cubicBezTo>
                      <a:pt x="260451" y="278190"/>
                      <a:pt x="260641" y="275155"/>
                      <a:pt x="258838" y="273352"/>
                    </a:cubicBezTo>
                    <a:cubicBezTo>
                      <a:pt x="255513" y="270027"/>
                      <a:pt x="251039" y="268004"/>
                      <a:pt x="246743" y="266095"/>
                    </a:cubicBezTo>
                    <a:cubicBezTo>
                      <a:pt x="232792" y="259895"/>
                      <a:pt x="241601" y="267153"/>
                      <a:pt x="229809" y="261257"/>
                    </a:cubicBezTo>
                    <a:cubicBezTo>
                      <a:pt x="227209" y="259957"/>
                      <a:pt x="225224" y="257564"/>
                      <a:pt x="222552" y="256419"/>
                    </a:cubicBezTo>
                    <a:cubicBezTo>
                      <a:pt x="219496" y="255109"/>
                      <a:pt x="215989" y="255167"/>
                      <a:pt x="212876" y="254000"/>
                    </a:cubicBezTo>
                    <a:cubicBezTo>
                      <a:pt x="209500" y="252734"/>
                      <a:pt x="206495" y="250626"/>
                      <a:pt x="203200" y="249162"/>
                    </a:cubicBezTo>
                    <a:cubicBezTo>
                      <a:pt x="199232" y="247398"/>
                      <a:pt x="195185" y="245808"/>
                      <a:pt x="191104" y="244324"/>
                    </a:cubicBezTo>
                    <a:cubicBezTo>
                      <a:pt x="186311" y="242581"/>
                      <a:pt x="181250" y="241557"/>
                      <a:pt x="176590" y="239486"/>
                    </a:cubicBezTo>
                    <a:cubicBezTo>
                      <a:pt x="156182" y="230416"/>
                      <a:pt x="187503" y="237676"/>
                      <a:pt x="154819" y="232229"/>
                    </a:cubicBezTo>
                    <a:lnTo>
                      <a:pt x="133047" y="224971"/>
                    </a:lnTo>
                    <a:cubicBezTo>
                      <a:pt x="130628" y="224165"/>
                      <a:pt x="128290" y="223052"/>
                      <a:pt x="125790" y="222552"/>
                    </a:cubicBezTo>
                    <a:lnTo>
                      <a:pt x="113695" y="220133"/>
                    </a:lnTo>
                    <a:cubicBezTo>
                      <a:pt x="92062" y="209317"/>
                      <a:pt x="101185" y="212737"/>
                      <a:pt x="87085" y="208038"/>
                    </a:cubicBezTo>
                    <a:cubicBezTo>
                      <a:pt x="82247" y="204813"/>
                      <a:pt x="78087" y="200201"/>
                      <a:pt x="72571" y="198362"/>
                    </a:cubicBezTo>
                    <a:cubicBezTo>
                      <a:pt x="67177" y="196564"/>
                      <a:pt x="60121" y="194592"/>
                      <a:pt x="55638" y="191105"/>
                    </a:cubicBezTo>
                    <a:cubicBezTo>
                      <a:pt x="51137" y="187604"/>
                      <a:pt x="47575" y="183041"/>
                      <a:pt x="43543" y="179009"/>
                    </a:cubicBezTo>
                    <a:lnTo>
                      <a:pt x="24190" y="159657"/>
                    </a:lnTo>
                    <a:cubicBezTo>
                      <a:pt x="21771" y="157238"/>
                      <a:pt x="18831" y="155246"/>
                      <a:pt x="16933" y="152400"/>
                    </a:cubicBezTo>
                    <a:cubicBezTo>
                      <a:pt x="10197" y="142297"/>
                      <a:pt x="14151" y="147199"/>
                      <a:pt x="4838" y="137886"/>
                    </a:cubicBezTo>
                    <a:cubicBezTo>
                      <a:pt x="2605" y="126720"/>
                      <a:pt x="0" y="115510"/>
                      <a:pt x="0" y="104019"/>
                    </a:cubicBezTo>
                    <a:cubicBezTo>
                      <a:pt x="0" y="89482"/>
                      <a:pt x="1103" y="74953"/>
                      <a:pt x="2419" y="60476"/>
                    </a:cubicBezTo>
                    <a:cubicBezTo>
                      <a:pt x="2720" y="57165"/>
                      <a:pt x="3925" y="53997"/>
                      <a:pt x="4838" y="50800"/>
                    </a:cubicBezTo>
                    <a:cubicBezTo>
                      <a:pt x="7272" y="42282"/>
                      <a:pt x="10002" y="35962"/>
                      <a:pt x="16933" y="29029"/>
                    </a:cubicBezTo>
                    <a:cubicBezTo>
                      <a:pt x="18546" y="27416"/>
                      <a:pt x="19946" y="25559"/>
                      <a:pt x="21771" y="24190"/>
                    </a:cubicBezTo>
                    <a:cubicBezTo>
                      <a:pt x="26423" y="20701"/>
                      <a:pt x="31447" y="17739"/>
                      <a:pt x="36285" y="14514"/>
                    </a:cubicBezTo>
                    <a:lnTo>
                      <a:pt x="43543" y="9676"/>
                    </a:lnTo>
                    <a:cubicBezTo>
                      <a:pt x="45962" y="8063"/>
                      <a:pt x="47949" y="5408"/>
                      <a:pt x="50800" y="4838"/>
                    </a:cubicBezTo>
                    <a:cubicBezTo>
                      <a:pt x="66155" y="1767"/>
                      <a:pt x="58906" y="3416"/>
                      <a:pt x="72571" y="0"/>
                    </a:cubicBezTo>
                    <a:cubicBezTo>
                      <a:pt x="93536" y="806"/>
                      <a:pt x="114577" y="461"/>
                      <a:pt x="135466" y="2419"/>
                    </a:cubicBezTo>
                    <a:cubicBezTo>
                      <a:pt x="140544" y="2895"/>
                      <a:pt x="145143" y="5644"/>
                      <a:pt x="149981" y="7257"/>
                    </a:cubicBezTo>
                    <a:cubicBezTo>
                      <a:pt x="152400" y="8063"/>
                      <a:pt x="155116" y="8262"/>
                      <a:pt x="157238" y="9676"/>
                    </a:cubicBezTo>
                    <a:cubicBezTo>
                      <a:pt x="159657" y="11289"/>
                      <a:pt x="161838" y="13333"/>
                      <a:pt x="164495" y="14514"/>
                    </a:cubicBezTo>
                    <a:cubicBezTo>
                      <a:pt x="169155" y="16585"/>
                      <a:pt x="179009" y="19352"/>
                      <a:pt x="179009" y="19352"/>
                    </a:cubicBezTo>
                    <a:cubicBezTo>
                      <a:pt x="182913" y="25208"/>
                      <a:pt x="183517" y="27141"/>
                      <a:pt x="188685" y="31448"/>
                    </a:cubicBezTo>
                    <a:cubicBezTo>
                      <a:pt x="191782" y="34029"/>
                      <a:pt x="195301" y="36081"/>
                      <a:pt x="198362" y="38705"/>
                    </a:cubicBezTo>
                    <a:cubicBezTo>
                      <a:pt x="200959" y="40931"/>
                      <a:pt x="202629" y="44301"/>
                      <a:pt x="205619" y="45962"/>
                    </a:cubicBezTo>
                    <a:lnTo>
                      <a:pt x="227390" y="53219"/>
                    </a:lnTo>
                    <a:cubicBezTo>
                      <a:pt x="253861" y="62043"/>
                      <a:pt x="213763" y="47969"/>
                      <a:pt x="241904" y="60476"/>
                    </a:cubicBezTo>
                    <a:cubicBezTo>
                      <a:pt x="246564" y="62547"/>
                      <a:pt x="251857" y="63033"/>
                      <a:pt x="256419" y="65314"/>
                    </a:cubicBezTo>
                    <a:cubicBezTo>
                      <a:pt x="270656" y="72433"/>
                      <a:pt x="262674" y="69012"/>
                      <a:pt x="280609" y="74990"/>
                    </a:cubicBezTo>
                    <a:lnTo>
                      <a:pt x="287866" y="77409"/>
                    </a:lnTo>
                    <a:cubicBezTo>
                      <a:pt x="308653" y="91270"/>
                      <a:pt x="282358" y="74656"/>
                      <a:pt x="302381" y="84667"/>
                    </a:cubicBezTo>
                    <a:cubicBezTo>
                      <a:pt x="304981" y="85967"/>
                      <a:pt x="306981" y="88324"/>
                      <a:pt x="309638" y="89505"/>
                    </a:cubicBezTo>
                    <a:cubicBezTo>
                      <a:pt x="314298" y="91576"/>
                      <a:pt x="319314" y="92730"/>
                      <a:pt x="324152" y="94343"/>
                    </a:cubicBezTo>
                    <a:cubicBezTo>
                      <a:pt x="341546" y="100141"/>
                      <a:pt x="319831" y="93109"/>
                      <a:pt x="341085" y="99181"/>
                    </a:cubicBezTo>
                    <a:cubicBezTo>
                      <a:pt x="343537" y="99882"/>
                      <a:pt x="367292" y="107244"/>
                      <a:pt x="372533" y="10885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fr-FR">
                  <a:latin typeface="Helvetica" pitchFamily="2" charset="0"/>
                  <a:cs typeface="Calibri" panose="020F0502020204030204" pitchFamily="34" charset="0"/>
                </a:endParaRPr>
              </a:p>
            </p:txBody>
          </p:sp>
          <p:pic>
            <p:nvPicPr>
              <p:cNvPr id="20" name="Image 19">
                <a:extLst>
                  <a:ext uri="{FF2B5EF4-FFF2-40B4-BE49-F238E27FC236}">
                    <a16:creationId xmlns:a16="http://schemas.microsoft.com/office/drawing/2014/main" id="{3E3E88FA-8A76-4309-88BB-9EA940173C52}"/>
                  </a:ext>
                </a:extLst>
              </p:cNvPr>
              <p:cNvPicPr>
                <a:picLocks noChangeAspect="1"/>
              </p:cNvPicPr>
              <p:nvPr/>
            </p:nvPicPr>
            <p:blipFill>
              <a:blip r:embed="rId9"/>
              <a:stretch>
                <a:fillRect/>
              </a:stretch>
            </p:blipFill>
            <p:spPr>
              <a:xfrm rot="21152219">
                <a:off x="4377607" y="2921338"/>
                <a:ext cx="210532" cy="121365"/>
              </a:xfrm>
              <a:prstGeom prst="rect">
                <a:avLst/>
              </a:prstGeom>
            </p:spPr>
          </p:pic>
        </p:grpSp>
        <p:sp>
          <p:nvSpPr>
            <p:cNvPr id="62" name="Forme libre : forme 61">
              <a:extLst>
                <a:ext uri="{FF2B5EF4-FFF2-40B4-BE49-F238E27FC236}">
                  <a16:creationId xmlns:a16="http://schemas.microsoft.com/office/drawing/2014/main" id="{AB510B79-09E7-4958-B4D1-23C762C28097}"/>
                </a:ext>
              </a:extLst>
            </p:cNvPr>
            <p:cNvSpPr/>
            <p:nvPr/>
          </p:nvSpPr>
          <p:spPr>
            <a:xfrm>
              <a:off x="4093861" y="3762322"/>
              <a:ext cx="1072850" cy="1094403"/>
            </a:xfrm>
            <a:custGeom>
              <a:avLst/>
              <a:gdLst>
                <a:gd name="connsiteX0" fmla="*/ 107157 w 1072850"/>
                <a:gd name="connsiteY0" fmla="*/ 235009 h 1094403"/>
                <a:gd name="connsiteX1" fmla="*/ 227807 w 1072850"/>
                <a:gd name="connsiteY1" fmla="*/ 99543 h 1094403"/>
                <a:gd name="connsiteX2" fmla="*/ 416190 w 1072850"/>
                <a:gd name="connsiteY2" fmla="*/ 8526 h 1094403"/>
                <a:gd name="connsiteX3" fmla="*/ 623623 w 1072850"/>
                <a:gd name="connsiteY3" fmla="*/ 12759 h 1094403"/>
                <a:gd name="connsiteX4" fmla="*/ 839523 w 1072850"/>
                <a:gd name="connsiteY4" fmla="*/ 86843 h 1094403"/>
                <a:gd name="connsiteX5" fmla="*/ 1006740 w 1072850"/>
                <a:gd name="connsiteY5" fmla="*/ 230776 h 1094403"/>
                <a:gd name="connsiteX6" fmla="*/ 1061773 w 1072850"/>
                <a:gd name="connsiteY6" fmla="*/ 408576 h 1094403"/>
                <a:gd name="connsiteX7" fmla="*/ 1072357 w 1072850"/>
                <a:gd name="connsiteY7" fmla="*/ 497476 h 1094403"/>
                <a:gd name="connsiteX8" fmla="*/ 1053307 w 1072850"/>
                <a:gd name="connsiteY8" fmla="*/ 692209 h 1094403"/>
                <a:gd name="connsiteX9" fmla="*/ 966523 w 1072850"/>
                <a:gd name="connsiteY9" fmla="*/ 865776 h 1094403"/>
                <a:gd name="connsiteX10" fmla="*/ 856457 w 1072850"/>
                <a:gd name="connsiteY10" fmla="*/ 971609 h 1094403"/>
                <a:gd name="connsiteX11" fmla="*/ 742157 w 1072850"/>
                <a:gd name="connsiteY11" fmla="*/ 1054159 h 1094403"/>
                <a:gd name="connsiteX12" fmla="*/ 591873 w 1072850"/>
                <a:gd name="connsiteY12" fmla="*/ 1094376 h 1094403"/>
                <a:gd name="connsiteX13" fmla="*/ 373857 w 1072850"/>
                <a:gd name="connsiteY13" fmla="*/ 1058393 h 1094403"/>
                <a:gd name="connsiteX14" fmla="*/ 198173 w 1072850"/>
                <a:gd name="connsiteY14" fmla="*/ 952559 h 1094403"/>
                <a:gd name="connsiteX15" fmla="*/ 79640 w 1072850"/>
                <a:gd name="connsiteY15" fmla="*/ 814976 h 1094403"/>
                <a:gd name="connsiteX16" fmla="*/ 3440 w 1072850"/>
                <a:gd name="connsiteY16" fmla="*/ 605426 h 1094403"/>
                <a:gd name="connsiteX17" fmla="*/ 24607 w 1072850"/>
                <a:gd name="connsiteY17" fmla="*/ 368359 h 1094403"/>
                <a:gd name="connsiteX18" fmla="*/ 107157 w 1072850"/>
                <a:gd name="connsiteY18" fmla="*/ 235009 h 109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2850" h="1094403">
                  <a:moveTo>
                    <a:pt x="107157" y="235009"/>
                  </a:moveTo>
                  <a:cubicBezTo>
                    <a:pt x="141024" y="190206"/>
                    <a:pt x="176302" y="137290"/>
                    <a:pt x="227807" y="99543"/>
                  </a:cubicBezTo>
                  <a:cubicBezTo>
                    <a:pt x="279312" y="61796"/>
                    <a:pt x="350221" y="22990"/>
                    <a:pt x="416190" y="8526"/>
                  </a:cubicBezTo>
                  <a:cubicBezTo>
                    <a:pt x="482159" y="-5938"/>
                    <a:pt x="553068" y="-294"/>
                    <a:pt x="623623" y="12759"/>
                  </a:cubicBezTo>
                  <a:cubicBezTo>
                    <a:pt x="694178" y="25812"/>
                    <a:pt x="775670" y="50507"/>
                    <a:pt x="839523" y="86843"/>
                  </a:cubicBezTo>
                  <a:cubicBezTo>
                    <a:pt x="903376" y="123179"/>
                    <a:pt x="969698" y="177154"/>
                    <a:pt x="1006740" y="230776"/>
                  </a:cubicBezTo>
                  <a:cubicBezTo>
                    <a:pt x="1043782" y="284398"/>
                    <a:pt x="1050837" y="364126"/>
                    <a:pt x="1061773" y="408576"/>
                  </a:cubicBezTo>
                  <a:cubicBezTo>
                    <a:pt x="1072709" y="453026"/>
                    <a:pt x="1073768" y="450204"/>
                    <a:pt x="1072357" y="497476"/>
                  </a:cubicBezTo>
                  <a:cubicBezTo>
                    <a:pt x="1070946" y="544748"/>
                    <a:pt x="1070946" y="630826"/>
                    <a:pt x="1053307" y="692209"/>
                  </a:cubicBezTo>
                  <a:cubicBezTo>
                    <a:pt x="1035668" y="753592"/>
                    <a:pt x="999331" y="819209"/>
                    <a:pt x="966523" y="865776"/>
                  </a:cubicBezTo>
                  <a:cubicBezTo>
                    <a:pt x="933715" y="912343"/>
                    <a:pt x="893851" y="940212"/>
                    <a:pt x="856457" y="971609"/>
                  </a:cubicBezTo>
                  <a:cubicBezTo>
                    <a:pt x="819063" y="1003006"/>
                    <a:pt x="786254" y="1033698"/>
                    <a:pt x="742157" y="1054159"/>
                  </a:cubicBezTo>
                  <a:cubicBezTo>
                    <a:pt x="698060" y="1074620"/>
                    <a:pt x="653256" y="1093670"/>
                    <a:pt x="591873" y="1094376"/>
                  </a:cubicBezTo>
                  <a:cubicBezTo>
                    <a:pt x="530490" y="1095082"/>
                    <a:pt x="439474" y="1082029"/>
                    <a:pt x="373857" y="1058393"/>
                  </a:cubicBezTo>
                  <a:cubicBezTo>
                    <a:pt x="308240" y="1034757"/>
                    <a:pt x="247209" y="993128"/>
                    <a:pt x="198173" y="952559"/>
                  </a:cubicBezTo>
                  <a:cubicBezTo>
                    <a:pt x="149137" y="911990"/>
                    <a:pt x="112096" y="872832"/>
                    <a:pt x="79640" y="814976"/>
                  </a:cubicBezTo>
                  <a:cubicBezTo>
                    <a:pt x="47184" y="757121"/>
                    <a:pt x="12612" y="679862"/>
                    <a:pt x="3440" y="605426"/>
                  </a:cubicBezTo>
                  <a:cubicBezTo>
                    <a:pt x="-5732" y="530990"/>
                    <a:pt x="4146" y="433976"/>
                    <a:pt x="24607" y="368359"/>
                  </a:cubicBezTo>
                  <a:cubicBezTo>
                    <a:pt x="45068" y="302742"/>
                    <a:pt x="73290" y="279812"/>
                    <a:pt x="107157" y="235009"/>
                  </a:cubicBezTo>
                  <a:close/>
                </a:path>
              </a:pathLst>
            </a:custGeom>
            <a:gradFill>
              <a:gsLst>
                <a:gs pos="0">
                  <a:schemeClr val="accent6">
                    <a:lumMod val="20000"/>
                    <a:lumOff val="80000"/>
                  </a:schemeClr>
                </a:gs>
                <a:gs pos="68000">
                  <a:srgbClr val="EEF1F6"/>
                </a:gs>
                <a:gs pos="100000">
                  <a:schemeClr val="accent2">
                    <a:lumMod val="40000"/>
                    <a:lumOff val="60000"/>
                  </a:schemeClr>
                </a:gs>
              </a:gsLst>
              <a:lin ang="5400000" scaled="1"/>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fr-FR">
                <a:latin typeface="Helvetica" pitchFamily="2" charset="0"/>
                <a:cs typeface="Calibri" panose="020F0502020204030204" pitchFamily="34" charset="0"/>
              </a:endParaRPr>
            </a:p>
          </p:txBody>
        </p:sp>
        <p:sp>
          <p:nvSpPr>
            <p:cNvPr id="10" name="Rectangle 9">
              <a:extLst>
                <a:ext uri="{FF2B5EF4-FFF2-40B4-BE49-F238E27FC236}">
                  <a16:creationId xmlns:a16="http://schemas.microsoft.com/office/drawing/2014/main" id="{2CECE038-43FC-4C58-95F6-1A328CF14D7D}"/>
                </a:ext>
              </a:extLst>
            </p:cNvPr>
            <p:cNvSpPr/>
            <p:nvPr/>
          </p:nvSpPr>
          <p:spPr>
            <a:xfrm>
              <a:off x="5112446" y="2774113"/>
              <a:ext cx="299718" cy="200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fr-FR">
                <a:latin typeface="Helvetica" pitchFamily="2" charset="0"/>
                <a:cs typeface="Calibri" panose="020F0502020204030204" pitchFamily="34" charset="0"/>
              </a:endParaRPr>
            </a:p>
          </p:txBody>
        </p:sp>
        <p:cxnSp>
          <p:nvCxnSpPr>
            <p:cNvPr id="24" name="Connecteur droit avec flèche 23">
              <a:extLst>
                <a:ext uri="{FF2B5EF4-FFF2-40B4-BE49-F238E27FC236}">
                  <a16:creationId xmlns:a16="http://schemas.microsoft.com/office/drawing/2014/main" id="{A2DD28EA-9E46-4EE6-8DA7-DCF4C03E8327}"/>
                </a:ext>
              </a:extLst>
            </p:cNvPr>
            <p:cNvCxnSpPr>
              <a:cxnSpLocks/>
              <a:stCxn id="55" idx="3"/>
            </p:cNvCxnSpPr>
            <p:nvPr/>
          </p:nvCxnSpPr>
          <p:spPr>
            <a:xfrm flipV="1">
              <a:off x="3048148" y="3230713"/>
              <a:ext cx="768683" cy="204250"/>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77B3FA11-4436-49BE-A073-8D8582BF3506}"/>
                </a:ext>
              </a:extLst>
            </p:cNvPr>
            <p:cNvCxnSpPr>
              <a:cxnSpLocks/>
              <a:stCxn id="61" idx="3"/>
            </p:cNvCxnSpPr>
            <p:nvPr/>
          </p:nvCxnSpPr>
          <p:spPr>
            <a:xfrm>
              <a:off x="3048148" y="4157122"/>
              <a:ext cx="564146" cy="13906"/>
            </a:xfrm>
            <a:prstGeom prst="straightConnector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1" name="ZoneTexte 2">
              <a:extLst>
                <a:ext uri="{FF2B5EF4-FFF2-40B4-BE49-F238E27FC236}">
                  <a16:creationId xmlns:a16="http://schemas.microsoft.com/office/drawing/2014/main" id="{F4DC57A8-0F8E-D24F-9FBF-2779C117ACEA}"/>
                </a:ext>
              </a:extLst>
            </p:cNvPr>
            <p:cNvSpPr txBox="1"/>
            <p:nvPr/>
          </p:nvSpPr>
          <p:spPr>
            <a:xfrm>
              <a:off x="991646" y="2621348"/>
              <a:ext cx="2066476" cy="389513"/>
            </a:xfrm>
            <a:prstGeom prst="round2DiagRect">
              <a:avLst>
                <a:gd name="adj1" fmla="val 50000"/>
                <a:gd name="adj2" fmla="val 0"/>
              </a:avLst>
            </a:prstGeom>
            <a:solidFill>
              <a:schemeClr val="tx1"/>
            </a:solidFill>
            <a:ln>
              <a:noFill/>
            </a:ln>
          </p:spPr>
          <p:txBody>
            <a:bodyPr wrap="none" lIns="91440" tIns="0" rIns="45720" bIns="0" rtlCol="0">
              <a:noAutofit/>
            </a:bodyPr>
            <a:lstStyle/>
            <a:p>
              <a:pPr algn="ctr"/>
              <a:r>
                <a:rPr lang="en-US" dirty="0">
                  <a:solidFill>
                    <a:schemeClr val="bg1"/>
                  </a:solidFill>
                  <a:latin typeface="Helvetica" pitchFamily="2" charset="0"/>
                  <a:cs typeface="Calibri" panose="020F0502020204030204" pitchFamily="34" charset="0"/>
                </a:rPr>
                <a:t>TALEN® Powered* </a:t>
              </a:r>
            </a:p>
          </p:txBody>
        </p:sp>
        <p:sp>
          <p:nvSpPr>
            <p:cNvPr id="15" name="Rectangle 14">
              <a:extLst>
                <a:ext uri="{FF2B5EF4-FFF2-40B4-BE49-F238E27FC236}">
                  <a16:creationId xmlns:a16="http://schemas.microsoft.com/office/drawing/2014/main" id="{688AB950-39C0-BF4B-A833-55D585886018}"/>
                </a:ext>
              </a:extLst>
            </p:cNvPr>
            <p:cNvSpPr/>
            <p:nvPr/>
          </p:nvSpPr>
          <p:spPr>
            <a:xfrm>
              <a:off x="5038195" y="2874303"/>
              <a:ext cx="442246" cy="302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a:latin typeface="Helvetica" pitchFamily="2" charset="0"/>
                <a:cs typeface="Calibri" panose="020F0502020204030204" pitchFamily="34" charset="0"/>
              </a:endParaRPr>
            </a:p>
          </p:txBody>
        </p:sp>
        <p:cxnSp>
          <p:nvCxnSpPr>
            <p:cNvPr id="52" name="Connecteur droit avec flèche 23">
              <a:extLst>
                <a:ext uri="{FF2B5EF4-FFF2-40B4-BE49-F238E27FC236}">
                  <a16:creationId xmlns:a16="http://schemas.microsoft.com/office/drawing/2014/main" id="{EE6F04D1-B546-4DC2-853A-FDB0DCD6087D}"/>
                </a:ext>
              </a:extLst>
            </p:cNvPr>
            <p:cNvCxnSpPr>
              <a:cxnSpLocks/>
              <a:stCxn id="38" idx="2"/>
              <a:endCxn id="15" idx="3"/>
            </p:cNvCxnSpPr>
            <p:nvPr/>
          </p:nvCxnSpPr>
          <p:spPr>
            <a:xfrm flipH="1" flipV="1">
              <a:off x="5480441" y="3025623"/>
              <a:ext cx="673490" cy="862779"/>
            </a:xfrm>
            <a:prstGeom prst="straightConnector1">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0D6B5E1-F2F1-5E43-AA30-A177FA2FFDA4}"/>
                </a:ext>
              </a:extLst>
            </p:cNvPr>
            <p:cNvSpPr txBox="1"/>
            <p:nvPr/>
          </p:nvSpPr>
          <p:spPr>
            <a:xfrm>
              <a:off x="934142" y="3160643"/>
              <a:ext cx="2114006" cy="548640"/>
            </a:xfrm>
            <a:prstGeom prst="rect">
              <a:avLst/>
            </a:prstGeom>
            <a:solidFill>
              <a:schemeClr val="tx1">
                <a:lumMod val="10000"/>
                <a:lumOff val="90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3180" rIns="45720" bIns="43180" numCol="1" spcCol="1270" anchor="t" anchorCtr="0">
              <a:noAutofit/>
            </a:bodyPr>
            <a:lstStyle/>
            <a:p>
              <a:r>
                <a:rPr lang="en-US" dirty="0">
                  <a:solidFill>
                    <a:schemeClr val="tx1"/>
                  </a:solidFill>
                  <a:latin typeface="Helvetica"/>
                  <a:cs typeface="Calibri"/>
                </a:rPr>
                <a:t>TRAC KO</a:t>
              </a:r>
            </a:p>
            <a:p>
              <a:pPr marL="0" lvl="1" defTabSz="577850">
                <a:lnSpc>
                  <a:spcPct val="90000"/>
                </a:lnSpc>
                <a:spcBef>
                  <a:spcPct val="0"/>
                </a:spcBef>
                <a:spcAft>
                  <a:spcPct val="15000"/>
                </a:spcAft>
              </a:pPr>
              <a:r>
                <a:rPr lang="en-US" sz="1200" dirty="0">
                  <a:solidFill>
                    <a:schemeClr val="tx1"/>
                  </a:solidFill>
                  <a:latin typeface="Helvetica"/>
                  <a:cs typeface="Helvetica"/>
                </a:rPr>
                <a:t> Minimizes risk of</a:t>
              </a:r>
              <a:r>
                <a:rPr lang="en-US" sz="1200" dirty="0">
                  <a:solidFill>
                    <a:schemeClr val="tx1"/>
                  </a:solidFill>
                  <a:latin typeface="Helvetica"/>
                  <a:cs typeface="Calibri"/>
                </a:rPr>
                <a:t> </a:t>
              </a:r>
              <a:r>
                <a:rPr lang="en-US" sz="1200" kern="1200" dirty="0">
                  <a:solidFill>
                    <a:schemeClr val="tx1"/>
                  </a:solidFill>
                  <a:latin typeface="Helvetica"/>
                  <a:cs typeface="Calibri"/>
                </a:rPr>
                <a:t>GvHD</a:t>
              </a:r>
              <a:endParaRPr lang="en-US" dirty="0">
                <a:solidFill>
                  <a:schemeClr val="tx1"/>
                </a:solidFill>
                <a:latin typeface="Helvetica"/>
                <a:cs typeface="Calibri"/>
              </a:endParaRPr>
            </a:p>
          </p:txBody>
        </p:sp>
        <p:sp>
          <p:nvSpPr>
            <p:cNvPr id="61" name="TextBox 60">
              <a:extLst>
                <a:ext uri="{FF2B5EF4-FFF2-40B4-BE49-F238E27FC236}">
                  <a16:creationId xmlns:a16="http://schemas.microsoft.com/office/drawing/2014/main" id="{B28BD2DD-D6FA-FC44-869A-E0A8971697DB}"/>
                </a:ext>
              </a:extLst>
            </p:cNvPr>
            <p:cNvSpPr txBox="1"/>
            <p:nvPr/>
          </p:nvSpPr>
          <p:spPr>
            <a:xfrm>
              <a:off x="934142" y="3882802"/>
              <a:ext cx="2114006" cy="548640"/>
            </a:xfrm>
            <a:prstGeom prst="rect">
              <a:avLst/>
            </a:prstGeom>
            <a:solidFill>
              <a:schemeClr val="tx1">
                <a:lumMod val="10000"/>
                <a:lumOff val="90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3180" rIns="45720" bIns="43180" numCol="1" spcCol="1270" anchor="t" anchorCtr="0">
              <a:noAutofit/>
            </a:bodyPr>
            <a:lstStyle/>
            <a:p>
              <a:r>
                <a:rPr lang="en-US">
                  <a:solidFill>
                    <a:schemeClr val="tx1"/>
                  </a:solidFill>
                  <a:latin typeface="Helvetica" pitchFamily="2" charset="0"/>
                  <a:cs typeface="Calibri" panose="020F0502020204030204" pitchFamily="34" charset="0"/>
                </a:rPr>
                <a:t>CD52 KO</a:t>
              </a:r>
            </a:p>
            <a:p>
              <a:pPr marL="0" lvl="1" defTabSz="577850">
                <a:lnSpc>
                  <a:spcPct val="90000"/>
                </a:lnSpc>
                <a:spcBef>
                  <a:spcPct val="0"/>
                </a:spcBef>
                <a:spcAft>
                  <a:spcPct val="15000"/>
                </a:spcAft>
              </a:pPr>
              <a:r>
                <a:rPr lang="en-US" sz="1200" kern="1200">
                  <a:solidFill>
                    <a:schemeClr val="tx1"/>
                  </a:solidFill>
                  <a:latin typeface="Helvetica" pitchFamily="2" charset="0"/>
                  <a:cs typeface="Calibri" panose="020F0502020204030204" pitchFamily="34" charset="0"/>
                </a:rPr>
                <a:t> Resistance to alemtuzumab</a:t>
              </a:r>
            </a:p>
          </p:txBody>
        </p:sp>
        <p:sp>
          <p:nvSpPr>
            <p:cNvPr id="76" name="TextBox 75">
              <a:extLst>
                <a:ext uri="{FF2B5EF4-FFF2-40B4-BE49-F238E27FC236}">
                  <a16:creationId xmlns:a16="http://schemas.microsoft.com/office/drawing/2014/main" id="{F8481694-24A8-4A44-8900-6EDC20C44ED2}"/>
                </a:ext>
              </a:extLst>
            </p:cNvPr>
            <p:cNvSpPr txBox="1"/>
            <p:nvPr/>
          </p:nvSpPr>
          <p:spPr>
            <a:xfrm>
              <a:off x="6582910" y="2516053"/>
              <a:ext cx="2087265" cy="777240"/>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457200" tIns="38100" rIns="38100" bIns="38100" numCol="1" spcCol="1270" anchor="t" anchorCtr="0">
              <a:noAutofit/>
            </a:bodyPr>
            <a:lstStyle/>
            <a:p>
              <a:pPr defTabSz="666750">
                <a:lnSpc>
                  <a:spcPct val="90000"/>
                </a:lnSpc>
                <a:spcBef>
                  <a:spcPct val="0"/>
                </a:spcBef>
                <a:spcAft>
                  <a:spcPct val="35000"/>
                </a:spcAft>
              </a:pPr>
              <a:endParaRPr lang="en-US" sz="1500" dirty="0">
                <a:solidFill>
                  <a:schemeClr val="tx2"/>
                </a:solidFill>
                <a:latin typeface="Helvetica"/>
                <a:cs typeface="Calibri"/>
              </a:endParaRPr>
            </a:p>
            <a:p>
              <a:pPr marL="0" lvl="0" indent="0" algn="l" defTabSz="666750">
                <a:lnSpc>
                  <a:spcPct val="90000"/>
                </a:lnSpc>
                <a:spcBef>
                  <a:spcPct val="0"/>
                </a:spcBef>
                <a:spcAft>
                  <a:spcPct val="35000"/>
                </a:spcAft>
                <a:buNone/>
              </a:pPr>
              <a:r>
                <a:rPr lang="en-US" sz="1500" kern="1200" dirty="0">
                  <a:solidFill>
                    <a:schemeClr val="tx2"/>
                  </a:solidFill>
                  <a:latin typeface="Helvetica"/>
                  <a:cs typeface="Calibri"/>
                </a:rPr>
                <a:t>Targeting CD20</a:t>
              </a:r>
              <a:endParaRPr lang="en-US" dirty="0">
                <a:solidFill>
                  <a:schemeClr val="tx2"/>
                </a:solidFill>
                <a:latin typeface="Helvetica"/>
                <a:cs typeface="Calibri"/>
              </a:endParaRPr>
            </a:p>
          </p:txBody>
        </p:sp>
        <p:sp>
          <p:nvSpPr>
            <p:cNvPr id="77" name="TextBox 76">
              <a:extLst>
                <a:ext uri="{FF2B5EF4-FFF2-40B4-BE49-F238E27FC236}">
                  <a16:creationId xmlns:a16="http://schemas.microsoft.com/office/drawing/2014/main" id="{35E21DA2-3D59-FA40-A7EF-0EECA9AAD92C}"/>
                </a:ext>
              </a:extLst>
            </p:cNvPr>
            <p:cNvSpPr txBox="1"/>
            <p:nvPr/>
          </p:nvSpPr>
          <p:spPr>
            <a:xfrm>
              <a:off x="6582910" y="3499782"/>
              <a:ext cx="2087265" cy="777240"/>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457200" tIns="38100" rIns="38100" bIns="38100" numCol="1" spcCol="1270" anchor="ctr" anchorCtr="0">
              <a:noAutofit/>
            </a:bodyPr>
            <a:lstStyle/>
            <a:p>
              <a:pPr defTabSz="666750">
                <a:lnSpc>
                  <a:spcPct val="90000"/>
                </a:lnSpc>
                <a:spcBef>
                  <a:spcPct val="0"/>
                </a:spcBef>
                <a:spcAft>
                  <a:spcPct val="35000"/>
                </a:spcAft>
              </a:pPr>
              <a:r>
                <a:rPr lang="en-US" sz="1500">
                  <a:solidFill>
                    <a:schemeClr val="tx2"/>
                  </a:solidFill>
                  <a:latin typeface="Helvetica"/>
                  <a:cs typeface="Helvetica"/>
                </a:rPr>
                <a:t>Targeting CD22</a:t>
              </a:r>
              <a:endParaRPr lang="en-US">
                <a:solidFill>
                  <a:schemeClr val="tx2"/>
                </a:solidFill>
                <a:latin typeface="Helvetica"/>
              </a:endParaRPr>
            </a:p>
          </p:txBody>
        </p:sp>
        <p:sp>
          <p:nvSpPr>
            <p:cNvPr id="11" name="TextBox 10">
              <a:extLst>
                <a:ext uri="{FF2B5EF4-FFF2-40B4-BE49-F238E27FC236}">
                  <a16:creationId xmlns:a16="http://schemas.microsoft.com/office/drawing/2014/main" id="{EA73D8AE-8557-0B4E-8926-C109B5DC3C9B}"/>
                </a:ext>
              </a:extLst>
            </p:cNvPr>
            <p:cNvSpPr txBox="1"/>
            <p:nvPr/>
          </p:nvSpPr>
          <p:spPr>
            <a:xfrm>
              <a:off x="6153931" y="2516053"/>
              <a:ext cx="777086" cy="777086"/>
            </a:xfrm>
            <a:prstGeom prst="ellipse">
              <a:avLst/>
            </a:prstGeom>
            <a:solidFill>
              <a:schemeClr val="tx2"/>
            </a:solidFill>
            <a:ln>
              <a:solidFill>
                <a:schemeClr val="tx2"/>
              </a:solidFill>
            </a:ln>
            <a:effectLst/>
          </p:spPr>
          <p:txBody>
            <a:bodyPr wrap="none" lIns="0" rIns="0" rtlCol="0" anchor="ctr" anchorCtr="0">
              <a:noAutofit/>
            </a:bodyPr>
            <a:lstStyle/>
            <a:p>
              <a:pPr algn="ctr"/>
              <a:r>
                <a:rPr lang="en-US" sz="1400" b="1">
                  <a:solidFill>
                    <a:schemeClr val="bg1"/>
                  </a:solidFill>
                  <a:latin typeface="Helvetica" pitchFamily="2" charset="0"/>
                  <a:cs typeface="Calibri" panose="020F0502020204030204" pitchFamily="34" charset="0"/>
                </a:rPr>
                <a:t>CAR20</a:t>
              </a:r>
            </a:p>
          </p:txBody>
        </p:sp>
        <p:sp>
          <p:nvSpPr>
            <p:cNvPr id="38" name="TextBox 37">
              <a:extLst>
                <a:ext uri="{FF2B5EF4-FFF2-40B4-BE49-F238E27FC236}">
                  <a16:creationId xmlns:a16="http://schemas.microsoft.com/office/drawing/2014/main" id="{AE6C48C3-3BD3-E648-8A38-94A47A72CC36}"/>
                </a:ext>
              </a:extLst>
            </p:cNvPr>
            <p:cNvSpPr txBox="1"/>
            <p:nvPr/>
          </p:nvSpPr>
          <p:spPr>
            <a:xfrm>
              <a:off x="6153931" y="3499859"/>
              <a:ext cx="777086" cy="777086"/>
            </a:xfrm>
            <a:prstGeom prst="ellipse">
              <a:avLst/>
            </a:prstGeom>
            <a:solidFill>
              <a:schemeClr val="tx2"/>
            </a:solidFill>
            <a:ln>
              <a:solidFill>
                <a:schemeClr val="tx2"/>
              </a:solidFill>
            </a:ln>
            <a:effectLst/>
          </p:spPr>
          <p:txBody>
            <a:bodyPr wrap="none" lIns="0" rIns="0" rtlCol="0" anchor="ctr" anchorCtr="0">
              <a:noAutofit/>
            </a:bodyPr>
            <a:lstStyle/>
            <a:p>
              <a:pPr algn="ctr"/>
              <a:r>
                <a:rPr lang="en-US" sz="1400" b="1">
                  <a:solidFill>
                    <a:schemeClr val="bg1"/>
                  </a:solidFill>
                  <a:latin typeface="Helvetica" pitchFamily="2" charset="0"/>
                  <a:cs typeface="Calibri" panose="020F0502020204030204" pitchFamily="34" charset="0"/>
                </a:rPr>
                <a:t>CAR22</a:t>
              </a:r>
            </a:p>
          </p:txBody>
        </p:sp>
        <p:cxnSp>
          <p:nvCxnSpPr>
            <p:cNvPr id="79" name="Connecteur droit avec flèche 23">
              <a:extLst>
                <a:ext uri="{FF2B5EF4-FFF2-40B4-BE49-F238E27FC236}">
                  <a16:creationId xmlns:a16="http://schemas.microsoft.com/office/drawing/2014/main" id="{6E794B1D-6A02-6F40-B2B8-1FAC5440F0A0}"/>
                </a:ext>
              </a:extLst>
            </p:cNvPr>
            <p:cNvCxnSpPr>
              <a:cxnSpLocks/>
              <a:stCxn id="11" idx="2"/>
            </p:cNvCxnSpPr>
            <p:nvPr/>
          </p:nvCxnSpPr>
          <p:spPr>
            <a:xfrm flipH="1" flipV="1">
              <a:off x="4794217" y="2627715"/>
              <a:ext cx="1359714" cy="276881"/>
            </a:xfrm>
            <a:prstGeom prst="straightConnector1">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AE27E6D2-5DEC-2D44-9398-FA6734C56A4B}"/>
                </a:ext>
              </a:extLst>
            </p:cNvPr>
            <p:cNvSpPr txBox="1"/>
            <p:nvPr/>
          </p:nvSpPr>
          <p:spPr>
            <a:xfrm>
              <a:off x="6733190" y="3260839"/>
              <a:ext cx="2122606" cy="286232"/>
            </a:xfrm>
            <a:prstGeom prst="rect">
              <a:avLst/>
            </a:prstGeom>
            <a:noFill/>
          </p:spPr>
          <p:txBody>
            <a:bodyPr wrap="square">
              <a:spAutoFit/>
            </a:bodyPr>
            <a:lstStyle/>
            <a:p>
              <a:pPr marL="0" lvl="0" indent="0" algn="l" defTabSz="666750">
                <a:lnSpc>
                  <a:spcPct val="90000"/>
                </a:lnSpc>
                <a:spcBef>
                  <a:spcPct val="0"/>
                </a:spcBef>
                <a:spcAft>
                  <a:spcPct val="35000"/>
                </a:spcAft>
                <a:buNone/>
              </a:pPr>
              <a:r>
                <a:rPr lang="en-US" sz="1400" kern="1200">
                  <a:solidFill>
                    <a:schemeClr val="tx2"/>
                  </a:solidFill>
                  <a:latin typeface="Helvetica" pitchFamily="2" charset="0"/>
                  <a:cs typeface="Calibri" panose="020F0502020204030204" pitchFamily="34" charset="0"/>
                </a:rPr>
                <a:t>For B-cell malignancies</a:t>
              </a:r>
            </a:p>
          </p:txBody>
        </p:sp>
        <p:pic>
          <p:nvPicPr>
            <p:cNvPr id="7" name="Image 6" descr="Une image contenant texte&#10;&#10;Description générée automatiquement">
              <a:extLst>
                <a:ext uri="{FF2B5EF4-FFF2-40B4-BE49-F238E27FC236}">
                  <a16:creationId xmlns:a16="http://schemas.microsoft.com/office/drawing/2014/main" id="{B9DA4294-B945-2B4C-8451-450DFAA998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42481" flipH="1">
              <a:off x="4991064" y="2730777"/>
              <a:ext cx="238399" cy="914272"/>
            </a:xfrm>
            <a:prstGeom prst="rect">
              <a:avLst/>
            </a:prstGeom>
          </p:spPr>
        </p:pic>
      </p:grpSp>
      <p:sp>
        <p:nvSpPr>
          <p:cNvPr id="54" name="Title 1">
            <a:extLst>
              <a:ext uri="{FF2B5EF4-FFF2-40B4-BE49-F238E27FC236}">
                <a16:creationId xmlns:a16="http://schemas.microsoft.com/office/drawing/2014/main" id="{331D8227-CD54-7043-AF73-D229F928DF1D}"/>
              </a:ext>
            </a:extLst>
          </p:cNvPr>
          <p:cNvSpPr>
            <a:spLocks noGrp="1"/>
          </p:cNvSpPr>
          <p:nvPr>
            <p:ph type="title"/>
          </p:nvPr>
        </p:nvSpPr>
        <p:spPr/>
        <p:txBody>
          <a:bodyPr/>
          <a:lstStyle/>
          <a:p>
            <a:r>
              <a:rPr lang="en-US"/>
              <a:t>UCART20x22: Overcoming CAR T Challenges with </a:t>
            </a:r>
            <a:br>
              <a:rPr lang="en-US"/>
            </a:br>
            <a:r>
              <a:rPr lang="en-US"/>
              <a:t>Next Generation Dual Antigen Target</a:t>
            </a:r>
          </a:p>
        </p:txBody>
      </p:sp>
      <p:sp>
        <p:nvSpPr>
          <p:cNvPr id="59" name="Rectangle: Rounded Corners 7">
            <a:extLst>
              <a:ext uri="{FF2B5EF4-FFF2-40B4-BE49-F238E27FC236}">
                <a16:creationId xmlns:a16="http://schemas.microsoft.com/office/drawing/2014/main" id="{6BD802E9-0B46-CB4C-B5F7-EC554EC107F7}"/>
              </a:ext>
            </a:extLst>
          </p:cNvPr>
          <p:cNvSpPr/>
          <p:nvPr/>
        </p:nvSpPr>
        <p:spPr>
          <a:xfrm>
            <a:off x="1546776" y="3883245"/>
            <a:ext cx="6815428" cy="114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3845" indent="-166370" defTabSz="685800">
              <a:spcAft>
                <a:spcPts val="200"/>
              </a:spcAft>
              <a:buClr>
                <a:schemeClr val="tx1"/>
              </a:buClr>
              <a:buFont typeface="Arial" panose="020B0604020202020204" pitchFamily="34" charset="0"/>
              <a:buChar char="•"/>
              <a:defRPr/>
            </a:pPr>
            <a:r>
              <a:rPr lang="en-US" sz="1500" b="1" dirty="0">
                <a:solidFill>
                  <a:schemeClr val="tx1"/>
                </a:solidFill>
                <a:latin typeface="Calibri" panose="020F0502020204030204" pitchFamily="34" charset="0"/>
                <a:cs typeface="Calibri" panose="020F0502020204030204" pitchFamily="34" charset="0"/>
              </a:rPr>
              <a:t>First allogeneic dual CAR T cell product candidate: </a:t>
            </a:r>
          </a:p>
          <a:p>
            <a:pPr marL="574675" lvl="1" defTabSz="685800">
              <a:spcAft>
                <a:spcPts val="200"/>
              </a:spcAft>
              <a:buClr>
                <a:schemeClr val="tx1"/>
              </a:buClr>
              <a:defRPr/>
            </a:pPr>
            <a:r>
              <a:rPr lang="en-US" sz="1500" dirty="0">
                <a:solidFill>
                  <a:schemeClr val="tx1"/>
                </a:solidFill>
                <a:latin typeface="Calibri" panose="020F0502020204030204" pitchFamily="34" charset="0"/>
                <a:cs typeface="Calibri" panose="020F0502020204030204" pitchFamily="34" charset="0"/>
              </a:rPr>
              <a:t>		</a:t>
            </a:r>
            <a:r>
              <a:rPr lang="en-US" sz="1500" b="1" i="1" dirty="0">
                <a:solidFill>
                  <a:schemeClr val="tx1"/>
                </a:solidFill>
                <a:latin typeface="Calibri" panose="020F0502020204030204" pitchFamily="34" charset="0"/>
                <a:cs typeface="Calibri" panose="020F0502020204030204" pitchFamily="34" charset="0"/>
              </a:rPr>
              <a:t>Dual targeting designed for better killing &amp; to prevent escape</a:t>
            </a:r>
          </a:p>
          <a:p>
            <a:pPr marL="283845" indent="-166370" defTabSz="685800">
              <a:spcAft>
                <a:spcPts val="200"/>
              </a:spcAft>
              <a:buClr>
                <a:schemeClr val="tx1"/>
              </a:buClr>
              <a:buFont typeface="Arial" panose="020B0604020202020204" pitchFamily="34" charset="0"/>
              <a:buChar char="•"/>
              <a:defRPr/>
            </a:pPr>
            <a:r>
              <a:rPr lang="en-US" sz="1500" b="1" dirty="0">
                <a:solidFill>
                  <a:schemeClr val="tx1"/>
                </a:solidFill>
                <a:latin typeface="Calibri" panose="020F0502020204030204" pitchFamily="34" charset="0"/>
                <a:cs typeface="Calibri" panose="020F0502020204030204" pitchFamily="34" charset="0"/>
              </a:rPr>
              <a:t>Strong</a:t>
            </a:r>
            <a:r>
              <a:rPr kumimoji="0" lang="en-US" sz="1500" b="1"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alternative to CD19</a:t>
            </a:r>
            <a:r>
              <a:rPr lang="en-US" sz="1500" b="1" dirty="0">
                <a:solidFill>
                  <a:schemeClr val="tx1"/>
                </a:solidFill>
                <a:latin typeface="Calibri" panose="020F0502020204030204" pitchFamily="34" charset="0"/>
                <a:cs typeface="Calibri" panose="020F0502020204030204" pitchFamily="34" charset="0"/>
              </a:rPr>
              <a:t> </a:t>
            </a:r>
            <a:r>
              <a:rPr lang="en-US" sz="1500" dirty="0">
                <a:solidFill>
                  <a:schemeClr val="tx1"/>
                </a:solidFill>
                <a:latin typeface="Calibri" panose="020F0502020204030204" pitchFamily="34" charset="0"/>
                <a:cs typeface="Calibri" panose="020F0502020204030204" pitchFamily="34" charset="0"/>
              </a:rPr>
              <a:t>(</a:t>
            </a:r>
            <a:r>
              <a:rPr kumimoji="0" lang="en-US" sz="150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highly competitive/crowded</a:t>
            </a:r>
            <a:r>
              <a:rPr lang="en-US" sz="1500" dirty="0">
                <a:solidFill>
                  <a:schemeClr val="tx1"/>
                </a:solidFill>
                <a:latin typeface="Calibri" panose="020F0502020204030204" pitchFamily="34" charset="0"/>
                <a:cs typeface="Calibri" panose="020F0502020204030204" pitchFamily="34" charset="0"/>
              </a:rPr>
              <a:t>/CD19 negative relapses)</a:t>
            </a:r>
          </a:p>
          <a:p>
            <a:pPr marL="283845" marR="0" lvl="0" indent="-166370" defTabSz="685800" rtl="0" eaLnBrk="1" fontAlgn="auto" latinLnBrk="0" hangingPunct="1">
              <a:spcBef>
                <a:spcPts val="0"/>
              </a:spcBef>
              <a:spcAft>
                <a:spcPts val="200"/>
              </a:spcAft>
              <a:buClr>
                <a:schemeClr val="tx1"/>
              </a:buClr>
              <a:buSzTx/>
              <a:buFont typeface="Arial" panose="020B0604020202020204" pitchFamily="34" charset="0"/>
              <a:buChar char="•"/>
              <a:tabLst/>
              <a:defRPr/>
            </a:pPr>
            <a:r>
              <a:rPr kumimoji="0" lang="en-US" sz="1500" b="1"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CD22 and CD20 are validated targets in B-cell malignancies</a:t>
            </a:r>
            <a:endParaRPr lang="en-US" sz="1500" b="1" dirty="0">
              <a:solidFill>
                <a:schemeClr val="tx1"/>
              </a:solidFill>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40D6DED2-6C7E-5C76-C79F-82AE95008A48}"/>
              </a:ext>
            </a:extLst>
          </p:cNvPr>
          <p:cNvPicPr>
            <a:picLocks noChangeAspect="1"/>
          </p:cNvPicPr>
          <p:nvPr/>
        </p:nvPicPr>
        <p:blipFill rotWithShape="1">
          <a:blip r:embed="rId11"/>
          <a:srcRect l="1615" t="7797" r="1"/>
          <a:stretch/>
        </p:blipFill>
        <p:spPr>
          <a:xfrm>
            <a:off x="5267364" y="2970870"/>
            <a:ext cx="3696524" cy="845418"/>
          </a:xfrm>
          <a:prstGeom prst="rect">
            <a:avLst/>
          </a:prstGeom>
        </p:spPr>
      </p:pic>
      <p:sp>
        <p:nvSpPr>
          <p:cNvPr id="6" name="ZoneTexte 5">
            <a:extLst>
              <a:ext uri="{FF2B5EF4-FFF2-40B4-BE49-F238E27FC236}">
                <a16:creationId xmlns:a16="http://schemas.microsoft.com/office/drawing/2014/main" id="{D9525216-CAD0-7D83-914E-CBC12EEA366C}"/>
              </a:ext>
            </a:extLst>
          </p:cNvPr>
          <p:cNvSpPr txBox="1"/>
          <p:nvPr/>
        </p:nvSpPr>
        <p:spPr>
          <a:xfrm>
            <a:off x="6416782" y="2728437"/>
            <a:ext cx="1212511" cy="276999"/>
          </a:xfrm>
          <a:prstGeom prst="rect">
            <a:avLst/>
          </a:prstGeom>
          <a:noFill/>
        </p:spPr>
        <p:txBody>
          <a:bodyPr wrap="none" rtlCol="0">
            <a:spAutoFit/>
          </a:bodyPr>
          <a:lstStyle/>
          <a:p>
            <a:r>
              <a:rPr lang="en-US" sz="1200" b="1" dirty="0">
                <a:latin typeface="Calibri" panose="020F0502020204030204" pitchFamily="34" charset="0"/>
                <a:cs typeface="Calibri" panose="020F0502020204030204" pitchFamily="34" charset="0"/>
              </a:rPr>
              <a:t>Lentiviral vector</a:t>
            </a:r>
          </a:p>
        </p:txBody>
      </p:sp>
      <p:sp>
        <p:nvSpPr>
          <p:cNvPr id="9" name="ZoneTexte 8">
            <a:extLst>
              <a:ext uri="{FF2B5EF4-FFF2-40B4-BE49-F238E27FC236}">
                <a16:creationId xmlns:a16="http://schemas.microsoft.com/office/drawing/2014/main" id="{77460D6C-232D-FAD5-F474-80B3EA955B67}"/>
              </a:ext>
            </a:extLst>
          </p:cNvPr>
          <p:cNvSpPr txBox="1"/>
          <p:nvPr/>
        </p:nvSpPr>
        <p:spPr>
          <a:xfrm>
            <a:off x="506257" y="2886766"/>
            <a:ext cx="2351958" cy="553998"/>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 TALEN® edited UCART cells have been in clinical use since 2015, with ~220 patients dosed</a:t>
            </a:r>
          </a:p>
        </p:txBody>
      </p:sp>
    </p:spTree>
    <p:extLst>
      <p:ext uri="{BB962C8B-B14F-4D97-AF65-F5344CB8AC3E}">
        <p14:creationId xmlns:p14="http://schemas.microsoft.com/office/powerpoint/2010/main" val="116803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D029374A-6E71-391E-9646-D5E3C050B38E}"/>
              </a:ext>
            </a:extLst>
          </p:cNvPr>
          <p:cNvGraphicFramePr>
            <a:graphicFrameLocks noChangeAspect="1"/>
          </p:cNvGraphicFramePr>
          <p:nvPr>
            <p:custDataLst>
              <p:tags r:id="rId1"/>
            </p:custDataLst>
            <p:extLst>
              <p:ext uri="{D42A27DB-BD31-4B8C-83A1-F6EECF244321}">
                <p14:modId xmlns:p14="http://schemas.microsoft.com/office/powerpoint/2010/main" val="2621926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60" imgH="360" progId="TCLayout.ActiveDocument.1">
                  <p:embed/>
                </p:oleObj>
              </mc:Choice>
              <mc:Fallback>
                <p:oleObj name="Diapositive think-cell" r:id="rId4" imgW="360" imgH="360" progId="TCLayout.ActiveDocument.1">
                  <p:embed/>
                  <p:pic>
                    <p:nvPicPr>
                      <p:cNvPr id="5" name="Objet 4" hidden="1">
                        <a:extLst>
                          <a:ext uri="{FF2B5EF4-FFF2-40B4-BE49-F238E27FC236}">
                            <a16:creationId xmlns:a16="http://schemas.microsoft.com/office/drawing/2014/main" id="{D029374A-6E71-391E-9646-D5E3C050B3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9" name="Title 1">
            <a:extLst>
              <a:ext uri="{FF2B5EF4-FFF2-40B4-BE49-F238E27FC236}">
                <a16:creationId xmlns:a16="http://schemas.microsoft.com/office/drawing/2014/main" id="{07B9CDA6-0B2F-2548-A42C-2A5F18B52E8A}"/>
              </a:ext>
            </a:extLst>
          </p:cNvPr>
          <p:cNvSpPr>
            <a:spLocks noGrp="1"/>
          </p:cNvSpPr>
          <p:nvPr>
            <p:ph type="title"/>
          </p:nvPr>
        </p:nvSpPr>
        <p:spPr/>
        <p:txBody>
          <a:bodyPr vert="horz"/>
          <a:lstStyle/>
          <a:p>
            <a:r>
              <a:rPr lang="en-US" dirty="0">
                <a:latin typeface="Helvetica"/>
                <a:cs typeface="Helvetica"/>
              </a:rPr>
              <a:t>UCART20x22 is an “Off-The-Shelf” product candidate</a:t>
            </a:r>
            <a:endParaRPr lang="en-US" strike="sngStrike" dirty="0">
              <a:solidFill>
                <a:srgbClr val="FF0000"/>
              </a:solidFill>
              <a:cs typeface="Helvetica"/>
            </a:endParaRPr>
          </a:p>
        </p:txBody>
      </p:sp>
      <p:grpSp>
        <p:nvGrpSpPr>
          <p:cNvPr id="12" name="Group 11">
            <a:extLst>
              <a:ext uri="{FF2B5EF4-FFF2-40B4-BE49-F238E27FC236}">
                <a16:creationId xmlns:a16="http://schemas.microsoft.com/office/drawing/2014/main" id="{2E0880E6-7E0C-9745-B039-E5FF5386D4C2}"/>
              </a:ext>
            </a:extLst>
          </p:cNvPr>
          <p:cNvGrpSpPr/>
          <p:nvPr/>
        </p:nvGrpSpPr>
        <p:grpSpPr>
          <a:xfrm>
            <a:off x="1589356" y="2200650"/>
            <a:ext cx="915327" cy="615806"/>
            <a:chOff x="957357" y="1351205"/>
            <a:chExt cx="915327" cy="615806"/>
          </a:xfrm>
        </p:grpSpPr>
        <p:sp>
          <p:nvSpPr>
            <p:cNvPr id="6" name="Freeform: Shape 124">
              <a:extLst>
                <a:ext uri="{FF2B5EF4-FFF2-40B4-BE49-F238E27FC236}">
                  <a16:creationId xmlns:a16="http://schemas.microsoft.com/office/drawing/2014/main" id="{B76CB4EF-AE91-7F4D-898F-A6C9593CFCFB}"/>
                </a:ext>
              </a:extLst>
            </p:cNvPr>
            <p:cNvSpPr/>
            <p:nvPr/>
          </p:nvSpPr>
          <p:spPr>
            <a:xfrm>
              <a:off x="957357" y="1660480"/>
              <a:ext cx="915327" cy="306531"/>
            </a:xfrm>
            <a:custGeom>
              <a:avLst/>
              <a:gdLst>
                <a:gd name="connsiteX0" fmla="*/ 948452 w 957262"/>
                <a:gd name="connsiteY0" fmla="*/ 317897 h 319087"/>
                <a:gd name="connsiteX1" fmla="*/ 10716 w 957262"/>
                <a:gd name="connsiteY1" fmla="*/ 317897 h 319087"/>
                <a:gd name="connsiteX2" fmla="*/ 3572 w 957262"/>
                <a:gd name="connsiteY2" fmla="*/ 310753 h 319087"/>
                <a:gd name="connsiteX3" fmla="*/ 10716 w 957262"/>
                <a:gd name="connsiteY3" fmla="*/ 303609 h 319087"/>
                <a:gd name="connsiteX4" fmla="*/ 948452 w 957262"/>
                <a:gd name="connsiteY4" fmla="*/ 303609 h 319087"/>
                <a:gd name="connsiteX5" fmla="*/ 955596 w 957262"/>
                <a:gd name="connsiteY5" fmla="*/ 310753 h 319087"/>
                <a:gd name="connsiteX6" fmla="*/ 948452 w 957262"/>
                <a:gd name="connsiteY6" fmla="*/ 317897 h 319087"/>
                <a:gd name="connsiteX7" fmla="*/ 948452 w 957262"/>
                <a:gd name="connsiteY7" fmla="*/ 163116 h 319087"/>
                <a:gd name="connsiteX8" fmla="*/ 10716 w 957262"/>
                <a:gd name="connsiteY8" fmla="*/ 163116 h 319087"/>
                <a:gd name="connsiteX9" fmla="*/ 3572 w 957262"/>
                <a:gd name="connsiteY9" fmla="*/ 155972 h 319087"/>
                <a:gd name="connsiteX10" fmla="*/ 10716 w 957262"/>
                <a:gd name="connsiteY10" fmla="*/ 148828 h 319087"/>
                <a:gd name="connsiteX11" fmla="*/ 948452 w 957262"/>
                <a:gd name="connsiteY11" fmla="*/ 148828 h 319087"/>
                <a:gd name="connsiteX12" fmla="*/ 955596 w 957262"/>
                <a:gd name="connsiteY12" fmla="*/ 155972 h 319087"/>
                <a:gd name="connsiteX13" fmla="*/ 948452 w 957262"/>
                <a:gd name="connsiteY13" fmla="*/ 163116 h 319087"/>
                <a:gd name="connsiteX14" fmla="*/ 940356 w 957262"/>
                <a:gd name="connsiteY14" fmla="*/ 17859 h 319087"/>
                <a:gd name="connsiteX15" fmla="*/ 865108 w 957262"/>
                <a:gd name="connsiteY15" fmla="*/ 17859 h 319087"/>
                <a:gd name="connsiteX16" fmla="*/ 857964 w 957262"/>
                <a:gd name="connsiteY16" fmla="*/ 10716 h 319087"/>
                <a:gd name="connsiteX17" fmla="*/ 865108 w 957262"/>
                <a:gd name="connsiteY17" fmla="*/ 3572 h 319087"/>
                <a:gd name="connsiteX18" fmla="*/ 940356 w 957262"/>
                <a:gd name="connsiteY18" fmla="*/ 3572 h 319087"/>
                <a:gd name="connsiteX19" fmla="*/ 947499 w 957262"/>
                <a:gd name="connsiteY19" fmla="*/ 10716 h 319087"/>
                <a:gd name="connsiteX20" fmla="*/ 940356 w 957262"/>
                <a:gd name="connsiteY20" fmla="*/ 17859 h 319087"/>
                <a:gd name="connsiteX21" fmla="*/ 90726 w 957262"/>
                <a:gd name="connsiteY21" fmla="*/ 17859 h 319087"/>
                <a:gd name="connsiteX22" fmla="*/ 13573 w 957262"/>
                <a:gd name="connsiteY22" fmla="*/ 17859 h 319087"/>
                <a:gd name="connsiteX23" fmla="*/ 6429 w 957262"/>
                <a:gd name="connsiteY23" fmla="*/ 10716 h 319087"/>
                <a:gd name="connsiteX24" fmla="*/ 13573 w 957262"/>
                <a:gd name="connsiteY24" fmla="*/ 3572 h 319087"/>
                <a:gd name="connsiteX25" fmla="*/ 90726 w 957262"/>
                <a:gd name="connsiteY25" fmla="*/ 3572 h 319087"/>
                <a:gd name="connsiteX26" fmla="*/ 97869 w 957262"/>
                <a:gd name="connsiteY26" fmla="*/ 10716 h 319087"/>
                <a:gd name="connsiteX27" fmla="*/ 90726 w 957262"/>
                <a:gd name="connsiteY27" fmla="*/ 17859 h 31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262" h="319087">
                  <a:moveTo>
                    <a:pt x="948452" y="317897"/>
                  </a:moveTo>
                  <a:lnTo>
                    <a:pt x="10716" y="317897"/>
                  </a:lnTo>
                  <a:cubicBezTo>
                    <a:pt x="6906" y="317897"/>
                    <a:pt x="3572" y="314563"/>
                    <a:pt x="3572" y="310753"/>
                  </a:cubicBezTo>
                  <a:cubicBezTo>
                    <a:pt x="3572" y="306943"/>
                    <a:pt x="6906" y="303609"/>
                    <a:pt x="10716" y="303609"/>
                  </a:cubicBezTo>
                  <a:lnTo>
                    <a:pt x="948452" y="303609"/>
                  </a:lnTo>
                  <a:cubicBezTo>
                    <a:pt x="952262" y="303609"/>
                    <a:pt x="955596" y="306943"/>
                    <a:pt x="955596" y="310753"/>
                  </a:cubicBezTo>
                  <a:cubicBezTo>
                    <a:pt x="955596" y="314563"/>
                    <a:pt x="952262" y="317897"/>
                    <a:pt x="948452" y="317897"/>
                  </a:cubicBezTo>
                  <a:close/>
                  <a:moveTo>
                    <a:pt x="948452" y="163116"/>
                  </a:moveTo>
                  <a:lnTo>
                    <a:pt x="10716" y="163116"/>
                  </a:lnTo>
                  <a:cubicBezTo>
                    <a:pt x="6906" y="163116"/>
                    <a:pt x="3572" y="159782"/>
                    <a:pt x="3572" y="155972"/>
                  </a:cubicBezTo>
                  <a:cubicBezTo>
                    <a:pt x="3572" y="152162"/>
                    <a:pt x="6906" y="148828"/>
                    <a:pt x="10716" y="148828"/>
                  </a:cubicBezTo>
                  <a:lnTo>
                    <a:pt x="948452" y="148828"/>
                  </a:lnTo>
                  <a:cubicBezTo>
                    <a:pt x="952262" y="148828"/>
                    <a:pt x="955596" y="152162"/>
                    <a:pt x="955596" y="155972"/>
                  </a:cubicBezTo>
                  <a:cubicBezTo>
                    <a:pt x="955596" y="159782"/>
                    <a:pt x="952262" y="163116"/>
                    <a:pt x="948452" y="163116"/>
                  </a:cubicBezTo>
                  <a:close/>
                  <a:moveTo>
                    <a:pt x="940356" y="17859"/>
                  </a:moveTo>
                  <a:lnTo>
                    <a:pt x="865108" y="17859"/>
                  </a:lnTo>
                  <a:cubicBezTo>
                    <a:pt x="861298" y="17859"/>
                    <a:pt x="857964" y="14526"/>
                    <a:pt x="857964" y="10716"/>
                  </a:cubicBezTo>
                  <a:cubicBezTo>
                    <a:pt x="857964" y="6906"/>
                    <a:pt x="861298" y="3572"/>
                    <a:pt x="865108" y="3572"/>
                  </a:cubicBezTo>
                  <a:lnTo>
                    <a:pt x="940356" y="3572"/>
                  </a:lnTo>
                  <a:cubicBezTo>
                    <a:pt x="944166" y="3572"/>
                    <a:pt x="947499" y="6906"/>
                    <a:pt x="947499" y="10716"/>
                  </a:cubicBezTo>
                  <a:cubicBezTo>
                    <a:pt x="947499" y="14526"/>
                    <a:pt x="944642" y="17859"/>
                    <a:pt x="940356" y="17859"/>
                  </a:cubicBezTo>
                  <a:close/>
                  <a:moveTo>
                    <a:pt x="90726" y="17859"/>
                  </a:moveTo>
                  <a:lnTo>
                    <a:pt x="13573" y="17859"/>
                  </a:lnTo>
                  <a:cubicBezTo>
                    <a:pt x="9763" y="17859"/>
                    <a:pt x="6429" y="14526"/>
                    <a:pt x="6429" y="10716"/>
                  </a:cubicBezTo>
                  <a:cubicBezTo>
                    <a:pt x="6429" y="6906"/>
                    <a:pt x="9763" y="3572"/>
                    <a:pt x="13573" y="3572"/>
                  </a:cubicBezTo>
                  <a:lnTo>
                    <a:pt x="90726" y="3572"/>
                  </a:lnTo>
                  <a:cubicBezTo>
                    <a:pt x="94536" y="3572"/>
                    <a:pt x="97869" y="6906"/>
                    <a:pt x="97869" y="10716"/>
                  </a:cubicBezTo>
                  <a:cubicBezTo>
                    <a:pt x="97869" y="14526"/>
                    <a:pt x="95012" y="17859"/>
                    <a:pt x="90726" y="17859"/>
                  </a:cubicBez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7" name="Freeform: Shape 125">
              <a:extLst>
                <a:ext uri="{FF2B5EF4-FFF2-40B4-BE49-F238E27FC236}">
                  <a16:creationId xmlns:a16="http://schemas.microsoft.com/office/drawing/2014/main" id="{306DFE75-C3B7-7C42-8914-24678F1D92B7}"/>
                </a:ext>
              </a:extLst>
            </p:cNvPr>
            <p:cNvSpPr/>
            <p:nvPr/>
          </p:nvSpPr>
          <p:spPr>
            <a:xfrm>
              <a:off x="1070749" y="1351205"/>
              <a:ext cx="687634" cy="388882"/>
            </a:xfrm>
            <a:custGeom>
              <a:avLst/>
              <a:gdLst>
                <a:gd name="connsiteX0" fmla="*/ 718423 w 719137"/>
                <a:gd name="connsiteY0" fmla="*/ 404098 h 404812"/>
                <a:gd name="connsiteX1" fmla="*/ 504111 w 719137"/>
                <a:gd name="connsiteY1" fmla="*/ 404098 h 404812"/>
                <a:gd name="connsiteX2" fmla="*/ 504111 w 719137"/>
                <a:gd name="connsiteY2" fmla="*/ 125492 h 404812"/>
                <a:gd name="connsiteX3" fmla="*/ 535067 w 719137"/>
                <a:gd name="connsiteY3" fmla="*/ 87392 h 404812"/>
                <a:gd name="connsiteX4" fmla="*/ 535067 w 719137"/>
                <a:gd name="connsiteY4" fmla="*/ 70247 h 404812"/>
                <a:gd name="connsiteX5" fmla="*/ 525066 w 719137"/>
                <a:gd name="connsiteY5" fmla="*/ 70247 h 404812"/>
                <a:gd name="connsiteX6" fmla="*/ 512683 w 719137"/>
                <a:gd name="connsiteY6" fmla="*/ 58341 h 404812"/>
                <a:gd name="connsiteX7" fmla="*/ 512683 w 719137"/>
                <a:gd name="connsiteY7" fmla="*/ 15478 h 404812"/>
                <a:gd name="connsiteX8" fmla="*/ 525066 w 719137"/>
                <a:gd name="connsiteY8" fmla="*/ 3572 h 404812"/>
                <a:gd name="connsiteX9" fmla="*/ 696992 w 719137"/>
                <a:gd name="connsiteY9" fmla="*/ 3572 h 404812"/>
                <a:gd name="connsiteX10" fmla="*/ 709374 w 719137"/>
                <a:gd name="connsiteY10" fmla="*/ 15478 h 404812"/>
                <a:gd name="connsiteX11" fmla="*/ 709374 w 719137"/>
                <a:gd name="connsiteY11" fmla="*/ 58341 h 404812"/>
                <a:gd name="connsiteX12" fmla="*/ 696992 w 719137"/>
                <a:gd name="connsiteY12" fmla="*/ 70247 h 404812"/>
                <a:gd name="connsiteX13" fmla="*/ 686991 w 719137"/>
                <a:gd name="connsiteY13" fmla="*/ 70247 h 404812"/>
                <a:gd name="connsiteX14" fmla="*/ 686991 w 719137"/>
                <a:gd name="connsiteY14" fmla="*/ 87392 h 404812"/>
                <a:gd name="connsiteX15" fmla="*/ 717947 w 719137"/>
                <a:gd name="connsiteY15" fmla="*/ 125492 h 404812"/>
                <a:gd name="connsiteX16" fmla="*/ 717947 w 719137"/>
                <a:gd name="connsiteY16" fmla="*/ 404098 h 404812"/>
                <a:gd name="connsiteX17" fmla="*/ 518398 w 719137"/>
                <a:gd name="connsiteY17" fmla="*/ 389811 h 404812"/>
                <a:gd name="connsiteX18" fmla="*/ 704136 w 719137"/>
                <a:gd name="connsiteY18" fmla="*/ 389811 h 404812"/>
                <a:gd name="connsiteX19" fmla="*/ 704136 w 719137"/>
                <a:gd name="connsiteY19" fmla="*/ 330279 h 404812"/>
                <a:gd name="connsiteX20" fmla="*/ 559832 w 719137"/>
                <a:gd name="connsiteY20" fmla="*/ 330279 h 404812"/>
                <a:gd name="connsiteX21" fmla="*/ 559832 w 719137"/>
                <a:gd name="connsiteY21" fmla="*/ 165497 h 404812"/>
                <a:gd name="connsiteX22" fmla="*/ 704136 w 719137"/>
                <a:gd name="connsiteY22" fmla="*/ 165497 h 404812"/>
                <a:gd name="connsiteX23" fmla="*/ 704136 w 719137"/>
                <a:gd name="connsiteY23" fmla="*/ 125492 h 404812"/>
                <a:gd name="connsiteX24" fmla="*/ 679847 w 719137"/>
                <a:gd name="connsiteY24" fmla="*/ 100727 h 404812"/>
                <a:gd name="connsiteX25" fmla="*/ 672703 w 719137"/>
                <a:gd name="connsiteY25" fmla="*/ 100727 h 404812"/>
                <a:gd name="connsiteX26" fmla="*/ 672703 w 719137"/>
                <a:gd name="connsiteY26" fmla="*/ 70247 h 404812"/>
                <a:gd name="connsiteX27" fmla="*/ 548878 w 719137"/>
                <a:gd name="connsiteY27" fmla="*/ 70247 h 404812"/>
                <a:gd name="connsiteX28" fmla="*/ 548878 w 719137"/>
                <a:gd name="connsiteY28" fmla="*/ 100727 h 404812"/>
                <a:gd name="connsiteX29" fmla="*/ 541734 w 719137"/>
                <a:gd name="connsiteY29" fmla="*/ 100727 h 404812"/>
                <a:gd name="connsiteX30" fmla="*/ 517446 w 719137"/>
                <a:gd name="connsiteY30" fmla="*/ 125492 h 404812"/>
                <a:gd name="connsiteX31" fmla="*/ 517446 w 719137"/>
                <a:gd name="connsiteY31" fmla="*/ 389811 h 404812"/>
                <a:gd name="connsiteX32" fmla="*/ 574119 w 719137"/>
                <a:gd name="connsiteY32" fmla="*/ 315992 h 404812"/>
                <a:gd name="connsiteX33" fmla="*/ 704136 w 719137"/>
                <a:gd name="connsiteY33" fmla="*/ 315992 h 404812"/>
                <a:gd name="connsiteX34" fmla="*/ 704136 w 719137"/>
                <a:gd name="connsiteY34" fmla="*/ 179784 h 404812"/>
                <a:gd name="connsiteX35" fmla="*/ 574119 w 719137"/>
                <a:gd name="connsiteY35" fmla="*/ 179784 h 404812"/>
                <a:gd name="connsiteX36" fmla="*/ 574119 w 719137"/>
                <a:gd name="connsiteY36" fmla="*/ 315992 h 404812"/>
                <a:gd name="connsiteX37" fmla="*/ 680323 w 719137"/>
                <a:gd name="connsiteY37" fmla="*/ 56436 h 404812"/>
                <a:gd name="connsiteX38" fmla="*/ 695087 w 719137"/>
                <a:gd name="connsiteY38" fmla="*/ 56436 h 404812"/>
                <a:gd name="connsiteX39" fmla="*/ 695087 w 719137"/>
                <a:gd name="connsiteY39" fmla="*/ 17859 h 404812"/>
                <a:gd name="connsiteX40" fmla="*/ 527447 w 719137"/>
                <a:gd name="connsiteY40" fmla="*/ 17859 h 404812"/>
                <a:gd name="connsiteX41" fmla="*/ 527447 w 719137"/>
                <a:gd name="connsiteY41" fmla="*/ 56436 h 404812"/>
                <a:gd name="connsiteX42" fmla="*/ 680323 w 719137"/>
                <a:gd name="connsiteY42" fmla="*/ 56436 h 404812"/>
                <a:gd name="connsiteX43" fmla="*/ 468392 w 719137"/>
                <a:gd name="connsiteY43" fmla="*/ 404098 h 404812"/>
                <a:gd name="connsiteX44" fmla="*/ 254079 w 719137"/>
                <a:gd name="connsiteY44" fmla="*/ 404098 h 404812"/>
                <a:gd name="connsiteX45" fmla="*/ 254079 w 719137"/>
                <a:gd name="connsiteY45" fmla="*/ 125492 h 404812"/>
                <a:gd name="connsiteX46" fmla="*/ 285036 w 719137"/>
                <a:gd name="connsiteY46" fmla="*/ 87392 h 404812"/>
                <a:gd name="connsiteX47" fmla="*/ 285036 w 719137"/>
                <a:gd name="connsiteY47" fmla="*/ 70247 h 404812"/>
                <a:gd name="connsiteX48" fmla="*/ 275034 w 719137"/>
                <a:gd name="connsiteY48" fmla="*/ 70247 h 404812"/>
                <a:gd name="connsiteX49" fmla="*/ 262652 w 719137"/>
                <a:gd name="connsiteY49" fmla="*/ 58341 h 404812"/>
                <a:gd name="connsiteX50" fmla="*/ 262652 w 719137"/>
                <a:gd name="connsiteY50" fmla="*/ 15478 h 404812"/>
                <a:gd name="connsiteX51" fmla="*/ 275034 w 719137"/>
                <a:gd name="connsiteY51" fmla="*/ 3572 h 404812"/>
                <a:gd name="connsiteX52" fmla="*/ 446961 w 719137"/>
                <a:gd name="connsiteY52" fmla="*/ 3572 h 404812"/>
                <a:gd name="connsiteX53" fmla="*/ 459343 w 719137"/>
                <a:gd name="connsiteY53" fmla="*/ 15478 h 404812"/>
                <a:gd name="connsiteX54" fmla="*/ 459343 w 719137"/>
                <a:gd name="connsiteY54" fmla="*/ 58341 h 404812"/>
                <a:gd name="connsiteX55" fmla="*/ 446961 w 719137"/>
                <a:gd name="connsiteY55" fmla="*/ 70247 h 404812"/>
                <a:gd name="connsiteX56" fmla="*/ 436959 w 719137"/>
                <a:gd name="connsiteY56" fmla="*/ 70247 h 404812"/>
                <a:gd name="connsiteX57" fmla="*/ 436959 w 719137"/>
                <a:gd name="connsiteY57" fmla="*/ 87392 h 404812"/>
                <a:gd name="connsiteX58" fmla="*/ 467916 w 719137"/>
                <a:gd name="connsiteY58" fmla="*/ 125492 h 404812"/>
                <a:gd name="connsiteX59" fmla="*/ 467916 w 719137"/>
                <a:gd name="connsiteY59" fmla="*/ 404098 h 404812"/>
                <a:gd name="connsiteX60" fmla="*/ 268367 w 719137"/>
                <a:gd name="connsiteY60" fmla="*/ 389811 h 404812"/>
                <a:gd name="connsiteX61" fmla="*/ 454104 w 719137"/>
                <a:gd name="connsiteY61" fmla="*/ 389811 h 404812"/>
                <a:gd name="connsiteX62" fmla="*/ 454104 w 719137"/>
                <a:gd name="connsiteY62" fmla="*/ 330279 h 404812"/>
                <a:gd name="connsiteX63" fmla="*/ 309801 w 719137"/>
                <a:gd name="connsiteY63" fmla="*/ 330279 h 404812"/>
                <a:gd name="connsiteX64" fmla="*/ 309801 w 719137"/>
                <a:gd name="connsiteY64" fmla="*/ 165497 h 404812"/>
                <a:gd name="connsiteX65" fmla="*/ 454104 w 719137"/>
                <a:gd name="connsiteY65" fmla="*/ 165497 h 404812"/>
                <a:gd name="connsiteX66" fmla="*/ 454104 w 719137"/>
                <a:gd name="connsiteY66" fmla="*/ 125492 h 404812"/>
                <a:gd name="connsiteX67" fmla="*/ 429816 w 719137"/>
                <a:gd name="connsiteY67" fmla="*/ 100727 h 404812"/>
                <a:gd name="connsiteX68" fmla="*/ 422672 w 719137"/>
                <a:gd name="connsiteY68" fmla="*/ 100727 h 404812"/>
                <a:gd name="connsiteX69" fmla="*/ 422672 w 719137"/>
                <a:gd name="connsiteY69" fmla="*/ 70247 h 404812"/>
                <a:gd name="connsiteX70" fmla="*/ 298847 w 719137"/>
                <a:gd name="connsiteY70" fmla="*/ 70247 h 404812"/>
                <a:gd name="connsiteX71" fmla="*/ 298847 w 719137"/>
                <a:gd name="connsiteY71" fmla="*/ 100727 h 404812"/>
                <a:gd name="connsiteX72" fmla="*/ 291703 w 719137"/>
                <a:gd name="connsiteY72" fmla="*/ 100727 h 404812"/>
                <a:gd name="connsiteX73" fmla="*/ 267415 w 719137"/>
                <a:gd name="connsiteY73" fmla="*/ 125492 h 404812"/>
                <a:gd name="connsiteX74" fmla="*/ 267415 w 719137"/>
                <a:gd name="connsiteY74" fmla="*/ 389811 h 404812"/>
                <a:gd name="connsiteX75" fmla="*/ 324088 w 719137"/>
                <a:gd name="connsiteY75" fmla="*/ 315992 h 404812"/>
                <a:gd name="connsiteX76" fmla="*/ 454104 w 719137"/>
                <a:gd name="connsiteY76" fmla="*/ 315992 h 404812"/>
                <a:gd name="connsiteX77" fmla="*/ 454104 w 719137"/>
                <a:gd name="connsiteY77" fmla="*/ 179784 h 404812"/>
                <a:gd name="connsiteX78" fmla="*/ 324088 w 719137"/>
                <a:gd name="connsiteY78" fmla="*/ 179784 h 404812"/>
                <a:gd name="connsiteX79" fmla="*/ 324088 w 719137"/>
                <a:gd name="connsiteY79" fmla="*/ 315992 h 404812"/>
                <a:gd name="connsiteX80" fmla="*/ 430292 w 719137"/>
                <a:gd name="connsiteY80" fmla="*/ 56436 h 404812"/>
                <a:gd name="connsiteX81" fmla="*/ 445056 w 719137"/>
                <a:gd name="connsiteY81" fmla="*/ 56436 h 404812"/>
                <a:gd name="connsiteX82" fmla="*/ 445056 w 719137"/>
                <a:gd name="connsiteY82" fmla="*/ 17859 h 404812"/>
                <a:gd name="connsiteX83" fmla="*/ 277416 w 719137"/>
                <a:gd name="connsiteY83" fmla="*/ 17859 h 404812"/>
                <a:gd name="connsiteX84" fmla="*/ 277416 w 719137"/>
                <a:gd name="connsiteY84" fmla="*/ 56436 h 404812"/>
                <a:gd name="connsiteX85" fmla="*/ 430292 w 719137"/>
                <a:gd name="connsiteY85" fmla="*/ 56436 h 404812"/>
                <a:gd name="connsiteX86" fmla="*/ 217884 w 719137"/>
                <a:gd name="connsiteY86" fmla="*/ 404098 h 404812"/>
                <a:gd name="connsiteX87" fmla="*/ 3572 w 719137"/>
                <a:gd name="connsiteY87" fmla="*/ 404098 h 404812"/>
                <a:gd name="connsiteX88" fmla="*/ 3572 w 719137"/>
                <a:gd name="connsiteY88" fmla="*/ 125492 h 404812"/>
                <a:gd name="connsiteX89" fmla="*/ 34528 w 719137"/>
                <a:gd name="connsiteY89" fmla="*/ 87392 h 404812"/>
                <a:gd name="connsiteX90" fmla="*/ 34528 w 719137"/>
                <a:gd name="connsiteY90" fmla="*/ 70247 h 404812"/>
                <a:gd name="connsiteX91" fmla="*/ 24527 w 719137"/>
                <a:gd name="connsiteY91" fmla="*/ 70247 h 404812"/>
                <a:gd name="connsiteX92" fmla="*/ 12144 w 719137"/>
                <a:gd name="connsiteY92" fmla="*/ 58341 h 404812"/>
                <a:gd name="connsiteX93" fmla="*/ 12144 w 719137"/>
                <a:gd name="connsiteY93" fmla="*/ 15478 h 404812"/>
                <a:gd name="connsiteX94" fmla="*/ 24527 w 719137"/>
                <a:gd name="connsiteY94" fmla="*/ 3572 h 404812"/>
                <a:gd name="connsiteX95" fmla="*/ 196453 w 719137"/>
                <a:gd name="connsiteY95" fmla="*/ 3572 h 404812"/>
                <a:gd name="connsiteX96" fmla="*/ 208836 w 719137"/>
                <a:gd name="connsiteY96" fmla="*/ 15478 h 404812"/>
                <a:gd name="connsiteX97" fmla="*/ 208836 w 719137"/>
                <a:gd name="connsiteY97" fmla="*/ 58341 h 404812"/>
                <a:gd name="connsiteX98" fmla="*/ 196453 w 719137"/>
                <a:gd name="connsiteY98" fmla="*/ 70247 h 404812"/>
                <a:gd name="connsiteX99" fmla="*/ 186452 w 719137"/>
                <a:gd name="connsiteY99" fmla="*/ 70247 h 404812"/>
                <a:gd name="connsiteX100" fmla="*/ 186452 w 719137"/>
                <a:gd name="connsiteY100" fmla="*/ 87392 h 404812"/>
                <a:gd name="connsiteX101" fmla="*/ 217408 w 719137"/>
                <a:gd name="connsiteY101" fmla="*/ 125492 h 404812"/>
                <a:gd name="connsiteX102" fmla="*/ 217408 w 719137"/>
                <a:gd name="connsiteY102" fmla="*/ 404098 h 404812"/>
                <a:gd name="connsiteX103" fmla="*/ 17859 w 719137"/>
                <a:gd name="connsiteY103" fmla="*/ 389811 h 404812"/>
                <a:gd name="connsiteX104" fmla="*/ 203597 w 719137"/>
                <a:gd name="connsiteY104" fmla="*/ 389811 h 404812"/>
                <a:gd name="connsiteX105" fmla="*/ 203597 w 719137"/>
                <a:gd name="connsiteY105" fmla="*/ 330279 h 404812"/>
                <a:gd name="connsiteX106" fmla="*/ 59293 w 719137"/>
                <a:gd name="connsiteY106" fmla="*/ 330279 h 404812"/>
                <a:gd name="connsiteX107" fmla="*/ 59293 w 719137"/>
                <a:gd name="connsiteY107" fmla="*/ 165497 h 404812"/>
                <a:gd name="connsiteX108" fmla="*/ 203597 w 719137"/>
                <a:gd name="connsiteY108" fmla="*/ 165497 h 404812"/>
                <a:gd name="connsiteX109" fmla="*/ 203597 w 719137"/>
                <a:gd name="connsiteY109" fmla="*/ 125492 h 404812"/>
                <a:gd name="connsiteX110" fmla="*/ 179308 w 719137"/>
                <a:gd name="connsiteY110" fmla="*/ 100727 h 404812"/>
                <a:gd name="connsiteX111" fmla="*/ 172164 w 719137"/>
                <a:gd name="connsiteY111" fmla="*/ 100727 h 404812"/>
                <a:gd name="connsiteX112" fmla="*/ 172164 w 719137"/>
                <a:gd name="connsiteY112" fmla="*/ 70247 h 404812"/>
                <a:gd name="connsiteX113" fmla="*/ 48339 w 719137"/>
                <a:gd name="connsiteY113" fmla="*/ 70247 h 404812"/>
                <a:gd name="connsiteX114" fmla="*/ 48339 w 719137"/>
                <a:gd name="connsiteY114" fmla="*/ 100727 h 404812"/>
                <a:gd name="connsiteX115" fmla="*/ 41196 w 719137"/>
                <a:gd name="connsiteY115" fmla="*/ 100727 h 404812"/>
                <a:gd name="connsiteX116" fmla="*/ 16907 w 719137"/>
                <a:gd name="connsiteY116" fmla="*/ 125492 h 404812"/>
                <a:gd name="connsiteX117" fmla="*/ 16907 w 719137"/>
                <a:gd name="connsiteY117" fmla="*/ 389811 h 404812"/>
                <a:gd name="connsiteX118" fmla="*/ 73581 w 719137"/>
                <a:gd name="connsiteY118" fmla="*/ 315992 h 404812"/>
                <a:gd name="connsiteX119" fmla="*/ 203597 w 719137"/>
                <a:gd name="connsiteY119" fmla="*/ 315992 h 404812"/>
                <a:gd name="connsiteX120" fmla="*/ 203597 w 719137"/>
                <a:gd name="connsiteY120" fmla="*/ 179784 h 404812"/>
                <a:gd name="connsiteX121" fmla="*/ 73581 w 719137"/>
                <a:gd name="connsiteY121" fmla="*/ 179784 h 404812"/>
                <a:gd name="connsiteX122" fmla="*/ 73581 w 719137"/>
                <a:gd name="connsiteY122" fmla="*/ 315992 h 404812"/>
                <a:gd name="connsiteX123" fmla="*/ 179784 w 719137"/>
                <a:gd name="connsiteY123" fmla="*/ 56436 h 404812"/>
                <a:gd name="connsiteX124" fmla="*/ 194548 w 719137"/>
                <a:gd name="connsiteY124" fmla="*/ 56436 h 404812"/>
                <a:gd name="connsiteX125" fmla="*/ 194548 w 719137"/>
                <a:gd name="connsiteY125" fmla="*/ 17859 h 404812"/>
                <a:gd name="connsiteX126" fmla="*/ 26908 w 719137"/>
                <a:gd name="connsiteY126" fmla="*/ 17859 h 404812"/>
                <a:gd name="connsiteX127" fmla="*/ 26908 w 719137"/>
                <a:gd name="connsiteY127" fmla="*/ 56436 h 404812"/>
                <a:gd name="connsiteX128" fmla="*/ 179784 w 719137"/>
                <a:gd name="connsiteY128" fmla="*/ 56436 h 40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19137" h="404812">
                  <a:moveTo>
                    <a:pt x="718423" y="404098"/>
                  </a:moveTo>
                  <a:lnTo>
                    <a:pt x="504111" y="404098"/>
                  </a:lnTo>
                  <a:lnTo>
                    <a:pt x="504111" y="125492"/>
                  </a:lnTo>
                  <a:cubicBezTo>
                    <a:pt x="504111" y="106918"/>
                    <a:pt x="517446" y="91202"/>
                    <a:pt x="535067" y="87392"/>
                  </a:cubicBezTo>
                  <a:lnTo>
                    <a:pt x="535067" y="70247"/>
                  </a:lnTo>
                  <a:lnTo>
                    <a:pt x="525066" y="70247"/>
                  </a:lnTo>
                  <a:cubicBezTo>
                    <a:pt x="518398" y="70247"/>
                    <a:pt x="512683" y="65008"/>
                    <a:pt x="512683" y="58341"/>
                  </a:cubicBezTo>
                  <a:lnTo>
                    <a:pt x="512683" y="15478"/>
                  </a:lnTo>
                  <a:cubicBezTo>
                    <a:pt x="512683" y="8811"/>
                    <a:pt x="517922" y="3572"/>
                    <a:pt x="525066" y="3572"/>
                  </a:cubicBezTo>
                  <a:lnTo>
                    <a:pt x="696992" y="3572"/>
                  </a:lnTo>
                  <a:cubicBezTo>
                    <a:pt x="703659" y="3572"/>
                    <a:pt x="709374" y="8811"/>
                    <a:pt x="709374" y="15478"/>
                  </a:cubicBezTo>
                  <a:lnTo>
                    <a:pt x="709374" y="58341"/>
                  </a:lnTo>
                  <a:cubicBezTo>
                    <a:pt x="709374" y="65008"/>
                    <a:pt x="704136" y="70247"/>
                    <a:pt x="696992" y="70247"/>
                  </a:cubicBezTo>
                  <a:lnTo>
                    <a:pt x="686991" y="70247"/>
                  </a:lnTo>
                  <a:lnTo>
                    <a:pt x="686991" y="87392"/>
                  </a:lnTo>
                  <a:cubicBezTo>
                    <a:pt x="704612" y="91202"/>
                    <a:pt x="717947" y="106918"/>
                    <a:pt x="717947" y="125492"/>
                  </a:cubicBezTo>
                  <a:lnTo>
                    <a:pt x="717947" y="404098"/>
                  </a:lnTo>
                  <a:close/>
                  <a:moveTo>
                    <a:pt x="518398" y="389811"/>
                  </a:moveTo>
                  <a:lnTo>
                    <a:pt x="704136" y="389811"/>
                  </a:lnTo>
                  <a:lnTo>
                    <a:pt x="704136" y="330279"/>
                  </a:lnTo>
                  <a:lnTo>
                    <a:pt x="559832" y="330279"/>
                  </a:lnTo>
                  <a:lnTo>
                    <a:pt x="559832" y="165497"/>
                  </a:lnTo>
                  <a:lnTo>
                    <a:pt x="704136" y="165497"/>
                  </a:lnTo>
                  <a:lnTo>
                    <a:pt x="704136" y="125492"/>
                  </a:lnTo>
                  <a:cubicBezTo>
                    <a:pt x="704136" y="112157"/>
                    <a:pt x="693182" y="101203"/>
                    <a:pt x="679847" y="100727"/>
                  </a:cubicBezTo>
                  <a:lnTo>
                    <a:pt x="672703" y="100727"/>
                  </a:lnTo>
                  <a:lnTo>
                    <a:pt x="672703" y="70247"/>
                  </a:lnTo>
                  <a:lnTo>
                    <a:pt x="548878" y="70247"/>
                  </a:lnTo>
                  <a:lnTo>
                    <a:pt x="548878" y="100727"/>
                  </a:lnTo>
                  <a:lnTo>
                    <a:pt x="541734" y="100727"/>
                  </a:lnTo>
                  <a:cubicBezTo>
                    <a:pt x="528399" y="101203"/>
                    <a:pt x="517446" y="112157"/>
                    <a:pt x="517446" y="125492"/>
                  </a:cubicBezTo>
                  <a:lnTo>
                    <a:pt x="517446" y="389811"/>
                  </a:lnTo>
                  <a:close/>
                  <a:moveTo>
                    <a:pt x="574119" y="315992"/>
                  </a:moveTo>
                  <a:lnTo>
                    <a:pt x="704136" y="315992"/>
                  </a:lnTo>
                  <a:lnTo>
                    <a:pt x="704136" y="179784"/>
                  </a:lnTo>
                  <a:lnTo>
                    <a:pt x="574119" y="179784"/>
                  </a:lnTo>
                  <a:lnTo>
                    <a:pt x="574119" y="315992"/>
                  </a:lnTo>
                  <a:close/>
                  <a:moveTo>
                    <a:pt x="680323" y="56436"/>
                  </a:moveTo>
                  <a:lnTo>
                    <a:pt x="695087" y="56436"/>
                  </a:lnTo>
                  <a:lnTo>
                    <a:pt x="695087" y="17859"/>
                  </a:lnTo>
                  <a:lnTo>
                    <a:pt x="527447" y="17859"/>
                  </a:lnTo>
                  <a:lnTo>
                    <a:pt x="527447" y="56436"/>
                  </a:lnTo>
                  <a:lnTo>
                    <a:pt x="680323" y="56436"/>
                  </a:lnTo>
                  <a:close/>
                  <a:moveTo>
                    <a:pt x="468392" y="404098"/>
                  </a:moveTo>
                  <a:lnTo>
                    <a:pt x="254079" y="404098"/>
                  </a:lnTo>
                  <a:lnTo>
                    <a:pt x="254079" y="125492"/>
                  </a:lnTo>
                  <a:cubicBezTo>
                    <a:pt x="254079" y="106918"/>
                    <a:pt x="267415" y="91202"/>
                    <a:pt x="285036" y="87392"/>
                  </a:cubicBezTo>
                  <a:lnTo>
                    <a:pt x="285036" y="70247"/>
                  </a:lnTo>
                  <a:lnTo>
                    <a:pt x="275034" y="70247"/>
                  </a:lnTo>
                  <a:cubicBezTo>
                    <a:pt x="268367" y="70247"/>
                    <a:pt x="262652" y="65008"/>
                    <a:pt x="262652" y="58341"/>
                  </a:cubicBezTo>
                  <a:lnTo>
                    <a:pt x="262652" y="15478"/>
                  </a:lnTo>
                  <a:cubicBezTo>
                    <a:pt x="262652" y="8811"/>
                    <a:pt x="267891" y="3572"/>
                    <a:pt x="275034" y="3572"/>
                  </a:cubicBezTo>
                  <a:lnTo>
                    <a:pt x="446961" y="3572"/>
                  </a:lnTo>
                  <a:cubicBezTo>
                    <a:pt x="453628" y="3572"/>
                    <a:pt x="459343" y="8811"/>
                    <a:pt x="459343" y="15478"/>
                  </a:cubicBezTo>
                  <a:lnTo>
                    <a:pt x="459343" y="58341"/>
                  </a:lnTo>
                  <a:cubicBezTo>
                    <a:pt x="459343" y="65008"/>
                    <a:pt x="454104" y="70247"/>
                    <a:pt x="446961" y="70247"/>
                  </a:cubicBezTo>
                  <a:lnTo>
                    <a:pt x="436959" y="70247"/>
                  </a:lnTo>
                  <a:lnTo>
                    <a:pt x="436959" y="87392"/>
                  </a:lnTo>
                  <a:cubicBezTo>
                    <a:pt x="454581" y="91202"/>
                    <a:pt x="467916" y="106918"/>
                    <a:pt x="467916" y="125492"/>
                  </a:cubicBezTo>
                  <a:lnTo>
                    <a:pt x="467916" y="404098"/>
                  </a:lnTo>
                  <a:close/>
                  <a:moveTo>
                    <a:pt x="268367" y="389811"/>
                  </a:moveTo>
                  <a:lnTo>
                    <a:pt x="454104" y="389811"/>
                  </a:lnTo>
                  <a:lnTo>
                    <a:pt x="454104" y="330279"/>
                  </a:lnTo>
                  <a:lnTo>
                    <a:pt x="309801" y="330279"/>
                  </a:lnTo>
                  <a:lnTo>
                    <a:pt x="309801" y="165497"/>
                  </a:lnTo>
                  <a:lnTo>
                    <a:pt x="454104" y="165497"/>
                  </a:lnTo>
                  <a:lnTo>
                    <a:pt x="454104" y="125492"/>
                  </a:lnTo>
                  <a:cubicBezTo>
                    <a:pt x="454104" y="112157"/>
                    <a:pt x="443151" y="101203"/>
                    <a:pt x="429816" y="100727"/>
                  </a:cubicBezTo>
                  <a:lnTo>
                    <a:pt x="422672" y="100727"/>
                  </a:lnTo>
                  <a:lnTo>
                    <a:pt x="422672" y="70247"/>
                  </a:lnTo>
                  <a:lnTo>
                    <a:pt x="298847" y="70247"/>
                  </a:lnTo>
                  <a:lnTo>
                    <a:pt x="298847" y="100727"/>
                  </a:lnTo>
                  <a:lnTo>
                    <a:pt x="291703" y="100727"/>
                  </a:lnTo>
                  <a:cubicBezTo>
                    <a:pt x="278368" y="101203"/>
                    <a:pt x="267415" y="112157"/>
                    <a:pt x="267415" y="125492"/>
                  </a:cubicBezTo>
                  <a:lnTo>
                    <a:pt x="267415" y="389811"/>
                  </a:lnTo>
                  <a:close/>
                  <a:moveTo>
                    <a:pt x="324088" y="315992"/>
                  </a:moveTo>
                  <a:lnTo>
                    <a:pt x="454104" y="315992"/>
                  </a:lnTo>
                  <a:lnTo>
                    <a:pt x="454104" y="179784"/>
                  </a:lnTo>
                  <a:lnTo>
                    <a:pt x="324088" y="179784"/>
                  </a:lnTo>
                  <a:lnTo>
                    <a:pt x="324088" y="315992"/>
                  </a:lnTo>
                  <a:close/>
                  <a:moveTo>
                    <a:pt x="430292" y="56436"/>
                  </a:moveTo>
                  <a:lnTo>
                    <a:pt x="445056" y="56436"/>
                  </a:lnTo>
                  <a:lnTo>
                    <a:pt x="445056" y="17859"/>
                  </a:lnTo>
                  <a:lnTo>
                    <a:pt x="277416" y="17859"/>
                  </a:lnTo>
                  <a:lnTo>
                    <a:pt x="277416" y="56436"/>
                  </a:lnTo>
                  <a:lnTo>
                    <a:pt x="430292" y="56436"/>
                  </a:lnTo>
                  <a:close/>
                  <a:moveTo>
                    <a:pt x="217884" y="404098"/>
                  </a:moveTo>
                  <a:lnTo>
                    <a:pt x="3572" y="404098"/>
                  </a:lnTo>
                  <a:lnTo>
                    <a:pt x="3572" y="125492"/>
                  </a:lnTo>
                  <a:cubicBezTo>
                    <a:pt x="3572" y="106918"/>
                    <a:pt x="16907" y="91202"/>
                    <a:pt x="34528" y="87392"/>
                  </a:cubicBezTo>
                  <a:lnTo>
                    <a:pt x="34528" y="70247"/>
                  </a:lnTo>
                  <a:lnTo>
                    <a:pt x="24527" y="70247"/>
                  </a:lnTo>
                  <a:cubicBezTo>
                    <a:pt x="17859" y="70247"/>
                    <a:pt x="12144" y="65008"/>
                    <a:pt x="12144" y="58341"/>
                  </a:cubicBezTo>
                  <a:lnTo>
                    <a:pt x="12144" y="15478"/>
                  </a:lnTo>
                  <a:cubicBezTo>
                    <a:pt x="12144" y="8811"/>
                    <a:pt x="17383" y="3572"/>
                    <a:pt x="24527" y="3572"/>
                  </a:cubicBezTo>
                  <a:lnTo>
                    <a:pt x="196453" y="3572"/>
                  </a:lnTo>
                  <a:cubicBezTo>
                    <a:pt x="203121" y="3572"/>
                    <a:pt x="208836" y="8811"/>
                    <a:pt x="208836" y="15478"/>
                  </a:cubicBezTo>
                  <a:lnTo>
                    <a:pt x="208836" y="58341"/>
                  </a:lnTo>
                  <a:cubicBezTo>
                    <a:pt x="208836" y="65008"/>
                    <a:pt x="203597" y="70247"/>
                    <a:pt x="196453" y="70247"/>
                  </a:cubicBezTo>
                  <a:lnTo>
                    <a:pt x="186452" y="70247"/>
                  </a:lnTo>
                  <a:lnTo>
                    <a:pt x="186452" y="87392"/>
                  </a:lnTo>
                  <a:cubicBezTo>
                    <a:pt x="204073" y="91202"/>
                    <a:pt x="217408" y="106918"/>
                    <a:pt x="217408" y="125492"/>
                  </a:cubicBezTo>
                  <a:lnTo>
                    <a:pt x="217408" y="404098"/>
                  </a:lnTo>
                  <a:close/>
                  <a:moveTo>
                    <a:pt x="17859" y="389811"/>
                  </a:moveTo>
                  <a:lnTo>
                    <a:pt x="203597" y="389811"/>
                  </a:lnTo>
                  <a:lnTo>
                    <a:pt x="203597" y="330279"/>
                  </a:lnTo>
                  <a:lnTo>
                    <a:pt x="59293" y="330279"/>
                  </a:lnTo>
                  <a:lnTo>
                    <a:pt x="59293" y="165497"/>
                  </a:lnTo>
                  <a:lnTo>
                    <a:pt x="203597" y="165497"/>
                  </a:lnTo>
                  <a:lnTo>
                    <a:pt x="203597" y="125492"/>
                  </a:lnTo>
                  <a:cubicBezTo>
                    <a:pt x="203597" y="112157"/>
                    <a:pt x="192643" y="101203"/>
                    <a:pt x="179308" y="100727"/>
                  </a:cubicBezTo>
                  <a:lnTo>
                    <a:pt x="172164" y="100727"/>
                  </a:lnTo>
                  <a:lnTo>
                    <a:pt x="172164" y="70247"/>
                  </a:lnTo>
                  <a:lnTo>
                    <a:pt x="48339" y="70247"/>
                  </a:lnTo>
                  <a:lnTo>
                    <a:pt x="48339" y="100727"/>
                  </a:lnTo>
                  <a:lnTo>
                    <a:pt x="41196" y="100727"/>
                  </a:lnTo>
                  <a:cubicBezTo>
                    <a:pt x="27861" y="101203"/>
                    <a:pt x="16907" y="112157"/>
                    <a:pt x="16907" y="125492"/>
                  </a:cubicBezTo>
                  <a:lnTo>
                    <a:pt x="16907" y="389811"/>
                  </a:lnTo>
                  <a:close/>
                  <a:moveTo>
                    <a:pt x="73581" y="315992"/>
                  </a:moveTo>
                  <a:lnTo>
                    <a:pt x="203597" y="315992"/>
                  </a:lnTo>
                  <a:lnTo>
                    <a:pt x="203597" y="179784"/>
                  </a:lnTo>
                  <a:lnTo>
                    <a:pt x="73581" y="179784"/>
                  </a:lnTo>
                  <a:lnTo>
                    <a:pt x="73581" y="315992"/>
                  </a:lnTo>
                  <a:close/>
                  <a:moveTo>
                    <a:pt x="179784" y="56436"/>
                  </a:moveTo>
                  <a:lnTo>
                    <a:pt x="194548" y="56436"/>
                  </a:lnTo>
                  <a:lnTo>
                    <a:pt x="194548" y="17859"/>
                  </a:lnTo>
                  <a:lnTo>
                    <a:pt x="26908" y="17859"/>
                  </a:lnTo>
                  <a:lnTo>
                    <a:pt x="26908" y="56436"/>
                  </a:lnTo>
                  <a:lnTo>
                    <a:pt x="179784" y="56436"/>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8" name="Freeform: Shape 126">
              <a:extLst>
                <a:ext uri="{FF2B5EF4-FFF2-40B4-BE49-F238E27FC236}">
                  <a16:creationId xmlns:a16="http://schemas.microsoft.com/office/drawing/2014/main" id="{DBFCF94A-D7FF-0545-9787-33AD9C2B0763}"/>
                </a:ext>
              </a:extLst>
            </p:cNvPr>
            <p:cNvSpPr/>
            <p:nvPr/>
          </p:nvSpPr>
          <p:spPr>
            <a:xfrm>
              <a:off x="999253" y="1840738"/>
              <a:ext cx="91077" cy="91502"/>
            </a:xfrm>
            <a:custGeom>
              <a:avLst/>
              <a:gdLst>
                <a:gd name="connsiteX0" fmla="*/ 49768 w 95250"/>
                <a:gd name="connsiteY0" fmla="*/ 94059 h 95250"/>
                <a:gd name="connsiteX1" fmla="*/ 3572 w 95250"/>
                <a:gd name="connsiteY1" fmla="*/ 48816 h 95250"/>
                <a:gd name="connsiteX2" fmla="*/ 49768 w 95250"/>
                <a:gd name="connsiteY2" fmla="*/ 3572 h 95250"/>
                <a:gd name="connsiteX3" fmla="*/ 95964 w 95250"/>
                <a:gd name="connsiteY3" fmla="*/ 48816 h 95250"/>
                <a:gd name="connsiteX4" fmla="*/ 49768 w 95250"/>
                <a:gd name="connsiteY4" fmla="*/ 94059 h 95250"/>
                <a:gd name="connsiteX5" fmla="*/ 49768 w 95250"/>
                <a:gd name="connsiteY5" fmla="*/ 17859 h 95250"/>
                <a:gd name="connsiteX6" fmla="*/ 17859 w 95250"/>
                <a:gd name="connsiteY6" fmla="*/ 48816 h 95250"/>
                <a:gd name="connsiteX7" fmla="*/ 49768 w 95250"/>
                <a:gd name="connsiteY7" fmla="*/ 79772 h 95250"/>
                <a:gd name="connsiteX8" fmla="*/ 81677 w 95250"/>
                <a:gd name="connsiteY8" fmla="*/ 48816 h 95250"/>
                <a:gd name="connsiteX9" fmla="*/ 49768 w 95250"/>
                <a:gd name="connsiteY9" fmla="*/ 1785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49768" y="94059"/>
                  </a:moveTo>
                  <a:cubicBezTo>
                    <a:pt x="24051" y="94059"/>
                    <a:pt x="3572" y="73580"/>
                    <a:pt x="3572" y="48816"/>
                  </a:cubicBezTo>
                  <a:cubicBezTo>
                    <a:pt x="3572" y="24051"/>
                    <a:pt x="24527" y="3572"/>
                    <a:pt x="49768" y="3572"/>
                  </a:cubicBezTo>
                  <a:cubicBezTo>
                    <a:pt x="75486" y="3572"/>
                    <a:pt x="95964" y="24051"/>
                    <a:pt x="95964" y="48816"/>
                  </a:cubicBezTo>
                  <a:cubicBezTo>
                    <a:pt x="95964" y="73580"/>
                    <a:pt x="75009" y="94059"/>
                    <a:pt x="49768" y="94059"/>
                  </a:cubicBezTo>
                  <a:close/>
                  <a:moveTo>
                    <a:pt x="49768" y="17859"/>
                  </a:moveTo>
                  <a:cubicBezTo>
                    <a:pt x="32147" y="17859"/>
                    <a:pt x="17859" y="31670"/>
                    <a:pt x="17859" y="48816"/>
                  </a:cubicBezTo>
                  <a:cubicBezTo>
                    <a:pt x="17859" y="65961"/>
                    <a:pt x="32147" y="79772"/>
                    <a:pt x="49768" y="79772"/>
                  </a:cubicBezTo>
                  <a:cubicBezTo>
                    <a:pt x="67389" y="79772"/>
                    <a:pt x="81677" y="65961"/>
                    <a:pt x="81677" y="48816"/>
                  </a:cubicBezTo>
                  <a:cubicBezTo>
                    <a:pt x="81677" y="31670"/>
                    <a:pt x="67389" y="17859"/>
                    <a:pt x="49768" y="17859"/>
                  </a:cubicBez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9" name="Freeform: Shape 127">
              <a:extLst>
                <a:ext uri="{FF2B5EF4-FFF2-40B4-BE49-F238E27FC236}">
                  <a16:creationId xmlns:a16="http://schemas.microsoft.com/office/drawing/2014/main" id="{05CC1ECB-F2B6-0C49-B483-24FC05DB4400}"/>
                </a:ext>
              </a:extLst>
            </p:cNvPr>
            <p:cNvSpPr/>
            <p:nvPr/>
          </p:nvSpPr>
          <p:spPr>
            <a:xfrm>
              <a:off x="1491526" y="1840738"/>
              <a:ext cx="91077" cy="91502"/>
            </a:xfrm>
            <a:custGeom>
              <a:avLst/>
              <a:gdLst>
                <a:gd name="connsiteX0" fmla="*/ 49768 w 95250"/>
                <a:gd name="connsiteY0" fmla="*/ 94059 h 95250"/>
                <a:gd name="connsiteX1" fmla="*/ 3572 w 95250"/>
                <a:gd name="connsiteY1" fmla="*/ 48816 h 95250"/>
                <a:gd name="connsiteX2" fmla="*/ 49768 w 95250"/>
                <a:gd name="connsiteY2" fmla="*/ 3572 h 95250"/>
                <a:gd name="connsiteX3" fmla="*/ 95964 w 95250"/>
                <a:gd name="connsiteY3" fmla="*/ 48816 h 95250"/>
                <a:gd name="connsiteX4" fmla="*/ 49768 w 95250"/>
                <a:gd name="connsiteY4" fmla="*/ 94059 h 95250"/>
                <a:gd name="connsiteX5" fmla="*/ 49768 w 95250"/>
                <a:gd name="connsiteY5" fmla="*/ 17859 h 95250"/>
                <a:gd name="connsiteX6" fmla="*/ 17859 w 95250"/>
                <a:gd name="connsiteY6" fmla="*/ 48816 h 95250"/>
                <a:gd name="connsiteX7" fmla="*/ 49768 w 95250"/>
                <a:gd name="connsiteY7" fmla="*/ 79772 h 95250"/>
                <a:gd name="connsiteX8" fmla="*/ 81677 w 95250"/>
                <a:gd name="connsiteY8" fmla="*/ 48816 h 95250"/>
                <a:gd name="connsiteX9" fmla="*/ 49768 w 95250"/>
                <a:gd name="connsiteY9" fmla="*/ 1785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49768" y="94059"/>
                  </a:moveTo>
                  <a:cubicBezTo>
                    <a:pt x="24051" y="94059"/>
                    <a:pt x="3572" y="73580"/>
                    <a:pt x="3572" y="48816"/>
                  </a:cubicBezTo>
                  <a:cubicBezTo>
                    <a:pt x="3572" y="24051"/>
                    <a:pt x="24527" y="3572"/>
                    <a:pt x="49768" y="3572"/>
                  </a:cubicBezTo>
                  <a:cubicBezTo>
                    <a:pt x="75486" y="3572"/>
                    <a:pt x="95964" y="24051"/>
                    <a:pt x="95964" y="48816"/>
                  </a:cubicBezTo>
                  <a:cubicBezTo>
                    <a:pt x="95964" y="73580"/>
                    <a:pt x="75486" y="94059"/>
                    <a:pt x="49768" y="94059"/>
                  </a:cubicBezTo>
                  <a:close/>
                  <a:moveTo>
                    <a:pt x="49768" y="17859"/>
                  </a:moveTo>
                  <a:cubicBezTo>
                    <a:pt x="32147" y="17859"/>
                    <a:pt x="17859" y="31670"/>
                    <a:pt x="17859" y="48816"/>
                  </a:cubicBezTo>
                  <a:cubicBezTo>
                    <a:pt x="17859" y="65961"/>
                    <a:pt x="32147" y="79772"/>
                    <a:pt x="49768" y="79772"/>
                  </a:cubicBezTo>
                  <a:cubicBezTo>
                    <a:pt x="67389" y="79772"/>
                    <a:pt x="81677" y="65961"/>
                    <a:pt x="81677" y="48816"/>
                  </a:cubicBezTo>
                  <a:cubicBezTo>
                    <a:pt x="81677" y="31670"/>
                    <a:pt x="67389" y="17859"/>
                    <a:pt x="49768" y="17859"/>
                  </a:cubicBez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0" name="Freeform: Shape 128">
              <a:extLst>
                <a:ext uri="{FF2B5EF4-FFF2-40B4-BE49-F238E27FC236}">
                  <a16:creationId xmlns:a16="http://schemas.microsoft.com/office/drawing/2014/main" id="{AE33AA1F-2AA6-5445-9853-48CB6E9F0149}"/>
                </a:ext>
              </a:extLst>
            </p:cNvPr>
            <p:cNvSpPr/>
            <p:nvPr/>
          </p:nvSpPr>
          <p:spPr>
            <a:xfrm>
              <a:off x="1245161" y="1840738"/>
              <a:ext cx="91077" cy="91502"/>
            </a:xfrm>
            <a:custGeom>
              <a:avLst/>
              <a:gdLst>
                <a:gd name="connsiteX0" fmla="*/ 49768 w 95250"/>
                <a:gd name="connsiteY0" fmla="*/ 94059 h 95250"/>
                <a:gd name="connsiteX1" fmla="*/ 3572 w 95250"/>
                <a:gd name="connsiteY1" fmla="*/ 48816 h 95250"/>
                <a:gd name="connsiteX2" fmla="*/ 49768 w 95250"/>
                <a:gd name="connsiteY2" fmla="*/ 3572 h 95250"/>
                <a:gd name="connsiteX3" fmla="*/ 95964 w 95250"/>
                <a:gd name="connsiteY3" fmla="*/ 48816 h 95250"/>
                <a:gd name="connsiteX4" fmla="*/ 49768 w 95250"/>
                <a:gd name="connsiteY4" fmla="*/ 94059 h 95250"/>
                <a:gd name="connsiteX5" fmla="*/ 49768 w 95250"/>
                <a:gd name="connsiteY5" fmla="*/ 17859 h 95250"/>
                <a:gd name="connsiteX6" fmla="*/ 17859 w 95250"/>
                <a:gd name="connsiteY6" fmla="*/ 48816 h 95250"/>
                <a:gd name="connsiteX7" fmla="*/ 49768 w 95250"/>
                <a:gd name="connsiteY7" fmla="*/ 79772 h 95250"/>
                <a:gd name="connsiteX8" fmla="*/ 81677 w 95250"/>
                <a:gd name="connsiteY8" fmla="*/ 48816 h 95250"/>
                <a:gd name="connsiteX9" fmla="*/ 49768 w 95250"/>
                <a:gd name="connsiteY9" fmla="*/ 1785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49768" y="94059"/>
                  </a:moveTo>
                  <a:cubicBezTo>
                    <a:pt x="24051" y="94059"/>
                    <a:pt x="3572" y="73580"/>
                    <a:pt x="3572" y="48816"/>
                  </a:cubicBezTo>
                  <a:cubicBezTo>
                    <a:pt x="3572" y="24051"/>
                    <a:pt x="24527" y="3572"/>
                    <a:pt x="49768" y="3572"/>
                  </a:cubicBezTo>
                  <a:cubicBezTo>
                    <a:pt x="75486" y="3572"/>
                    <a:pt x="95964" y="24051"/>
                    <a:pt x="95964" y="48816"/>
                  </a:cubicBezTo>
                  <a:cubicBezTo>
                    <a:pt x="95964" y="73580"/>
                    <a:pt x="75486" y="94059"/>
                    <a:pt x="49768" y="94059"/>
                  </a:cubicBezTo>
                  <a:close/>
                  <a:moveTo>
                    <a:pt x="49768" y="17859"/>
                  </a:moveTo>
                  <a:cubicBezTo>
                    <a:pt x="32147" y="17859"/>
                    <a:pt x="17859" y="31670"/>
                    <a:pt x="17859" y="48816"/>
                  </a:cubicBezTo>
                  <a:cubicBezTo>
                    <a:pt x="17859" y="65961"/>
                    <a:pt x="32147" y="79772"/>
                    <a:pt x="49768" y="79772"/>
                  </a:cubicBezTo>
                  <a:cubicBezTo>
                    <a:pt x="67389" y="79772"/>
                    <a:pt x="81677" y="65961"/>
                    <a:pt x="81677" y="48816"/>
                  </a:cubicBezTo>
                  <a:cubicBezTo>
                    <a:pt x="81677" y="31670"/>
                    <a:pt x="67389" y="17859"/>
                    <a:pt x="49768" y="17859"/>
                  </a:cubicBez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1" name="Freeform: Shape 129">
              <a:extLst>
                <a:ext uri="{FF2B5EF4-FFF2-40B4-BE49-F238E27FC236}">
                  <a16:creationId xmlns:a16="http://schemas.microsoft.com/office/drawing/2014/main" id="{782CEDAA-FE6A-F847-97E2-7870116F7277}"/>
                </a:ext>
              </a:extLst>
            </p:cNvPr>
            <p:cNvSpPr/>
            <p:nvPr/>
          </p:nvSpPr>
          <p:spPr>
            <a:xfrm>
              <a:off x="1737890" y="1840738"/>
              <a:ext cx="91077" cy="91502"/>
            </a:xfrm>
            <a:custGeom>
              <a:avLst/>
              <a:gdLst>
                <a:gd name="connsiteX0" fmla="*/ 49768 w 95250"/>
                <a:gd name="connsiteY0" fmla="*/ 94059 h 95250"/>
                <a:gd name="connsiteX1" fmla="*/ 3572 w 95250"/>
                <a:gd name="connsiteY1" fmla="*/ 48816 h 95250"/>
                <a:gd name="connsiteX2" fmla="*/ 49768 w 95250"/>
                <a:gd name="connsiteY2" fmla="*/ 3572 h 95250"/>
                <a:gd name="connsiteX3" fmla="*/ 95964 w 95250"/>
                <a:gd name="connsiteY3" fmla="*/ 48816 h 95250"/>
                <a:gd name="connsiteX4" fmla="*/ 49768 w 95250"/>
                <a:gd name="connsiteY4" fmla="*/ 94059 h 95250"/>
                <a:gd name="connsiteX5" fmla="*/ 49768 w 95250"/>
                <a:gd name="connsiteY5" fmla="*/ 17859 h 95250"/>
                <a:gd name="connsiteX6" fmla="*/ 17859 w 95250"/>
                <a:gd name="connsiteY6" fmla="*/ 48816 h 95250"/>
                <a:gd name="connsiteX7" fmla="*/ 49768 w 95250"/>
                <a:gd name="connsiteY7" fmla="*/ 79772 h 95250"/>
                <a:gd name="connsiteX8" fmla="*/ 81677 w 95250"/>
                <a:gd name="connsiteY8" fmla="*/ 48816 h 95250"/>
                <a:gd name="connsiteX9" fmla="*/ 49768 w 95250"/>
                <a:gd name="connsiteY9" fmla="*/ 1785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49768" y="94059"/>
                  </a:moveTo>
                  <a:cubicBezTo>
                    <a:pt x="24051" y="94059"/>
                    <a:pt x="3572" y="73580"/>
                    <a:pt x="3572" y="48816"/>
                  </a:cubicBezTo>
                  <a:cubicBezTo>
                    <a:pt x="3572" y="24051"/>
                    <a:pt x="24527" y="3572"/>
                    <a:pt x="49768" y="3572"/>
                  </a:cubicBezTo>
                  <a:cubicBezTo>
                    <a:pt x="75486" y="3572"/>
                    <a:pt x="95964" y="24051"/>
                    <a:pt x="95964" y="48816"/>
                  </a:cubicBezTo>
                  <a:cubicBezTo>
                    <a:pt x="95964" y="73580"/>
                    <a:pt x="75009" y="94059"/>
                    <a:pt x="49768" y="94059"/>
                  </a:cubicBezTo>
                  <a:close/>
                  <a:moveTo>
                    <a:pt x="49768" y="17859"/>
                  </a:moveTo>
                  <a:cubicBezTo>
                    <a:pt x="32147" y="17859"/>
                    <a:pt x="17859" y="31670"/>
                    <a:pt x="17859" y="48816"/>
                  </a:cubicBezTo>
                  <a:cubicBezTo>
                    <a:pt x="17859" y="65961"/>
                    <a:pt x="32147" y="79772"/>
                    <a:pt x="49768" y="79772"/>
                  </a:cubicBezTo>
                  <a:cubicBezTo>
                    <a:pt x="67389" y="79772"/>
                    <a:pt x="81677" y="65961"/>
                    <a:pt x="81677" y="48816"/>
                  </a:cubicBezTo>
                  <a:cubicBezTo>
                    <a:pt x="81677" y="31670"/>
                    <a:pt x="67389" y="17859"/>
                    <a:pt x="49768" y="17859"/>
                  </a:cubicBez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grpSp>
      <p:sp>
        <p:nvSpPr>
          <p:cNvPr id="38" name="object 48">
            <a:extLst>
              <a:ext uri="{FF2B5EF4-FFF2-40B4-BE49-F238E27FC236}">
                <a16:creationId xmlns:a16="http://schemas.microsoft.com/office/drawing/2014/main" id="{0FD1B24D-3942-CA4A-B8F2-FDD9EB40D99A}"/>
              </a:ext>
            </a:extLst>
          </p:cNvPr>
          <p:cNvSpPr txBox="1"/>
          <p:nvPr/>
        </p:nvSpPr>
        <p:spPr>
          <a:xfrm>
            <a:off x="972249" y="3073910"/>
            <a:ext cx="2148726" cy="830997"/>
          </a:xfrm>
          <a:prstGeom prst="rect">
            <a:avLst/>
          </a:prstGeom>
        </p:spPr>
        <p:txBody>
          <a:bodyPr vert="horz" wrap="square" lIns="91440" tIns="91440" rIns="91440" bIns="91440" rtlCol="0">
            <a:noAutofit/>
          </a:bodyPr>
          <a:lstStyle/>
          <a:p>
            <a:pPr defTabSz="685800">
              <a:defRPr/>
            </a:pPr>
            <a:r>
              <a:rPr lang="en-US" sz="1400" spc="15">
                <a:solidFill>
                  <a:schemeClr val="tx2"/>
                </a:solidFill>
                <a:latin typeface="Helvetica" pitchFamily="2" charset="0"/>
                <a:cs typeface="Calibri" panose="020F0502020204030204" pitchFamily="34" charset="0"/>
              </a:rPr>
              <a:t>Reduced cost</a:t>
            </a:r>
          </a:p>
          <a:p>
            <a:pPr defTabSz="685800">
              <a:defRPr/>
            </a:pPr>
            <a:r>
              <a:rPr lang="en-US" sz="1400" spc="15">
                <a:solidFill>
                  <a:schemeClr val="tx2"/>
                </a:solidFill>
                <a:latin typeface="Helvetica" pitchFamily="2" charset="0"/>
                <a:cs typeface="Calibri" panose="020F0502020204030204" pitchFamily="34" charset="0"/>
              </a:rPr>
              <a:t>Scalable manufacturing: </a:t>
            </a:r>
            <a:br>
              <a:rPr lang="en-US" sz="1400" spc="15">
                <a:solidFill>
                  <a:schemeClr val="tx2"/>
                </a:solidFill>
                <a:latin typeface="Helvetica" pitchFamily="2" charset="0"/>
                <a:cs typeface="Calibri" panose="020F0502020204030204" pitchFamily="34" charset="0"/>
              </a:rPr>
            </a:br>
            <a:r>
              <a:rPr lang="en-US" sz="1400" spc="15">
                <a:solidFill>
                  <a:schemeClr val="tx2"/>
                </a:solidFill>
                <a:latin typeface="Helvetica" pitchFamily="2" charset="0"/>
                <a:cs typeface="Calibri" panose="020F0502020204030204" pitchFamily="34" charset="0"/>
              </a:rPr>
              <a:t>1 batch = 100s doses</a:t>
            </a:r>
            <a:endParaRPr lang="en-US" sz="1400">
              <a:solidFill>
                <a:schemeClr val="tx2"/>
              </a:solidFill>
              <a:latin typeface="Helvetica" pitchFamily="2" charset="0"/>
              <a:cs typeface="Calibri" panose="020F0502020204030204" pitchFamily="34" charset="0"/>
            </a:endParaRPr>
          </a:p>
        </p:txBody>
      </p:sp>
      <p:sp>
        <p:nvSpPr>
          <p:cNvPr id="42" name="object 48">
            <a:extLst>
              <a:ext uri="{FF2B5EF4-FFF2-40B4-BE49-F238E27FC236}">
                <a16:creationId xmlns:a16="http://schemas.microsoft.com/office/drawing/2014/main" id="{A6DA6DCF-868E-164F-9A9D-E704BC32009D}"/>
              </a:ext>
            </a:extLst>
          </p:cNvPr>
          <p:cNvSpPr txBox="1"/>
          <p:nvPr/>
        </p:nvSpPr>
        <p:spPr>
          <a:xfrm>
            <a:off x="3535305" y="3073910"/>
            <a:ext cx="2219246" cy="790460"/>
          </a:xfrm>
          <a:prstGeom prst="rect">
            <a:avLst/>
          </a:prstGeom>
        </p:spPr>
        <p:txBody>
          <a:bodyPr vert="horz" wrap="square" lIns="91440" tIns="91440" rIns="91440" bIns="91440" rtlCol="0">
            <a:noAutofit/>
          </a:bodyPr>
          <a:lstStyle/>
          <a:p>
            <a:pPr defTabSz="685800">
              <a:defRPr/>
            </a:pPr>
            <a:r>
              <a:rPr lang="en-US" sz="1400" spc="15">
                <a:solidFill>
                  <a:srgbClr val="008CAB"/>
                </a:solidFill>
                <a:latin typeface="Helvetica" pitchFamily="2" charset="0"/>
                <a:cs typeface="Calibri" panose="020F0502020204030204" pitchFamily="34" charset="0"/>
              </a:rPr>
              <a:t>The goal is to provide potency and consistency to each patient</a:t>
            </a:r>
            <a:endParaRPr lang="en-US" sz="1400">
              <a:solidFill>
                <a:srgbClr val="008CAB"/>
              </a:solidFill>
              <a:latin typeface="Helvetica" pitchFamily="2" charset="0"/>
              <a:cs typeface="Calibri" panose="020F0502020204030204" pitchFamily="34" charset="0"/>
            </a:endParaRPr>
          </a:p>
        </p:txBody>
      </p:sp>
      <p:grpSp>
        <p:nvGrpSpPr>
          <p:cNvPr id="3" name="Group 2">
            <a:extLst>
              <a:ext uri="{FF2B5EF4-FFF2-40B4-BE49-F238E27FC236}">
                <a16:creationId xmlns:a16="http://schemas.microsoft.com/office/drawing/2014/main" id="{020E14C6-EBCA-AE40-864A-5A749D96A5DB}"/>
              </a:ext>
            </a:extLst>
          </p:cNvPr>
          <p:cNvGrpSpPr/>
          <p:nvPr/>
        </p:nvGrpSpPr>
        <p:grpSpPr>
          <a:xfrm>
            <a:off x="4157926" y="1966453"/>
            <a:ext cx="828147" cy="873869"/>
            <a:chOff x="926016" y="3156015"/>
            <a:chExt cx="828147" cy="873869"/>
          </a:xfrm>
        </p:grpSpPr>
        <p:sp>
          <p:nvSpPr>
            <p:cNvPr id="35" name="Freeform: Shape 161">
              <a:extLst>
                <a:ext uri="{FF2B5EF4-FFF2-40B4-BE49-F238E27FC236}">
                  <a16:creationId xmlns:a16="http://schemas.microsoft.com/office/drawing/2014/main" id="{ED632315-0AF9-074B-9FE8-2B6B685ED5FC}"/>
                </a:ext>
              </a:extLst>
            </p:cNvPr>
            <p:cNvSpPr/>
            <p:nvPr/>
          </p:nvSpPr>
          <p:spPr>
            <a:xfrm>
              <a:off x="1389206" y="3156015"/>
              <a:ext cx="53243" cy="39045"/>
            </a:xfrm>
            <a:custGeom>
              <a:avLst/>
              <a:gdLst>
                <a:gd name="connsiteX0" fmla="*/ 37877 w 71437"/>
                <a:gd name="connsiteY0" fmla="*/ 50259 h 52387"/>
                <a:gd name="connsiteX1" fmla="*/ 5492 w 71437"/>
                <a:gd name="connsiteY1" fmla="*/ 15493 h 52387"/>
                <a:gd name="connsiteX2" fmla="*/ 5968 w 71437"/>
                <a:gd name="connsiteY2" fmla="*/ 5492 h 52387"/>
                <a:gd name="connsiteX3" fmla="*/ 15969 w 71437"/>
                <a:gd name="connsiteY3" fmla="*/ 5968 h 52387"/>
                <a:gd name="connsiteX4" fmla="*/ 37877 w 71437"/>
                <a:gd name="connsiteY4" fmla="*/ 29781 h 52387"/>
                <a:gd name="connsiteX5" fmla="*/ 59784 w 71437"/>
                <a:gd name="connsiteY5" fmla="*/ 5968 h 52387"/>
                <a:gd name="connsiteX6" fmla="*/ 69785 w 71437"/>
                <a:gd name="connsiteY6" fmla="*/ 5492 h 52387"/>
                <a:gd name="connsiteX7" fmla="*/ 70262 w 71437"/>
                <a:gd name="connsiteY7" fmla="*/ 15493 h 52387"/>
                <a:gd name="connsiteX8" fmla="*/ 37877 w 71437"/>
                <a:gd name="connsiteY8" fmla="*/ 50259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 h="52387">
                  <a:moveTo>
                    <a:pt x="37877" y="50259"/>
                  </a:moveTo>
                  <a:lnTo>
                    <a:pt x="5492" y="15493"/>
                  </a:lnTo>
                  <a:cubicBezTo>
                    <a:pt x="2634" y="12635"/>
                    <a:pt x="3110" y="7873"/>
                    <a:pt x="5968" y="5492"/>
                  </a:cubicBezTo>
                  <a:cubicBezTo>
                    <a:pt x="8825" y="2634"/>
                    <a:pt x="13588" y="3110"/>
                    <a:pt x="15969" y="5968"/>
                  </a:cubicBezTo>
                  <a:lnTo>
                    <a:pt x="37877" y="29781"/>
                  </a:lnTo>
                  <a:lnTo>
                    <a:pt x="59784" y="5968"/>
                  </a:lnTo>
                  <a:cubicBezTo>
                    <a:pt x="62642" y="3110"/>
                    <a:pt x="66928" y="3110"/>
                    <a:pt x="69785" y="5492"/>
                  </a:cubicBezTo>
                  <a:cubicBezTo>
                    <a:pt x="72643" y="8349"/>
                    <a:pt x="72643" y="12635"/>
                    <a:pt x="70262" y="15493"/>
                  </a:cubicBezTo>
                  <a:lnTo>
                    <a:pt x="37877" y="50259"/>
                  </a:ln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24" name="Freeform: Shape 158">
              <a:extLst>
                <a:ext uri="{FF2B5EF4-FFF2-40B4-BE49-F238E27FC236}">
                  <a16:creationId xmlns:a16="http://schemas.microsoft.com/office/drawing/2014/main" id="{F419069C-8D77-7442-B410-2947CD4BD873}"/>
                </a:ext>
              </a:extLst>
            </p:cNvPr>
            <p:cNvSpPr/>
            <p:nvPr/>
          </p:nvSpPr>
          <p:spPr>
            <a:xfrm>
              <a:off x="926016" y="3408595"/>
              <a:ext cx="247071" cy="621289"/>
            </a:xfrm>
            <a:custGeom>
              <a:avLst/>
              <a:gdLst>
                <a:gd name="connsiteX0" fmla="*/ 204549 w 257175"/>
                <a:gd name="connsiteY0" fmla="*/ 653177 h 652462"/>
                <a:gd name="connsiteX1" fmla="*/ 190262 w 257175"/>
                <a:gd name="connsiteY1" fmla="*/ 653177 h 652462"/>
                <a:gd name="connsiteX2" fmla="*/ 190262 w 257175"/>
                <a:gd name="connsiteY2" fmla="*/ 267891 h 652462"/>
                <a:gd name="connsiteX3" fmla="*/ 204549 w 257175"/>
                <a:gd name="connsiteY3" fmla="*/ 267891 h 652462"/>
                <a:gd name="connsiteX4" fmla="*/ 204549 w 257175"/>
                <a:gd name="connsiteY4" fmla="*/ 653177 h 652462"/>
                <a:gd name="connsiteX5" fmla="*/ 137398 w 257175"/>
                <a:gd name="connsiteY5" fmla="*/ 653177 h 652462"/>
                <a:gd name="connsiteX6" fmla="*/ 123111 w 257175"/>
                <a:gd name="connsiteY6" fmla="*/ 653177 h 652462"/>
                <a:gd name="connsiteX7" fmla="*/ 123111 w 257175"/>
                <a:gd name="connsiteY7" fmla="*/ 437436 h 652462"/>
                <a:gd name="connsiteX8" fmla="*/ 103108 w 257175"/>
                <a:gd name="connsiteY8" fmla="*/ 437436 h 652462"/>
                <a:gd name="connsiteX9" fmla="*/ 103108 w 257175"/>
                <a:gd name="connsiteY9" fmla="*/ 423148 h 652462"/>
                <a:gd name="connsiteX10" fmla="*/ 156924 w 257175"/>
                <a:gd name="connsiteY10" fmla="*/ 423148 h 652462"/>
                <a:gd name="connsiteX11" fmla="*/ 156924 w 257175"/>
                <a:gd name="connsiteY11" fmla="*/ 437436 h 652462"/>
                <a:gd name="connsiteX12" fmla="*/ 136922 w 257175"/>
                <a:gd name="connsiteY12" fmla="*/ 437436 h 652462"/>
                <a:gd name="connsiteX13" fmla="*/ 136922 w 257175"/>
                <a:gd name="connsiteY13" fmla="*/ 653177 h 652462"/>
                <a:gd name="connsiteX14" fmla="*/ 70723 w 257175"/>
                <a:gd name="connsiteY14" fmla="*/ 653177 h 652462"/>
                <a:gd name="connsiteX15" fmla="*/ 56436 w 257175"/>
                <a:gd name="connsiteY15" fmla="*/ 653177 h 652462"/>
                <a:gd name="connsiteX16" fmla="*/ 56436 w 257175"/>
                <a:gd name="connsiteY16" fmla="*/ 267891 h 652462"/>
                <a:gd name="connsiteX17" fmla="*/ 70723 w 257175"/>
                <a:gd name="connsiteY17" fmla="*/ 267891 h 652462"/>
                <a:gd name="connsiteX18" fmla="*/ 70723 w 257175"/>
                <a:gd name="connsiteY18" fmla="*/ 653177 h 652462"/>
                <a:gd name="connsiteX19" fmla="*/ 17859 w 257175"/>
                <a:gd name="connsiteY19" fmla="*/ 415528 h 652462"/>
                <a:gd name="connsiteX20" fmla="*/ 3572 w 257175"/>
                <a:gd name="connsiteY20" fmla="*/ 415528 h 652462"/>
                <a:gd name="connsiteX21" fmla="*/ 3572 w 257175"/>
                <a:gd name="connsiteY21" fmla="*/ 241697 h 652462"/>
                <a:gd name="connsiteX22" fmla="*/ 72152 w 257175"/>
                <a:gd name="connsiteY22" fmla="*/ 171688 h 652462"/>
                <a:gd name="connsiteX23" fmla="*/ 188357 w 257175"/>
                <a:gd name="connsiteY23" fmla="*/ 171688 h 652462"/>
                <a:gd name="connsiteX24" fmla="*/ 256937 w 257175"/>
                <a:gd name="connsiteY24" fmla="*/ 241697 h 652462"/>
                <a:gd name="connsiteX25" fmla="*/ 256937 w 257175"/>
                <a:gd name="connsiteY25" fmla="*/ 412670 h 652462"/>
                <a:gd name="connsiteX26" fmla="*/ 242649 w 257175"/>
                <a:gd name="connsiteY26" fmla="*/ 412670 h 652462"/>
                <a:gd name="connsiteX27" fmla="*/ 242649 w 257175"/>
                <a:gd name="connsiteY27" fmla="*/ 241697 h 652462"/>
                <a:gd name="connsiteX28" fmla="*/ 188357 w 257175"/>
                <a:gd name="connsiteY28" fmla="*/ 185976 h 652462"/>
                <a:gd name="connsiteX29" fmla="*/ 72628 w 257175"/>
                <a:gd name="connsiteY29" fmla="*/ 185976 h 652462"/>
                <a:gd name="connsiteX30" fmla="*/ 18336 w 257175"/>
                <a:gd name="connsiteY30" fmla="*/ 241697 h 652462"/>
                <a:gd name="connsiteX31" fmla="*/ 18336 w 257175"/>
                <a:gd name="connsiteY31" fmla="*/ 415528 h 652462"/>
                <a:gd name="connsiteX32" fmla="*/ 143589 w 257175"/>
                <a:gd name="connsiteY32" fmla="*/ 140255 h 652462"/>
                <a:gd name="connsiteX33" fmla="*/ 116919 w 257175"/>
                <a:gd name="connsiteY33" fmla="*/ 140255 h 652462"/>
                <a:gd name="connsiteX34" fmla="*/ 68818 w 257175"/>
                <a:gd name="connsiteY34" fmla="*/ 91202 h 652462"/>
                <a:gd name="connsiteX35" fmla="*/ 68818 w 257175"/>
                <a:gd name="connsiteY35" fmla="*/ 52626 h 652462"/>
                <a:gd name="connsiteX36" fmla="*/ 116919 w 257175"/>
                <a:gd name="connsiteY36" fmla="*/ 3572 h 652462"/>
                <a:gd name="connsiteX37" fmla="*/ 143589 w 257175"/>
                <a:gd name="connsiteY37" fmla="*/ 3572 h 652462"/>
                <a:gd name="connsiteX38" fmla="*/ 191691 w 257175"/>
                <a:gd name="connsiteY38" fmla="*/ 52626 h 652462"/>
                <a:gd name="connsiteX39" fmla="*/ 191691 w 257175"/>
                <a:gd name="connsiteY39" fmla="*/ 91202 h 652462"/>
                <a:gd name="connsiteX40" fmla="*/ 143589 w 257175"/>
                <a:gd name="connsiteY40" fmla="*/ 140255 h 652462"/>
                <a:gd name="connsiteX41" fmla="*/ 117396 w 257175"/>
                <a:gd name="connsiteY41" fmla="*/ 18336 h 652462"/>
                <a:gd name="connsiteX42" fmla="*/ 83582 w 257175"/>
                <a:gd name="connsiteY42" fmla="*/ 53102 h 652462"/>
                <a:gd name="connsiteX43" fmla="*/ 83582 w 257175"/>
                <a:gd name="connsiteY43" fmla="*/ 91678 h 652462"/>
                <a:gd name="connsiteX44" fmla="*/ 117396 w 257175"/>
                <a:gd name="connsiteY44" fmla="*/ 126444 h 652462"/>
                <a:gd name="connsiteX45" fmla="*/ 144066 w 257175"/>
                <a:gd name="connsiteY45" fmla="*/ 126444 h 652462"/>
                <a:gd name="connsiteX46" fmla="*/ 177879 w 257175"/>
                <a:gd name="connsiteY46" fmla="*/ 91678 h 652462"/>
                <a:gd name="connsiteX47" fmla="*/ 177879 w 257175"/>
                <a:gd name="connsiteY47" fmla="*/ 53102 h 652462"/>
                <a:gd name="connsiteX48" fmla="*/ 144066 w 257175"/>
                <a:gd name="connsiteY48" fmla="*/ 18336 h 652462"/>
                <a:gd name="connsiteX49" fmla="*/ 117396 w 257175"/>
                <a:gd name="connsiteY49" fmla="*/ 18336 h 65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57175" h="652462">
                  <a:moveTo>
                    <a:pt x="204549" y="653177"/>
                  </a:moveTo>
                  <a:lnTo>
                    <a:pt x="190262" y="653177"/>
                  </a:lnTo>
                  <a:lnTo>
                    <a:pt x="190262" y="267891"/>
                  </a:lnTo>
                  <a:lnTo>
                    <a:pt x="204549" y="267891"/>
                  </a:lnTo>
                  <a:lnTo>
                    <a:pt x="204549" y="653177"/>
                  </a:lnTo>
                  <a:close/>
                  <a:moveTo>
                    <a:pt x="137398" y="653177"/>
                  </a:moveTo>
                  <a:lnTo>
                    <a:pt x="123111" y="653177"/>
                  </a:lnTo>
                  <a:lnTo>
                    <a:pt x="123111" y="437436"/>
                  </a:lnTo>
                  <a:lnTo>
                    <a:pt x="103108" y="437436"/>
                  </a:lnTo>
                  <a:lnTo>
                    <a:pt x="103108" y="423148"/>
                  </a:lnTo>
                  <a:lnTo>
                    <a:pt x="156924" y="423148"/>
                  </a:lnTo>
                  <a:lnTo>
                    <a:pt x="156924" y="437436"/>
                  </a:lnTo>
                  <a:lnTo>
                    <a:pt x="136922" y="437436"/>
                  </a:lnTo>
                  <a:lnTo>
                    <a:pt x="136922" y="653177"/>
                  </a:lnTo>
                  <a:close/>
                  <a:moveTo>
                    <a:pt x="70723" y="653177"/>
                  </a:moveTo>
                  <a:lnTo>
                    <a:pt x="56436" y="653177"/>
                  </a:lnTo>
                  <a:lnTo>
                    <a:pt x="56436" y="267891"/>
                  </a:lnTo>
                  <a:lnTo>
                    <a:pt x="70723" y="267891"/>
                  </a:lnTo>
                  <a:lnTo>
                    <a:pt x="70723" y="653177"/>
                  </a:lnTo>
                  <a:close/>
                  <a:moveTo>
                    <a:pt x="17859" y="415528"/>
                  </a:moveTo>
                  <a:lnTo>
                    <a:pt x="3572" y="415528"/>
                  </a:lnTo>
                  <a:lnTo>
                    <a:pt x="3572" y="241697"/>
                  </a:lnTo>
                  <a:cubicBezTo>
                    <a:pt x="3572" y="203120"/>
                    <a:pt x="34528" y="171688"/>
                    <a:pt x="72152" y="171688"/>
                  </a:cubicBezTo>
                  <a:lnTo>
                    <a:pt x="188357" y="171688"/>
                  </a:lnTo>
                  <a:cubicBezTo>
                    <a:pt x="226457" y="171688"/>
                    <a:pt x="256937" y="203120"/>
                    <a:pt x="256937" y="241697"/>
                  </a:cubicBezTo>
                  <a:lnTo>
                    <a:pt x="256937" y="412670"/>
                  </a:lnTo>
                  <a:lnTo>
                    <a:pt x="242649" y="412670"/>
                  </a:lnTo>
                  <a:lnTo>
                    <a:pt x="242649" y="241697"/>
                  </a:lnTo>
                  <a:cubicBezTo>
                    <a:pt x="242649" y="211217"/>
                    <a:pt x="218361" y="185976"/>
                    <a:pt x="188357" y="185976"/>
                  </a:cubicBezTo>
                  <a:lnTo>
                    <a:pt x="72628" y="185976"/>
                  </a:lnTo>
                  <a:cubicBezTo>
                    <a:pt x="42624" y="185976"/>
                    <a:pt x="18336" y="210741"/>
                    <a:pt x="18336" y="241697"/>
                  </a:cubicBezTo>
                  <a:lnTo>
                    <a:pt x="18336" y="415528"/>
                  </a:lnTo>
                  <a:close/>
                  <a:moveTo>
                    <a:pt x="143589" y="140255"/>
                  </a:moveTo>
                  <a:lnTo>
                    <a:pt x="116919" y="140255"/>
                  </a:lnTo>
                  <a:cubicBezTo>
                    <a:pt x="90249" y="140255"/>
                    <a:pt x="68818" y="118348"/>
                    <a:pt x="68818" y="91202"/>
                  </a:cubicBezTo>
                  <a:lnTo>
                    <a:pt x="68818" y="52626"/>
                  </a:lnTo>
                  <a:cubicBezTo>
                    <a:pt x="68818" y="25479"/>
                    <a:pt x="90249" y="3572"/>
                    <a:pt x="116919" y="3572"/>
                  </a:cubicBezTo>
                  <a:lnTo>
                    <a:pt x="143589" y="3572"/>
                  </a:lnTo>
                  <a:cubicBezTo>
                    <a:pt x="170259" y="3572"/>
                    <a:pt x="191691" y="25479"/>
                    <a:pt x="191691" y="52626"/>
                  </a:cubicBezTo>
                  <a:lnTo>
                    <a:pt x="191691" y="91202"/>
                  </a:lnTo>
                  <a:cubicBezTo>
                    <a:pt x="192167" y="118348"/>
                    <a:pt x="170259" y="140255"/>
                    <a:pt x="143589" y="140255"/>
                  </a:cubicBezTo>
                  <a:close/>
                  <a:moveTo>
                    <a:pt x="117396" y="18336"/>
                  </a:moveTo>
                  <a:cubicBezTo>
                    <a:pt x="98822" y="18336"/>
                    <a:pt x="83582" y="34052"/>
                    <a:pt x="83582" y="53102"/>
                  </a:cubicBezTo>
                  <a:lnTo>
                    <a:pt x="83582" y="91678"/>
                  </a:lnTo>
                  <a:cubicBezTo>
                    <a:pt x="83582" y="110728"/>
                    <a:pt x="98822" y="126444"/>
                    <a:pt x="117396" y="126444"/>
                  </a:cubicBezTo>
                  <a:lnTo>
                    <a:pt x="144066" y="126444"/>
                  </a:lnTo>
                  <a:cubicBezTo>
                    <a:pt x="162639" y="126444"/>
                    <a:pt x="177879" y="110728"/>
                    <a:pt x="177879" y="91678"/>
                  </a:cubicBezTo>
                  <a:lnTo>
                    <a:pt x="177879" y="53102"/>
                  </a:lnTo>
                  <a:cubicBezTo>
                    <a:pt x="177879" y="34052"/>
                    <a:pt x="162639" y="18336"/>
                    <a:pt x="144066" y="18336"/>
                  </a:cubicBezTo>
                  <a:lnTo>
                    <a:pt x="117396" y="18336"/>
                  </a:lnTo>
                  <a:close/>
                </a:path>
              </a:pathLst>
            </a:custGeom>
            <a:solidFill>
              <a:srgbClr val="00385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25" name="Freeform: Shape 159">
              <a:extLst>
                <a:ext uri="{FF2B5EF4-FFF2-40B4-BE49-F238E27FC236}">
                  <a16:creationId xmlns:a16="http://schemas.microsoft.com/office/drawing/2014/main" id="{E778DDE9-0500-DA45-A0FD-4A41CA7FF6CB}"/>
                </a:ext>
              </a:extLst>
            </p:cNvPr>
            <p:cNvSpPr/>
            <p:nvPr/>
          </p:nvSpPr>
          <p:spPr>
            <a:xfrm>
              <a:off x="1452644" y="3645773"/>
              <a:ext cx="219619" cy="299307"/>
            </a:xfrm>
            <a:custGeom>
              <a:avLst/>
              <a:gdLst>
                <a:gd name="connsiteX0" fmla="*/ 116443 w 228600"/>
                <a:gd name="connsiteY0" fmla="*/ 311229 h 314325"/>
                <a:gd name="connsiteX1" fmla="*/ 3572 w 228600"/>
                <a:gd name="connsiteY1" fmla="*/ 197882 h 314325"/>
                <a:gd name="connsiteX2" fmla="*/ 111204 w 228600"/>
                <a:gd name="connsiteY2" fmla="*/ 8811 h 314325"/>
                <a:gd name="connsiteX3" fmla="*/ 116443 w 228600"/>
                <a:gd name="connsiteY3" fmla="*/ 3572 h 314325"/>
                <a:gd name="connsiteX4" fmla="*/ 121682 w 228600"/>
                <a:gd name="connsiteY4" fmla="*/ 8811 h 314325"/>
                <a:gd name="connsiteX5" fmla="*/ 229314 w 228600"/>
                <a:gd name="connsiteY5" fmla="*/ 197882 h 314325"/>
                <a:gd name="connsiteX6" fmla="*/ 116443 w 228600"/>
                <a:gd name="connsiteY6" fmla="*/ 311229 h 314325"/>
                <a:gd name="connsiteX7" fmla="*/ 116443 w 228600"/>
                <a:gd name="connsiteY7" fmla="*/ 24527 h 314325"/>
                <a:gd name="connsiteX8" fmla="*/ 17859 w 228600"/>
                <a:gd name="connsiteY8" fmla="*/ 198358 h 314325"/>
                <a:gd name="connsiteX9" fmla="*/ 116443 w 228600"/>
                <a:gd name="connsiteY9" fmla="*/ 297418 h 314325"/>
                <a:gd name="connsiteX10" fmla="*/ 215027 w 228600"/>
                <a:gd name="connsiteY10" fmla="*/ 198358 h 314325"/>
                <a:gd name="connsiteX11" fmla="*/ 116443 w 228600"/>
                <a:gd name="connsiteY11" fmla="*/ 24527 h 314325"/>
                <a:gd name="connsiteX12" fmla="*/ 116443 w 228600"/>
                <a:gd name="connsiteY12" fmla="*/ 285988 h 314325"/>
                <a:gd name="connsiteX13" fmla="*/ 109299 w 228600"/>
                <a:gd name="connsiteY13" fmla="*/ 278844 h 314325"/>
                <a:gd name="connsiteX14" fmla="*/ 116443 w 228600"/>
                <a:gd name="connsiteY14" fmla="*/ 271701 h 314325"/>
                <a:gd name="connsiteX15" fmla="*/ 179308 w 228600"/>
                <a:gd name="connsiteY15" fmla="*/ 235506 h 314325"/>
                <a:gd name="connsiteX16" fmla="*/ 189309 w 228600"/>
                <a:gd name="connsiteY16" fmla="*/ 233124 h 314325"/>
                <a:gd name="connsiteX17" fmla="*/ 191691 w 228600"/>
                <a:gd name="connsiteY17" fmla="*/ 243126 h 314325"/>
                <a:gd name="connsiteX18" fmla="*/ 116443 w 228600"/>
                <a:gd name="connsiteY18" fmla="*/ 285988 h 314325"/>
                <a:gd name="connsiteX19" fmla="*/ 192643 w 228600"/>
                <a:gd name="connsiteY19" fmla="*/ 231695 h 314325"/>
                <a:gd name="connsiteX20" fmla="*/ 190262 w 228600"/>
                <a:gd name="connsiteY20" fmla="*/ 231219 h 314325"/>
                <a:gd name="connsiteX21" fmla="*/ 185976 w 228600"/>
                <a:gd name="connsiteY21" fmla="*/ 222170 h 314325"/>
                <a:gd name="connsiteX22" fmla="*/ 189786 w 228600"/>
                <a:gd name="connsiteY22" fmla="*/ 198358 h 314325"/>
                <a:gd name="connsiteX23" fmla="*/ 196929 w 228600"/>
                <a:gd name="connsiteY23" fmla="*/ 191214 h 314325"/>
                <a:gd name="connsiteX24" fmla="*/ 204073 w 228600"/>
                <a:gd name="connsiteY24" fmla="*/ 198358 h 314325"/>
                <a:gd name="connsiteX25" fmla="*/ 199311 w 228600"/>
                <a:gd name="connsiteY25" fmla="*/ 226933 h 314325"/>
                <a:gd name="connsiteX26" fmla="*/ 192643 w 228600"/>
                <a:gd name="connsiteY26" fmla="*/ 23169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314325">
                  <a:moveTo>
                    <a:pt x="116443" y="311229"/>
                  </a:moveTo>
                  <a:cubicBezTo>
                    <a:pt x="54054" y="311229"/>
                    <a:pt x="3572" y="260270"/>
                    <a:pt x="3572" y="197882"/>
                  </a:cubicBezTo>
                  <a:cubicBezTo>
                    <a:pt x="3572" y="122158"/>
                    <a:pt x="106918" y="13097"/>
                    <a:pt x="111204" y="8811"/>
                  </a:cubicBezTo>
                  <a:lnTo>
                    <a:pt x="116443" y="3572"/>
                  </a:lnTo>
                  <a:lnTo>
                    <a:pt x="121682" y="8811"/>
                  </a:lnTo>
                  <a:cubicBezTo>
                    <a:pt x="125968" y="13573"/>
                    <a:pt x="229314" y="122158"/>
                    <a:pt x="229314" y="197882"/>
                  </a:cubicBezTo>
                  <a:cubicBezTo>
                    <a:pt x="229314" y="260747"/>
                    <a:pt x="178832" y="311229"/>
                    <a:pt x="116443" y="311229"/>
                  </a:cubicBezTo>
                  <a:close/>
                  <a:moveTo>
                    <a:pt x="116443" y="24527"/>
                  </a:moveTo>
                  <a:cubicBezTo>
                    <a:pt x="95488" y="47863"/>
                    <a:pt x="17859" y="137398"/>
                    <a:pt x="17859" y="198358"/>
                  </a:cubicBezTo>
                  <a:cubicBezTo>
                    <a:pt x="17859" y="253127"/>
                    <a:pt x="62151" y="297418"/>
                    <a:pt x="116443" y="297418"/>
                  </a:cubicBezTo>
                  <a:cubicBezTo>
                    <a:pt x="170736" y="297418"/>
                    <a:pt x="215027" y="253127"/>
                    <a:pt x="215027" y="198358"/>
                  </a:cubicBezTo>
                  <a:cubicBezTo>
                    <a:pt x="215027" y="137398"/>
                    <a:pt x="137398" y="47387"/>
                    <a:pt x="116443" y="24527"/>
                  </a:cubicBezTo>
                  <a:close/>
                  <a:moveTo>
                    <a:pt x="116443" y="285988"/>
                  </a:moveTo>
                  <a:cubicBezTo>
                    <a:pt x="112633" y="285988"/>
                    <a:pt x="109299" y="282654"/>
                    <a:pt x="109299" y="278844"/>
                  </a:cubicBezTo>
                  <a:cubicBezTo>
                    <a:pt x="109299" y="275034"/>
                    <a:pt x="112633" y="271701"/>
                    <a:pt x="116443" y="271701"/>
                  </a:cubicBezTo>
                  <a:cubicBezTo>
                    <a:pt x="142161" y="271701"/>
                    <a:pt x="166449" y="257889"/>
                    <a:pt x="179308" y="235506"/>
                  </a:cubicBezTo>
                  <a:cubicBezTo>
                    <a:pt x="181213" y="232172"/>
                    <a:pt x="185499" y="230743"/>
                    <a:pt x="189309" y="233124"/>
                  </a:cubicBezTo>
                  <a:cubicBezTo>
                    <a:pt x="193119" y="235506"/>
                    <a:pt x="194072" y="239316"/>
                    <a:pt x="191691" y="243126"/>
                  </a:cubicBezTo>
                  <a:cubicBezTo>
                    <a:pt x="175974" y="269319"/>
                    <a:pt x="147399" y="285988"/>
                    <a:pt x="116443" y="285988"/>
                  </a:cubicBezTo>
                  <a:close/>
                  <a:moveTo>
                    <a:pt x="192643" y="231695"/>
                  </a:moveTo>
                  <a:cubicBezTo>
                    <a:pt x="191691" y="231695"/>
                    <a:pt x="191214" y="231695"/>
                    <a:pt x="190262" y="231219"/>
                  </a:cubicBezTo>
                  <a:cubicBezTo>
                    <a:pt x="186452" y="229791"/>
                    <a:pt x="184547" y="225981"/>
                    <a:pt x="185976" y="222170"/>
                  </a:cubicBezTo>
                  <a:cubicBezTo>
                    <a:pt x="188833" y="214551"/>
                    <a:pt x="189786" y="206454"/>
                    <a:pt x="189786" y="198358"/>
                  </a:cubicBezTo>
                  <a:cubicBezTo>
                    <a:pt x="189786" y="194548"/>
                    <a:pt x="193119" y="191214"/>
                    <a:pt x="196929" y="191214"/>
                  </a:cubicBezTo>
                  <a:cubicBezTo>
                    <a:pt x="200739" y="191214"/>
                    <a:pt x="204073" y="194548"/>
                    <a:pt x="204073" y="198358"/>
                  </a:cubicBezTo>
                  <a:cubicBezTo>
                    <a:pt x="204073" y="208359"/>
                    <a:pt x="202644" y="217884"/>
                    <a:pt x="199311" y="226933"/>
                  </a:cubicBezTo>
                  <a:cubicBezTo>
                    <a:pt x="198358" y="229791"/>
                    <a:pt x="195501" y="231695"/>
                    <a:pt x="192643" y="231695"/>
                  </a:cubicBez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26" name="Freeform: Shape 160">
              <a:extLst>
                <a:ext uri="{FF2B5EF4-FFF2-40B4-BE49-F238E27FC236}">
                  <a16:creationId xmlns:a16="http://schemas.microsoft.com/office/drawing/2014/main" id="{E54F766A-3BD9-AD48-8C54-EAFA1FEF5A7B}"/>
                </a:ext>
              </a:extLst>
            </p:cNvPr>
            <p:cNvSpPr/>
            <p:nvPr/>
          </p:nvSpPr>
          <p:spPr>
            <a:xfrm>
              <a:off x="1161649" y="3324244"/>
              <a:ext cx="411786" cy="417216"/>
            </a:xfrm>
            <a:custGeom>
              <a:avLst/>
              <a:gdLst>
                <a:gd name="connsiteX0" fmla="*/ 131207 w 428625"/>
                <a:gd name="connsiteY0" fmla="*/ 436007 h 438150"/>
                <a:gd name="connsiteX1" fmla="*/ 10716 w 428625"/>
                <a:gd name="connsiteY1" fmla="*/ 436007 h 438150"/>
                <a:gd name="connsiteX2" fmla="*/ 3572 w 428625"/>
                <a:gd name="connsiteY2" fmla="*/ 428863 h 438150"/>
                <a:gd name="connsiteX3" fmla="*/ 10716 w 428625"/>
                <a:gd name="connsiteY3" fmla="*/ 421719 h 438150"/>
                <a:gd name="connsiteX4" fmla="*/ 116919 w 428625"/>
                <a:gd name="connsiteY4" fmla="*/ 421719 h 438150"/>
                <a:gd name="connsiteX5" fmla="*/ 116919 w 428625"/>
                <a:gd name="connsiteY5" fmla="*/ 3572 h 438150"/>
                <a:gd name="connsiteX6" fmla="*/ 426958 w 428625"/>
                <a:gd name="connsiteY6" fmla="*/ 3572 h 438150"/>
                <a:gd name="connsiteX7" fmla="*/ 426958 w 428625"/>
                <a:gd name="connsiteY7" fmla="*/ 135493 h 438150"/>
                <a:gd name="connsiteX8" fmla="*/ 419814 w 428625"/>
                <a:gd name="connsiteY8" fmla="*/ 142637 h 438150"/>
                <a:gd name="connsiteX9" fmla="*/ 412671 w 428625"/>
                <a:gd name="connsiteY9" fmla="*/ 135493 h 438150"/>
                <a:gd name="connsiteX10" fmla="*/ 412671 w 428625"/>
                <a:gd name="connsiteY10" fmla="*/ 17859 h 438150"/>
                <a:gd name="connsiteX11" fmla="*/ 131207 w 428625"/>
                <a:gd name="connsiteY11" fmla="*/ 17859 h 438150"/>
                <a:gd name="connsiteX12" fmla="*/ 131207 w 428625"/>
                <a:gd name="connsiteY12" fmla="*/ 436007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625" h="438150">
                  <a:moveTo>
                    <a:pt x="131207" y="436007"/>
                  </a:moveTo>
                  <a:lnTo>
                    <a:pt x="10716" y="436007"/>
                  </a:lnTo>
                  <a:cubicBezTo>
                    <a:pt x="6906" y="436007"/>
                    <a:pt x="3572" y="432673"/>
                    <a:pt x="3572" y="428863"/>
                  </a:cubicBezTo>
                  <a:cubicBezTo>
                    <a:pt x="3572" y="425053"/>
                    <a:pt x="6906" y="421719"/>
                    <a:pt x="10716" y="421719"/>
                  </a:cubicBezTo>
                  <a:lnTo>
                    <a:pt x="116919" y="421719"/>
                  </a:lnTo>
                  <a:lnTo>
                    <a:pt x="116919" y="3572"/>
                  </a:lnTo>
                  <a:lnTo>
                    <a:pt x="426958" y="3572"/>
                  </a:lnTo>
                  <a:lnTo>
                    <a:pt x="426958" y="135493"/>
                  </a:lnTo>
                  <a:cubicBezTo>
                    <a:pt x="426958" y="139303"/>
                    <a:pt x="423624" y="142637"/>
                    <a:pt x="419814" y="142637"/>
                  </a:cubicBezTo>
                  <a:cubicBezTo>
                    <a:pt x="416004" y="142637"/>
                    <a:pt x="412671" y="139303"/>
                    <a:pt x="412671" y="135493"/>
                  </a:cubicBezTo>
                  <a:lnTo>
                    <a:pt x="412671" y="17859"/>
                  </a:lnTo>
                  <a:lnTo>
                    <a:pt x="131207" y="17859"/>
                  </a:lnTo>
                  <a:lnTo>
                    <a:pt x="131207" y="436007"/>
                  </a:ln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27" name="Freeform: Shape 161">
              <a:extLst>
                <a:ext uri="{FF2B5EF4-FFF2-40B4-BE49-F238E27FC236}">
                  <a16:creationId xmlns:a16="http://schemas.microsoft.com/office/drawing/2014/main" id="{85FDDC9C-D116-CD4C-AD4F-252D4FDE3535}"/>
                </a:ext>
              </a:extLst>
            </p:cNvPr>
            <p:cNvSpPr/>
            <p:nvPr/>
          </p:nvSpPr>
          <p:spPr>
            <a:xfrm>
              <a:off x="1528582" y="3415383"/>
              <a:ext cx="68631" cy="49885"/>
            </a:xfrm>
            <a:custGeom>
              <a:avLst/>
              <a:gdLst>
                <a:gd name="connsiteX0" fmla="*/ 37877 w 71437"/>
                <a:gd name="connsiteY0" fmla="*/ 50259 h 52387"/>
                <a:gd name="connsiteX1" fmla="*/ 5492 w 71437"/>
                <a:gd name="connsiteY1" fmla="*/ 15493 h 52387"/>
                <a:gd name="connsiteX2" fmla="*/ 5968 w 71437"/>
                <a:gd name="connsiteY2" fmla="*/ 5492 h 52387"/>
                <a:gd name="connsiteX3" fmla="*/ 15969 w 71437"/>
                <a:gd name="connsiteY3" fmla="*/ 5968 h 52387"/>
                <a:gd name="connsiteX4" fmla="*/ 37877 w 71437"/>
                <a:gd name="connsiteY4" fmla="*/ 29781 h 52387"/>
                <a:gd name="connsiteX5" fmla="*/ 59784 w 71437"/>
                <a:gd name="connsiteY5" fmla="*/ 5968 h 52387"/>
                <a:gd name="connsiteX6" fmla="*/ 69785 w 71437"/>
                <a:gd name="connsiteY6" fmla="*/ 5492 h 52387"/>
                <a:gd name="connsiteX7" fmla="*/ 70262 w 71437"/>
                <a:gd name="connsiteY7" fmla="*/ 15493 h 52387"/>
                <a:gd name="connsiteX8" fmla="*/ 37877 w 71437"/>
                <a:gd name="connsiteY8" fmla="*/ 50259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 h="52387">
                  <a:moveTo>
                    <a:pt x="37877" y="50259"/>
                  </a:moveTo>
                  <a:lnTo>
                    <a:pt x="5492" y="15493"/>
                  </a:lnTo>
                  <a:cubicBezTo>
                    <a:pt x="2634" y="12635"/>
                    <a:pt x="3110" y="7873"/>
                    <a:pt x="5968" y="5492"/>
                  </a:cubicBezTo>
                  <a:cubicBezTo>
                    <a:pt x="8825" y="2634"/>
                    <a:pt x="13588" y="3110"/>
                    <a:pt x="15969" y="5968"/>
                  </a:cubicBezTo>
                  <a:lnTo>
                    <a:pt x="37877" y="29781"/>
                  </a:lnTo>
                  <a:lnTo>
                    <a:pt x="59784" y="5968"/>
                  </a:lnTo>
                  <a:cubicBezTo>
                    <a:pt x="62642" y="3110"/>
                    <a:pt x="66928" y="3110"/>
                    <a:pt x="69785" y="5492"/>
                  </a:cubicBezTo>
                  <a:cubicBezTo>
                    <a:pt x="72643" y="8349"/>
                    <a:pt x="72643" y="12635"/>
                    <a:pt x="70262" y="15493"/>
                  </a:cubicBezTo>
                  <a:lnTo>
                    <a:pt x="37877" y="50259"/>
                  </a:ln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28" name="Freeform: Shape 162">
              <a:extLst>
                <a:ext uri="{FF2B5EF4-FFF2-40B4-BE49-F238E27FC236}">
                  <a16:creationId xmlns:a16="http://schemas.microsoft.com/office/drawing/2014/main" id="{B7BB4DE4-66E7-9644-8E77-9EB1D4A59678}"/>
                </a:ext>
              </a:extLst>
            </p:cNvPr>
            <p:cNvSpPr/>
            <p:nvPr/>
          </p:nvSpPr>
          <p:spPr>
            <a:xfrm>
              <a:off x="1505262" y="3507003"/>
              <a:ext cx="118960" cy="18140"/>
            </a:xfrm>
            <a:custGeom>
              <a:avLst/>
              <a:gdLst>
                <a:gd name="connsiteX0" fmla="*/ 3572 w 123825"/>
                <a:gd name="connsiteY0" fmla="*/ 3572 h 19050"/>
                <a:gd name="connsiteX1" fmla="*/ 120253 w 123825"/>
                <a:gd name="connsiteY1" fmla="*/ 3572 h 19050"/>
                <a:gd name="connsiteX2" fmla="*/ 120253 w 123825"/>
                <a:gd name="connsiteY2" fmla="*/ 17859 h 19050"/>
                <a:gd name="connsiteX3" fmla="*/ 3572 w 123825"/>
                <a:gd name="connsiteY3" fmla="*/ 17859 h 19050"/>
              </a:gdLst>
              <a:ahLst/>
              <a:cxnLst>
                <a:cxn ang="0">
                  <a:pos x="connsiteX0" y="connsiteY0"/>
                </a:cxn>
                <a:cxn ang="0">
                  <a:pos x="connsiteX1" y="connsiteY1"/>
                </a:cxn>
                <a:cxn ang="0">
                  <a:pos x="connsiteX2" y="connsiteY2"/>
                </a:cxn>
                <a:cxn ang="0">
                  <a:pos x="connsiteX3" y="connsiteY3"/>
                </a:cxn>
              </a:cxnLst>
              <a:rect l="l" t="t" r="r" b="b"/>
              <a:pathLst>
                <a:path w="123825" h="19050">
                  <a:moveTo>
                    <a:pt x="3572" y="3572"/>
                  </a:moveTo>
                  <a:lnTo>
                    <a:pt x="120253" y="3572"/>
                  </a:lnTo>
                  <a:lnTo>
                    <a:pt x="120253" y="17859"/>
                  </a:lnTo>
                  <a:lnTo>
                    <a:pt x="3572" y="17859"/>
                  </a:ln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29" name="Freeform: Shape 163">
              <a:extLst>
                <a:ext uri="{FF2B5EF4-FFF2-40B4-BE49-F238E27FC236}">
                  <a16:creationId xmlns:a16="http://schemas.microsoft.com/office/drawing/2014/main" id="{3B528A2A-05AA-A04D-9997-73AC10FDB00C}"/>
                </a:ext>
              </a:extLst>
            </p:cNvPr>
            <p:cNvSpPr/>
            <p:nvPr/>
          </p:nvSpPr>
          <p:spPr>
            <a:xfrm>
              <a:off x="1374405" y="3476165"/>
              <a:ext cx="379758" cy="544195"/>
            </a:xfrm>
            <a:custGeom>
              <a:avLst/>
              <a:gdLst>
                <a:gd name="connsiteX0" fmla="*/ 308848 w 395287"/>
                <a:gd name="connsiteY0" fmla="*/ 567928 h 571500"/>
                <a:gd name="connsiteX1" fmla="*/ 86916 w 395287"/>
                <a:gd name="connsiteY1" fmla="*/ 567928 h 571500"/>
                <a:gd name="connsiteX2" fmla="*/ 3572 w 395287"/>
                <a:gd name="connsiteY2" fmla="*/ 484584 h 571500"/>
                <a:gd name="connsiteX3" fmla="*/ 3572 w 395287"/>
                <a:gd name="connsiteY3" fmla="*/ 156448 h 571500"/>
                <a:gd name="connsiteX4" fmla="*/ 86916 w 395287"/>
                <a:gd name="connsiteY4" fmla="*/ 73105 h 571500"/>
                <a:gd name="connsiteX5" fmla="*/ 157877 w 395287"/>
                <a:gd name="connsiteY5" fmla="*/ 73105 h 571500"/>
                <a:gd name="connsiteX6" fmla="*/ 157877 w 395287"/>
                <a:gd name="connsiteY6" fmla="*/ 10716 h 571500"/>
                <a:gd name="connsiteX7" fmla="*/ 165021 w 395287"/>
                <a:gd name="connsiteY7" fmla="*/ 3572 h 571500"/>
                <a:gd name="connsiteX8" fmla="*/ 230743 w 395287"/>
                <a:gd name="connsiteY8" fmla="*/ 3572 h 571500"/>
                <a:gd name="connsiteX9" fmla="*/ 237887 w 395287"/>
                <a:gd name="connsiteY9" fmla="*/ 10716 h 571500"/>
                <a:gd name="connsiteX10" fmla="*/ 237887 w 395287"/>
                <a:gd name="connsiteY10" fmla="*/ 73105 h 571500"/>
                <a:gd name="connsiteX11" fmla="*/ 308848 w 395287"/>
                <a:gd name="connsiteY11" fmla="*/ 73105 h 571500"/>
                <a:gd name="connsiteX12" fmla="*/ 392192 w 395287"/>
                <a:gd name="connsiteY12" fmla="*/ 156448 h 571500"/>
                <a:gd name="connsiteX13" fmla="*/ 392192 w 395287"/>
                <a:gd name="connsiteY13" fmla="*/ 484584 h 571500"/>
                <a:gd name="connsiteX14" fmla="*/ 308848 w 395287"/>
                <a:gd name="connsiteY14" fmla="*/ 567928 h 571500"/>
                <a:gd name="connsiteX15" fmla="*/ 86439 w 395287"/>
                <a:gd name="connsiteY15" fmla="*/ 87392 h 571500"/>
                <a:gd name="connsiteX16" fmla="*/ 17383 w 395287"/>
                <a:gd name="connsiteY16" fmla="*/ 156448 h 571500"/>
                <a:gd name="connsiteX17" fmla="*/ 17383 w 395287"/>
                <a:gd name="connsiteY17" fmla="*/ 484584 h 571500"/>
                <a:gd name="connsiteX18" fmla="*/ 86439 w 395287"/>
                <a:gd name="connsiteY18" fmla="*/ 553641 h 571500"/>
                <a:gd name="connsiteX19" fmla="*/ 308372 w 395287"/>
                <a:gd name="connsiteY19" fmla="*/ 553641 h 571500"/>
                <a:gd name="connsiteX20" fmla="*/ 377428 w 395287"/>
                <a:gd name="connsiteY20" fmla="*/ 484584 h 571500"/>
                <a:gd name="connsiteX21" fmla="*/ 377428 w 395287"/>
                <a:gd name="connsiteY21" fmla="*/ 156448 h 571500"/>
                <a:gd name="connsiteX22" fmla="*/ 308372 w 395287"/>
                <a:gd name="connsiteY22" fmla="*/ 87392 h 571500"/>
                <a:gd name="connsiteX23" fmla="*/ 86439 w 395287"/>
                <a:gd name="connsiteY23" fmla="*/ 87392 h 571500"/>
                <a:gd name="connsiteX24" fmla="*/ 172164 w 395287"/>
                <a:gd name="connsiteY24" fmla="*/ 73105 h 571500"/>
                <a:gd name="connsiteX25" fmla="*/ 223599 w 395287"/>
                <a:gd name="connsiteY25" fmla="*/ 73105 h 571500"/>
                <a:gd name="connsiteX26" fmla="*/ 223599 w 395287"/>
                <a:gd name="connsiteY26" fmla="*/ 17859 h 571500"/>
                <a:gd name="connsiteX27" fmla="*/ 172164 w 395287"/>
                <a:gd name="connsiteY27" fmla="*/ 17859 h 571500"/>
                <a:gd name="connsiteX28" fmla="*/ 172164 w 395287"/>
                <a:gd name="connsiteY28" fmla="*/ 7310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5287" h="571500">
                  <a:moveTo>
                    <a:pt x="308848" y="567928"/>
                  </a:moveTo>
                  <a:lnTo>
                    <a:pt x="86916" y="567928"/>
                  </a:lnTo>
                  <a:cubicBezTo>
                    <a:pt x="41196" y="567928"/>
                    <a:pt x="3572" y="530305"/>
                    <a:pt x="3572" y="484584"/>
                  </a:cubicBezTo>
                  <a:lnTo>
                    <a:pt x="3572" y="156448"/>
                  </a:lnTo>
                  <a:cubicBezTo>
                    <a:pt x="3572" y="110728"/>
                    <a:pt x="41196" y="73105"/>
                    <a:pt x="86916" y="73105"/>
                  </a:cubicBezTo>
                  <a:lnTo>
                    <a:pt x="157877" y="73105"/>
                  </a:lnTo>
                  <a:lnTo>
                    <a:pt x="157877" y="10716"/>
                  </a:lnTo>
                  <a:cubicBezTo>
                    <a:pt x="157877" y="6906"/>
                    <a:pt x="161211" y="3572"/>
                    <a:pt x="165021" y="3572"/>
                  </a:cubicBezTo>
                  <a:lnTo>
                    <a:pt x="230743" y="3572"/>
                  </a:lnTo>
                  <a:cubicBezTo>
                    <a:pt x="234553" y="3572"/>
                    <a:pt x="237887" y="6906"/>
                    <a:pt x="237887" y="10716"/>
                  </a:cubicBezTo>
                  <a:lnTo>
                    <a:pt x="237887" y="73105"/>
                  </a:lnTo>
                  <a:lnTo>
                    <a:pt x="308848" y="73105"/>
                  </a:lnTo>
                  <a:cubicBezTo>
                    <a:pt x="354568" y="73105"/>
                    <a:pt x="392192" y="110728"/>
                    <a:pt x="392192" y="156448"/>
                  </a:cubicBezTo>
                  <a:lnTo>
                    <a:pt x="392192" y="484584"/>
                  </a:lnTo>
                  <a:cubicBezTo>
                    <a:pt x="392192" y="530781"/>
                    <a:pt x="354568" y="567928"/>
                    <a:pt x="308848" y="567928"/>
                  </a:cubicBezTo>
                  <a:close/>
                  <a:moveTo>
                    <a:pt x="86439" y="87392"/>
                  </a:moveTo>
                  <a:cubicBezTo>
                    <a:pt x="48339" y="87392"/>
                    <a:pt x="17383" y="118348"/>
                    <a:pt x="17383" y="156448"/>
                  </a:cubicBezTo>
                  <a:lnTo>
                    <a:pt x="17383" y="484584"/>
                  </a:lnTo>
                  <a:cubicBezTo>
                    <a:pt x="17383" y="522684"/>
                    <a:pt x="48339" y="553641"/>
                    <a:pt x="86439" y="553641"/>
                  </a:cubicBezTo>
                  <a:lnTo>
                    <a:pt x="308372" y="553641"/>
                  </a:lnTo>
                  <a:cubicBezTo>
                    <a:pt x="346472" y="553641"/>
                    <a:pt x="377428" y="522684"/>
                    <a:pt x="377428" y="484584"/>
                  </a:cubicBezTo>
                  <a:lnTo>
                    <a:pt x="377428" y="156448"/>
                  </a:lnTo>
                  <a:cubicBezTo>
                    <a:pt x="377428" y="118348"/>
                    <a:pt x="346472" y="87392"/>
                    <a:pt x="308372" y="87392"/>
                  </a:cubicBezTo>
                  <a:lnTo>
                    <a:pt x="86439" y="87392"/>
                  </a:lnTo>
                  <a:close/>
                  <a:moveTo>
                    <a:pt x="172164" y="73105"/>
                  </a:moveTo>
                  <a:lnTo>
                    <a:pt x="223599" y="73105"/>
                  </a:lnTo>
                  <a:lnTo>
                    <a:pt x="223599" y="17859"/>
                  </a:lnTo>
                  <a:lnTo>
                    <a:pt x="172164" y="17859"/>
                  </a:lnTo>
                  <a:lnTo>
                    <a:pt x="172164" y="73105"/>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grpSp>
      <p:grpSp>
        <p:nvGrpSpPr>
          <p:cNvPr id="2" name="Group 1">
            <a:extLst>
              <a:ext uri="{FF2B5EF4-FFF2-40B4-BE49-F238E27FC236}">
                <a16:creationId xmlns:a16="http://schemas.microsoft.com/office/drawing/2014/main" id="{17433E5D-7BFA-734B-BB22-DF00A5FD978F}"/>
              </a:ext>
            </a:extLst>
          </p:cNvPr>
          <p:cNvGrpSpPr/>
          <p:nvPr/>
        </p:nvGrpSpPr>
        <p:grpSpPr>
          <a:xfrm>
            <a:off x="6760913" y="2090765"/>
            <a:ext cx="963179" cy="933560"/>
            <a:chOff x="5001339" y="3303854"/>
            <a:chExt cx="997234" cy="966568"/>
          </a:xfrm>
        </p:grpSpPr>
        <p:sp>
          <p:nvSpPr>
            <p:cNvPr id="73" name="Freeform: Shape 131">
              <a:extLst>
                <a:ext uri="{FF2B5EF4-FFF2-40B4-BE49-F238E27FC236}">
                  <a16:creationId xmlns:a16="http://schemas.microsoft.com/office/drawing/2014/main" id="{9D2C66DD-294E-2242-8318-B4836111B370}"/>
                </a:ext>
              </a:extLst>
            </p:cNvPr>
            <p:cNvSpPr/>
            <p:nvPr/>
          </p:nvSpPr>
          <p:spPr>
            <a:xfrm>
              <a:off x="5001339" y="3692946"/>
              <a:ext cx="997234" cy="23475"/>
            </a:xfrm>
            <a:custGeom>
              <a:avLst/>
              <a:gdLst>
                <a:gd name="connsiteX0" fmla="*/ 882253 w 890587"/>
                <a:gd name="connsiteY0" fmla="*/ 17859 h 19050"/>
                <a:gd name="connsiteX1" fmla="*/ 10716 w 890587"/>
                <a:gd name="connsiteY1" fmla="*/ 17859 h 19050"/>
                <a:gd name="connsiteX2" fmla="*/ 3572 w 890587"/>
                <a:gd name="connsiteY2" fmla="*/ 10716 h 19050"/>
                <a:gd name="connsiteX3" fmla="*/ 10716 w 890587"/>
                <a:gd name="connsiteY3" fmla="*/ 3572 h 19050"/>
                <a:gd name="connsiteX4" fmla="*/ 882253 w 890587"/>
                <a:gd name="connsiteY4" fmla="*/ 3572 h 19050"/>
                <a:gd name="connsiteX5" fmla="*/ 889397 w 890587"/>
                <a:gd name="connsiteY5" fmla="*/ 10716 h 19050"/>
                <a:gd name="connsiteX6" fmla="*/ 882253 w 890587"/>
                <a:gd name="connsiteY6" fmla="*/ 17859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87" h="19050">
                  <a:moveTo>
                    <a:pt x="882253" y="17859"/>
                  </a:moveTo>
                  <a:lnTo>
                    <a:pt x="10716" y="17859"/>
                  </a:lnTo>
                  <a:cubicBezTo>
                    <a:pt x="6906" y="17859"/>
                    <a:pt x="3572" y="14526"/>
                    <a:pt x="3572" y="10716"/>
                  </a:cubicBezTo>
                  <a:cubicBezTo>
                    <a:pt x="3572" y="6906"/>
                    <a:pt x="6906" y="3572"/>
                    <a:pt x="10716" y="3572"/>
                  </a:cubicBezTo>
                  <a:lnTo>
                    <a:pt x="882253" y="3572"/>
                  </a:lnTo>
                  <a:cubicBezTo>
                    <a:pt x="886063" y="3572"/>
                    <a:pt x="889397" y="6906"/>
                    <a:pt x="889397" y="10716"/>
                  </a:cubicBezTo>
                  <a:cubicBezTo>
                    <a:pt x="889397" y="14526"/>
                    <a:pt x="886063" y="17859"/>
                    <a:pt x="882253" y="17859"/>
                  </a:cubicBez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74" name="Freeform: Shape 132">
              <a:extLst>
                <a:ext uri="{FF2B5EF4-FFF2-40B4-BE49-F238E27FC236}">
                  <a16:creationId xmlns:a16="http://schemas.microsoft.com/office/drawing/2014/main" id="{6E751036-DEC6-5E4C-8FAE-C97228FF372C}"/>
                </a:ext>
              </a:extLst>
            </p:cNvPr>
            <p:cNvSpPr/>
            <p:nvPr/>
          </p:nvSpPr>
          <p:spPr>
            <a:xfrm>
              <a:off x="5001339" y="4128401"/>
              <a:ext cx="997234" cy="23475"/>
            </a:xfrm>
            <a:custGeom>
              <a:avLst/>
              <a:gdLst>
                <a:gd name="connsiteX0" fmla="*/ 882253 w 890587"/>
                <a:gd name="connsiteY0" fmla="*/ 17859 h 19050"/>
                <a:gd name="connsiteX1" fmla="*/ 10716 w 890587"/>
                <a:gd name="connsiteY1" fmla="*/ 17859 h 19050"/>
                <a:gd name="connsiteX2" fmla="*/ 3572 w 890587"/>
                <a:gd name="connsiteY2" fmla="*/ 10716 h 19050"/>
                <a:gd name="connsiteX3" fmla="*/ 10716 w 890587"/>
                <a:gd name="connsiteY3" fmla="*/ 3572 h 19050"/>
                <a:gd name="connsiteX4" fmla="*/ 882253 w 890587"/>
                <a:gd name="connsiteY4" fmla="*/ 3572 h 19050"/>
                <a:gd name="connsiteX5" fmla="*/ 889397 w 890587"/>
                <a:gd name="connsiteY5" fmla="*/ 10716 h 19050"/>
                <a:gd name="connsiteX6" fmla="*/ 882253 w 890587"/>
                <a:gd name="connsiteY6" fmla="*/ 17859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587" h="19050">
                  <a:moveTo>
                    <a:pt x="882253" y="17859"/>
                  </a:moveTo>
                  <a:lnTo>
                    <a:pt x="10716" y="17859"/>
                  </a:lnTo>
                  <a:cubicBezTo>
                    <a:pt x="6906" y="17859"/>
                    <a:pt x="3572" y="14526"/>
                    <a:pt x="3572" y="10716"/>
                  </a:cubicBezTo>
                  <a:cubicBezTo>
                    <a:pt x="3572" y="6906"/>
                    <a:pt x="6906" y="3572"/>
                    <a:pt x="10716" y="3572"/>
                  </a:cubicBezTo>
                  <a:lnTo>
                    <a:pt x="882253" y="3572"/>
                  </a:lnTo>
                  <a:cubicBezTo>
                    <a:pt x="886063" y="3572"/>
                    <a:pt x="889397" y="6906"/>
                    <a:pt x="889397" y="10716"/>
                  </a:cubicBezTo>
                  <a:cubicBezTo>
                    <a:pt x="889397" y="14526"/>
                    <a:pt x="886063" y="17859"/>
                    <a:pt x="882253" y="17859"/>
                  </a:cubicBez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75" name="Freeform: Shape 133">
              <a:extLst>
                <a:ext uri="{FF2B5EF4-FFF2-40B4-BE49-F238E27FC236}">
                  <a16:creationId xmlns:a16="http://schemas.microsoft.com/office/drawing/2014/main" id="{EFD03B1D-8741-1A4B-A873-364A2C280120}"/>
                </a:ext>
              </a:extLst>
            </p:cNvPr>
            <p:cNvSpPr/>
            <p:nvPr/>
          </p:nvSpPr>
          <p:spPr>
            <a:xfrm>
              <a:off x="5045602" y="3303854"/>
              <a:ext cx="21331" cy="927248"/>
            </a:xfrm>
            <a:custGeom>
              <a:avLst/>
              <a:gdLst>
                <a:gd name="connsiteX0" fmla="*/ 10716 w 19050"/>
                <a:gd name="connsiteY0" fmla="*/ 751284 h 752475"/>
                <a:gd name="connsiteX1" fmla="*/ 3572 w 19050"/>
                <a:gd name="connsiteY1" fmla="*/ 744141 h 752475"/>
                <a:gd name="connsiteX2" fmla="*/ 3572 w 19050"/>
                <a:gd name="connsiteY2" fmla="*/ 10716 h 752475"/>
                <a:gd name="connsiteX3" fmla="*/ 10716 w 19050"/>
                <a:gd name="connsiteY3" fmla="*/ 3572 h 752475"/>
                <a:gd name="connsiteX4" fmla="*/ 17859 w 19050"/>
                <a:gd name="connsiteY4" fmla="*/ 10716 h 752475"/>
                <a:gd name="connsiteX5" fmla="*/ 17859 w 19050"/>
                <a:gd name="connsiteY5" fmla="*/ 744141 h 752475"/>
                <a:gd name="connsiteX6" fmla="*/ 10716 w 19050"/>
                <a:gd name="connsiteY6" fmla="*/ 75128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752475">
                  <a:moveTo>
                    <a:pt x="10716" y="751284"/>
                  </a:moveTo>
                  <a:cubicBezTo>
                    <a:pt x="6906" y="751284"/>
                    <a:pt x="3572" y="747951"/>
                    <a:pt x="3572" y="744141"/>
                  </a:cubicBezTo>
                  <a:lnTo>
                    <a:pt x="3572" y="10716"/>
                  </a:lnTo>
                  <a:cubicBezTo>
                    <a:pt x="3572" y="6906"/>
                    <a:pt x="6906" y="3572"/>
                    <a:pt x="10716" y="3572"/>
                  </a:cubicBezTo>
                  <a:cubicBezTo>
                    <a:pt x="14526" y="3572"/>
                    <a:pt x="17859" y="6906"/>
                    <a:pt x="17859" y="10716"/>
                  </a:cubicBezTo>
                  <a:lnTo>
                    <a:pt x="17859" y="744141"/>
                  </a:lnTo>
                  <a:cubicBezTo>
                    <a:pt x="17859" y="747951"/>
                    <a:pt x="14526" y="751284"/>
                    <a:pt x="10716" y="751284"/>
                  </a:cubicBez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76" name="Freeform: Shape 134">
              <a:extLst>
                <a:ext uri="{FF2B5EF4-FFF2-40B4-BE49-F238E27FC236}">
                  <a16:creationId xmlns:a16="http://schemas.microsoft.com/office/drawing/2014/main" id="{1D2A0CC5-4B15-AD4A-BD35-5CDA4AA2258E}"/>
                </a:ext>
              </a:extLst>
            </p:cNvPr>
            <p:cNvSpPr/>
            <p:nvPr/>
          </p:nvSpPr>
          <p:spPr>
            <a:xfrm>
              <a:off x="5941512" y="3343174"/>
              <a:ext cx="21331" cy="927248"/>
            </a:xfrm>
            <a:custGeom>
              <a:avLst/>
              <a:gdLst>
                <a:gd name="connsiteX0" fmla="*/ 10716 w 19050"/>
                <a:gd name="connsiteY0" fmla="*/ 751284 h 752475"/>
                <a:gd name="connsiteX1" fmla="*/ 3572 w 19050"/>
                <a:gd name="connsiteY1" fmla="*/ 744141 h 752475"/>
                <a:gd name="connsiteX2" fmla="*/ 3572 w 19050"/>
                <a:gd name="connsiteY2" fmla="*/ 10716 h 752475"/>
                <a:gd name="connsiteX3" fmla="*/ 10716 w 19050"/>
                <a:gd name="connsiteY3" fmla="*/ 3572 h 752475"/>
                <a:gd name="connsiteX4" fmla="*/ 17859 w 19050"/>
                <a:gd name="connsiteY4" fmla="*/ 10716 h 752475"/>
                <a:gd name="connsiteX5" fmla="*/ 17859 w 19050"/>
                <a:gd name="connsiteY5" fmla="*/ 744141 h 752475"/>
                <a:gd name="connsiteX6" fmla="*/ 10716 w 19050"/>
                <a:gd name="connsiteY6" fmla="*/ 75128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752475">
                  <a:moveTo>
                    <a:pt x="10716" y="751284"/>
                  </a:moveTo>
                  <a:cubicBezTo>
                    <a:pt x="6906" y="751284"/>
                    <a:pt x="3572" y="747951"/>
                    <a:pt x="3572" y="744141"/>
                  </a:cubicBezTo>
                  <a:lnTo>
                    <a:pt x="3572" y="10716"/>
                  </a:lnTo>
                  <a:cubicBezTo>
                    <a:pt x="3572" y="6906"/>
                    <a:pt x="6906" y="3572"/>
                    <a:pt x="10716" y="3572"/>
                  </a:cubicBezTo>
                  <a:cubicBezTo>
                    <a:pt x="14526" y="3572"/>
                    <a:pt x="17859" y="6906"/>
                    <a:pt x="17859" y="10716"/>
                  </a:cubicBezTo>
                  <a:lnTo>
                    <a:pt x="17859" y="744141"/>
                  </a:lnTo>
                  <a:cubicBezTo>
                    <a:pt x="17859" y="747951"/>
                    <a:pt x="14526" y="751284"/>
                    <a:pt x="10716" y="751284"/>
                  </a:cubicBez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77" name="Freeform: Shape 135">
              <a:extLst>
                <a:ext uri="{FF2B5EF4-FFF2-40B4-BE49-F238E27FC236}">
                  <a16:creationId xmlns:a16="http://schemas.microsoft.com/office/drawing/2014/main" id="{F0CAE8D1-26FE-904F-BFDC-9C758EE82F6D}"/>
                </a:ext>
              </a:extLst>
            </p:cNvPr>
            <p:cNvSpPr/>
            <p:nvPr/>
          </p:nvSpPr>
          <p:spPr>
            <a:xfrm>
              <a:off x="5118128" y="3788019"/>
              <a:ext cx="165317" cy="328645"/>
            </a:xfrm>
            <a:custGeom>
              <a:avLst/>
              <a:gdLst>
                <a:gd name="connsiteX0" fmla="*/ 148352 w 147637"/>
                <a:gd name="connsiteY0" fmla="*/ 266938 h 266700"/>
                <a:gd name="connsiteX1" fmla="*/ 3572 w 147637"/>
                <a:gd name="connsiteY1" fmla="*/ 266938 h 266700"/>
                <a:gd name="connsiteX2" fmla="*/ 3572 w 147637"/>
                <a:gd name="connsiteY2" fmla="*/ 85011 h 266700"/>
                <a:gd name="connsiteX3" fmla="*/ 23574 w 147637"/>
                <a:gd name="connsiteY3" fmla="*/ 57864 h 266700"/>
                <a:gd name="connsiteX4" fmla="*/ 23574 w 147637"/>
                <a:gd name="connsiteY4" fmla="*/ 50721 h 266700"/>
                <a:gd name="connsiteX5" fmla="*/ 19764 w 147637"/>
                <a:gd name="connsiteY5" fmla="*/ 50721 h 266700"/>
                <a:gd name="connsiteX6" fmla="*/ 9287 w 147637"/>
                <a:gd name="connsiteY6" fmla="*/ 40243 h 266700"/>
                <a:gd name="connsiteX7" fmla="*/ 9287 w 147637"/>
                <a:gd name="connsiteY7" fmla="*/ 14049 h 266700"/>
                <a:gd name="connsiteX8" fmla="*/ 19764 w 147637"/>
                <a:gd name="connsiteY8" fmla="*/ 3572 h 266700"/>
                <a:gd name="connsiteX9" fmla="*/ 131683 w 147637"/>
                <a:gd name="connsiteY9" fmla="*/ 3572 h 266700"/>
                <a:gd name="connsiteX10" fmla="*/ 142161 w 147637"/>
                <a:gd name="connsiteY10" fmla="*/ 14049 h 266700"/>
                <a:gd name="connsiteX11" fmla="*/ 142161 w 147637"/>
                <a:gd name="connsiteY11" fmla="*/ 39767 h 266700"/>
                <a:gd name="connsiteX12" fmla="*/ 131683 w 147637"/>
                <a:gd name="connsiteY12" fmla="*/ 50244 h 266700"/>
                <a:gd name="connsiteX13" fmla="*/ 127873 w 147637"/>
                <a:gd name="connsiteY13" fmla="*/ 50244 h 266700"/>
                <a:gd name="connsiteX14" fmla="*/ 127873 w 147637"/>
                <a:gd name="connsiteY14" fmla="*/ 57388 h 266700"/>
                <a:gd name="connsiteX15" fmla="*/ 147876 w 147637"/>
                <a:gd name="connsiteY15" fmla="*/ 84534 h 266700"/>
                <a:gd name="connsiteX16" fmla="*/ 147876 w 147637"/>
                <a:gd name="connsiteY16" fmla="*/ 266938 h 266700"/>
                <a:gd name="connsiteX17" fmla="*/ 17859 w 147637"/>
                <a:gd name="connsiteY17" fmla="*/ 252651 h 266700"/>
                <a:gd name="connsiteX18" fmla="*/ 134064 w 147637"/>
                <a:gd name="connsiteY18" fmla="*/ 252651 h 266700"/>
                <a:gd name="connsiteX19" fmla="*/ 134064 w 147637"/>
                <a:gd name="connsiteY19" fmla="*/ 218837 h 266700"/>
                <a:gd name="connsiteX20" fmla="*/ 39767 w 147637"/>
                <a:gd name="connsiteY20" fmla="*/ 218837 h 266700"/>
                <a:gd name="connsiteX21" fmla="*/ 39767 w 147637"/>
                <a:gd name="connsiteY21" fmla="*/ 103584 h 266700"/>
                <a:gd name="connsiteX22" fmla="*/ 134064 w 147637"/>
                <a:gd name="connsiteY22" fmla="*/ 103584 h 266700"/>
                <a:gd name="connsiteX23" fmla="*/ 134064 w 147637"/>
                <a:gd name="connsiteY23" fmla="*/ 85011 h 266700"/>
                <a:gd name="connsiteX24" fmla="*/ 120729 w 147637"/>
                <a:gd name="connsiteY24" fmla="*/ 70723 h 266700"/>
                <a:gd name="connsiteX25" fmla="*/ 113586 w 147637"/>
                <a:gd name="connsiteY25" fmla="*/ 70723 h 266700"/>
                <a:gd name="connsiteX26" fmla="*/ 113586 w 147637"/>
                <a:gd name="connsiteY26" fmla="*/ 50244 h 266700"/>
                <a:gd name="connsiteX27" fmla="*/ 37862 w 147637"/>
                <a:gd name="connsiteY27" fmla="*/ 50244 h 266700"/>
                <a:gd name="connsiteX28" fmla="*/ 37862 w 147637"/>
                <a:gd name="connsiteY28" fmla="*/ 70723 h 266700"/>
                <a:gd name="connsiteX29" fmla="*/ 30718 w 147637"/>
                <a:gd name="connsiteY29" fmla="*/ 70723 h 266700"/>
                <a:gd name="connsiteX30" fmla="*/ 17383 w 147637"/>
                <a:gd name="connsiteY30" fmla="*/ 85011 h 266700"/>
                <a:gd name="connsiteX31" fmla="*/ 17383 w 147637"/>
                <a:gd name="connsiteY31" fmla="*/ 252651 h 266700"/>
                <a:gd name="connsiteX32" fmla="*/ 54530 w 147637"/>
                <a:gd name="connsiteY32" fmla="*/ 204549 h 266700"/>
                <a:gd name="connsiteX33" fmla="*/ 134541 w 147637"/>
                <a:gd name="connsiteY33" fmla="*/ 204549 h 266700"/>
                <a:gd name="connsiteX34" fmla="*/ 134541 w 147637"/>
                <a:gd name="connsiteY34" fmla="*/ 117872 h 266700"/>
                <a:gd name="connsiteX35" fmla="*/ 54530 w 147637"/>
                <a:gd name="connsiteY35" fmla="*/ 117872 h 266700"/>
                <a:gd name="connsiteX36" fmla="*/ 54530 w 147637"/>
                <a:gd name="connsiteY36" fmla="*/ 204549 h 266700"/>
                <a:gd name="connsiteX37" fmla="*/ 121205 w 147637"/>
                <a:gd name="connsiteY37" fmla="*/ 35957 h 266700"/>
                <a:gd name="connsiteX38" fmla="*/ 128349 w 147637"/>
                <a:gd name="connsiteY38" fmla="*/ 35957 h 266700"/>
                <a:gd name="connsiteX39" fmla="*/ 128349 w 147637"/>
                <a:gd name="connsiteY39" fmla="*/ 17859 h 266700"/>
                <a:gd name="connsiteX40" fmla="*/ 24051 w 147637"/>
                <a:gd name="connsiteY40" fmla="*/ 17859 h 266700"/>
                <a:gd name="connsiteX41" fmla="*/ 24051 w 147637"/>
                <a:gd name="connsiteY41" fmla="*/ 35957 h 266700"/>
                <a:gd name="connsiteX42" fmla="*/ 121205 w 147637"/>
                <a:gd name="connsiteY42" fmla="*/ 3595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7637" h="266700">
                  <a:moveTo>
                    <a:pt x="148352" y="266938"/>
                  </a:moveTo>
                  <a:lnTo>
                    <a:pt x="3572" y="266938"/>
                  </a:lnTo>
                  <a:lnTo>
                    <a:pt x="3572" y="85011"/>
                  </a:lnTo>
                  <a:cubicBezTo>
                    <a:pt x="3572" y="72152"/>
                    <a:pt x="12144" y="61198"/>
                    <a:pt x="23574" y="57864"/>
                  </a:cubicBezTo>
                  <a:lnTo>
                    <a:pt x="23574" y="50721"/>
                  </a:lnTo>
                  <a:lnTo>
                    <a:pt x="19764" y="50721"/>
                  </a:lnTo>
                  <a:cubicBezTo>
                    <a:pt x="14049" y="50721"/>
                    <a:pt x="9287" y="45958"/>
                    <a:pt x="9287" y="40243"/>
                  </a:cubicBezTo>
                  <a:lnTo>
                    <a:pt x="9287" y="14049"/>
                  </a:lnTo>
                  <a:cubicBezTo>
                    <a:pt x="9287" y="8334"/>
                    <a:pt x="14049" y="3572"/>
                    <a:pt x="19764" y="3572"/>
                  </a:cubicBezTo>
                  <a:lnTo>
                    <a:pt x="131683" y="3572"/>
                  </a:lnTo>
                  <a:cubicBezTo>
                    <a:pt x="137398" y="3572"/>
                    <a:pt x="142161" y="8334"/>
                    <a:pt x="142161" y="14049"/>
                  </a:cubicBezTo>
                  <a:lnTo>
                    <a:pt x="142161" y="39767"/>
                  </a:lnTo>
                  <a:cubicBezTo>
                    <a:pt x="142161" y="45482"/>
                    <a:pt x="137398" y="50244"/>
                    <a:pt x="131683" y="50244"/>
                  </a:cubicBezTo>
                  <a:lnTo>
                    <a:pt x="127873" y="50244"/>
                  </a:lnTo>
                  <a:lnTo>
                    <a:pt x="127873" y="57388"/>
                  </a:lnTo>
                  <a:cubicBezTo>
                    <a:pt x="139303" y="60722"/>
                    <a:pt x="147876" y="72152"/>
                    <a:pt x="147876" y="84534"/>
                  </a:cubicBezTo>
                  <a:lnTo>
                    <a:pt x="147876" y="266938"/>
                  </a:lnTo>
                  <a:close/>
                  <a:moveTo>
                    <a:pt x="17859" y="252651"/>
                  </a:moveTo>
                  <a:lnTo>
                    <a:pt x="134064" y="252651"/>
                  </a:lnTo>
                  <a:lnTo>
                    <a:pt x="134064" y="218837"/>
                  </a:lnTo>
                  <a:lnTo>
                    <a:pt x="39767" y="218837"/>
                  </a:lnTo>
                  <a:lnTo>
                    <a:pt x="39767" y="103584"/>
                  </a:lnTo>
                  <a:lnTo>
                    <a:pt x="134064" y="103584"/>
                  </a:lnTo>
                  <a:lnTo>
                    <a:pt x="134064" y="85011"/>
                  </a:lnTo>
                  <a:cubicBezTo>
                    <a:pt x="134064" y="77391"/>
                    <a:pt x="127873" y="71199"/>
                    <a:pt x="120729" y="70723"/>
                  </a:cubicBezTo>
                  <a:lnTo>
                    <a:pt x="113586" y="70723"/>
                  </a:lnTo>
                  <a:lnTo>
                    <a:pt x="113586" y="50244"/>
                  </a:lnTo>
                  <a:lnTo>
                    <a:pt x="37862" y="50244"/>
                  </a:lnTo>
                  <a:lnTo>
                    <a:pt x="37862" y="70723"/>
                  </a:lnTo>
                  <a:lnTo>
                    <a:pt x="30718" y="70723"/>
                  </a:lnTo>
                  <a:cubicBezTo>
                    <a:pt x="23574" y="70723"/>
                    <a:pt x="17383" y="77391"/>
                    <a:pt x="17383" y="85011"/>
                  </a:cubicBezTo>
                  <a:lnTo>
                    <a:pt x="17383" y="252651"/>
                  </a:lnTo>
                  <a:close/>
                  <a:moveTo>
                    <a:pt x="54530" y="204549"/>
                  </a:moveTo>
                  <a:lnTo>
                    <a:pt x="134541" y="204549"/>
                  </a:lnTo>
                  <a:lnTo>
                    <a:pt x="134541" y="117872"/>
                  </a:lnTo>
                  <a:lnTo>
                    <a:pt x="54530" y="117872"/>
                  </a:lnTo>
                  <a:lnTo>
                    <a:pt x="54530" y="204549"/>
                  </a:lnTo>
                  <a:close/>
                  <a:moveTo>
                    <a:pt x="121205" y="35957"/>
                  </a:moveTo>
                  <a:lnTo>
                    <a:pt x="128349" y="35957"/>
                  </a:lnTo>
                  <a:lnTo>
                    <a:pt x="128349" y="17859"/>
                  </a:lnTo>
                  <a:lnTo>
                    <a:pt x="24051" y="17859"/>
                  </a:lnTo>
                  <a:lnTo>
                    <a:pt x="24051" y="35957"/>
                  </a:lnTo>
                  <a:lnTo>
                    <a:pt x="121205" y="35957"/>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78" name="Freeform: Shape 136">
              <a:extLst>
                <a:ext uri="{FF2B5EF4-FFF2-40B4-BE49-F238E27FC236}">
                  <a16:creationId xmlns:a16="http://schemas.microsoft.com/office/drawing/2014/main" id="{A3DF182F-DCD8-4B43-BB1E-259ADFA440FC}"/>
                </a:ext>
              </a:extLst>
            </p:cNvPr>
            <p:cNvSpPr/>
            <p:nvPr/>
          </p:nvSpPr>
          <p:spPr>
            <a:xfrm>
              <a:off x="5715934" y="3350217"/>
              <a:ext cx="165317" cy="328645"/>
            </a:xfrm>
            <a:custGeom>
              <a:avLst/>
              <a:gdLst>
                <a:gd name="connsiteX0" fmla="*/ 148352 w 147637"/>
                <a:gd name="connsiteY0" fmla="*/ 266462 h 266700"/>
                <a:gd name="connsiteX1" fmla="*/ 3572 w 147637"/>
                <a:gd name="connsiteY1" fmla="*/ 266462 h 266700"/>
                <a:gd name="connsiteX2" fmla="*/ 3572 w 147637"/>
                <a:gd name="connsiteY2" fmla="*/ 84534 h 266700"/>
                <a:gd name="connsiteX3" fmla="*/ 23574 w 147637"/>
                <a:gd name="connsiteY3" fmla="*/ 57388 h 266700"/>
                <a:gd name="connsiteX4" fmla="*/ 23574 w 147637"/>
                <a:gd name="connsiteY4" fmla="*/ 50244 h 266700"/>
                <a:gd name="connsiteX5" fmla="*/ 19764 w 147637"/>
                <a:gd name="connsiteY5" fmla="*/ 50244 h 266700"/>
                <a:gd name="connsiteX6" fmla="*/ 9287 w 147637"/>
                <a:gd name="connsiteY6" fmla="*/ 39767 h 266700"/>
                <a:gd name="connsiteX7" fmla="*/ 9287 w 147637"/>
                <a:gd name="connsiteY7" fmla="*/ 14049 h 266700"/>
                <a:gd name="connsiteX8" fmla="*/ 19764 w 147637"/>
                <a:gd name="connsiteY8" fmla="*/ 3572 h 266700"/>
                <a:gd name="connsiteX9" fmla="*/ 132159 w 147637"/>
                <a:gd name="connsiteY9" fmla="*/ 3572 h 266700"/>
                <a:gd name="connsiteX10" fmla="*/ 142637 w 147637"/>
                <a:gd name="connsiteY10" fmla="*/ 14049 h 266700"/>
                <a:gd name="connsiteX11" fmla="*/ 142637 w 147637"/>
                <a:gd name="connsiteY11" fmla="*/ 39767 h 266700"/>
                <a:gd name="connsiteX12" fmla="*/ 132159 w 147637"/>
                <a:gd name="connsiteY12" fmla="*/ 50244 h 266700"/>
                <a:gd name="connsiteX13" fmla="*/ 128349 w 147637"/>
                <a:gd name="connsiteY13" fmla="*/ 50244 h 266700"/>
                <a:gd name="connsiteX14" fmla="*/ 128349 w 147637"/>
                <a:gd name="connsiteY14" fmla="*/ 57388 h 266700"/>
                <a:gd name="connsiteX15" fmla="*/ 148352 w 147637"/>
                <a:gd name="connsiteY15" fmla="*/ 84534 h 266700"/>
                <a:gd name="connsiteX16" fmla="*/ 148352 w 147637"/>
                <a:gd name="connsiteY16" fmla="*/ 266462 h 266700"/>
                <a:gd name="connsiteX17" fmla="*/ 17859 w 147637"/>
                <a:gd name="connsiteY17" fmla="*/ 252174 h 266700"/>
                <a:gd name="connsiteX18" fmla="*/ 134064 w 147637"/>
                <a:gd name="connsiteY18" fmla="*/ 252174 h 266700"/>
                <a:gd name="connsiteX19" fmla="*/ 134064 w 147637"/>
                <a:gd name="connsiteY19" fmla="*/ 218361 h 266700"/>
                <a:gd name="connsiteX20" fmla="*/ 39767 w 147637"/>
                <a:gd name="connsiteY20" fmla="*/ 218361 h 266700"/>
                <a:gd name="connsiteX21" fmla="*/ 39767 w 147637"/>
                <a:gd name="connsiteY21" fmla="*/ 102632 h 266700"/>
                <a:gd name="connsiteX22" fmla="*/ 134064 w 147637"/>
                <a:gd name="connsiteY22" fmla="*/ 102632 h 266700"/>
                <a:gd name="connsiteX23" fmla="*/ 134064 w 147637"/>
                <a:gd name="connsiteY23" fmla="*/ 84058 h 266700"/>
                <a:gd name="connsiteX24" fmla="*/ 120729 w 147637"/>
                <a:gd name="connsiteY24" fmla="*/ 69770 h 266700"/>
                <a:gd name="connsiteX25" fmla="*/ 113586 w 147637"/>
                <a:gd name="connsiteY25" fmla="*/ 69770 h 266700"/>
                <a:gd name="connsiteX26" fmla="*/ 113586 w 147637"/>
                <a:gd name="connsiteY26" fmla="*/ 49292 h 266700"/>
                <a:gd name="connsiteX27" fmla="*/ 37862 w 147637"/>
                <a:gd name="connsiteY27" fmla="*/ 49292 h 266700"/>
                <a:gd name="connsiteX28" fmla="*/ 37862 w 147637"/>
                <a:gd name="connsiteY28" fmla="*/ 69770 h 266700"/>
                <a:gd name="connsiteX29" fmla="*/ 30718 w 147637"/>
                <a:gd name="connsiteY29" fmla="*/ 69770 h 266700"/>
                <a:gd name="connsiteX30" fmla="*/ 17383 w 147637"/>
                <a:gd name="connsiteY30" fmla="*/ 84058 h 266700"/>
                <a:gd name="connsiteX31" fmla="*/ 17383 w 147637"/>
                <a:gd name="connsiteY31" fmla="*/ 252174 h 266700"/>
                <a:gd name="connsiteX32" fmla="*/ 54054 w 147637"/>
                <a:gd name="connsiteY32" fmla="*/ 204073 h 266700"/>
                <a:gd name="connsiteX33" fmla="*/ 134064 w 147637"/>
                <a:gd name="connsiteY33" fmla="*/ 204073 h 266700"/>
                <a:gd name="connsiteX34" fmla="*/ 134064 w 147637"/>
                <a:gd name="connsiteY34" fmla="*/ 116919 h 266700"/>
                <a:gd name="connsiteX35" fmla="*/ 54054 w 147637"/>
                <a:gd name="connsiteY35" fmla="*/ 116919 h 266700"/>
                <a:gd name="connsiteX36" fmla="*/ 54054 w 147637"/>
                <a:gd name="connsiteY36" fmla="*/ 204073 h 266700"/>
                <a:gd name="connsiteX37" fmla="*/ 120729 w 147637"/>
                <a:gd name="connsiteY37" fmla="*/ 35481 h 266700"/>
                <a:gd name="connsiteX38" fmla="*/ 127873 w 147637"/>
                <a:gd name="connsiteY38" fmla="*/ 35481 h 266700"/>
                <a:gd name="connsiteX39" fmla="*/ 127873 w 147637"/>
                <a:gd name="connsiteY39" fmla="*/ 16907 h 266700"/>
                <a:gd name="connsiteX40" fmla="*/ 23574 w 147637"/>
                <a:gd name="connsiteY40" fmla="*/ 16907 h 266700"/>
                <a:gd name="connsiteX41" fmla="*/ 23574 w 147637"/>
                <a:gd name="connsiteY41" fmla="*/ 35004 h 266700"/>
                <a:gd name="connsiteX42" fmla="*/ 120729 w 147637"/>
                <a:gd name="connsiteY42" fmla="*/ 35004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7637" h="266700">
                  <a:moveTo>
                    <a:pt x="148352" y="266462"/>
                  </a:moveTo>
                  <a:lnTo>
                    <a:pt x="3572" y="266462"/>
                  </a:lnTo>
                  <a:lnTo>
                    <a:pt x="3572" y="84534"/>
                  </a:lnTo>
                  <a:cubicBezTo>
                    <a:pt x="3572" y="71676"/>
                    <a:pt x="12144" y="60722"/>
                    <a:pt x="23574" y="57388"/>
                  </a:cubicBezTo>
                  <a:lnTo>
                    <a:pt x="23574" y="50244"/>
                  </a:lnTo>
                  <a:lnTo>
                    <a:pt x="19764" y="50244"/>
                  </a:lnTo>
                  <a:cubicBezTo>
                    <a:pt x="14049" y="50244"/>
                    <a:pt x="9287" y="45482"/>
                    <a:pt x="9287" y="39767"/>
                  </a:cubicBezTo>
                  <a:lnTo>
                    <a:pt x="9287" y="14049"/>
                  </a:lnTo>
                  <a:cubicBezTo>
                    <a:pt x="9287" y="8334"/>
                    <a:pt x="14049" y="3572"/>
                    <a:pt x="19764" y="3572"/>
                  </a:cubicBezTo>
                  <a:lnTo>
                    <a:pt x="132159" y="3572"/>
                  </a:lnTo>
                  <a:cubicBezTo>
                    <a:pt x="137874" y="3572"/>
                    <a:pt x="142637" y="8334"/>
                    <a:pt x="142637" y="14049"/>
                  </a:cubicBezTo>
                  <a:lnTo>
                    <a:pt x="142637" y="39767"/>
                  </a:lnTo>
                  <a:cubicBezTo>
                    <a:pt x="142637" y="45482"/>
                    <a:pt x="137874" y="50244"/>
                    <a:pt x="132159" y="50244"/>
                  </a:cubicBezTo>
                  <a:lnTo>
                    <a:pt x="128349" y="50244"/>
                  </a:lnTo>
                  <a:lnTo>
                    <a:pt x="128349" y="57388"/>
                  </a:lnTo>
                  <a:cubicBezTo>
                    <a:pt x="139779" y="60722"/>
                    <a:pt x="148352" y="72152"/>
                    <a:pt x="148352" y="84534"/>
                  </a:cubicBezTo>
                  <a:lnTo>
                    <a:pt x="148352" y="266462"/>
                  </a:lnTo>
                  <a:close/>
                  <a:moveTo>
                    <a:pt x="17859" y="252174"/>
                  </a:moveTo>
                  <a:lnTo>
                    <a:pt x="134064" y="252174"/>
                  </a:lnTo>
                  <a:lnTo>
                    <a:pt x="134064" y="218361"/>
                  </a:lnTo>
                  <a:lnTo>
                    <a:pt x="39767" y="218361"/>
                  </a:lnTo>
                  <a:lnTo>
                    <a:pt x="39767" y="102632"/>
                  </a:lnTo>
                  <a:lnTo>
                    <a:pt x="134064" y="102632"/>
                  </a:lnTo>
                  <a:lnTo>
                    <a:pt x="134064" y="84058"/>
                  </a:lnTo>
                  <a:cubicBezTo>
                    <a:pt x="134064" y="76438"/>
                    <a:pt x="127873" y="70247"/>
                    <a:pt x="120729" y="69770"/>
                  </a:cubicBezTo>
                  <a:lnTo>
                    <a:pt x="113586" y="69770"/>
                  </a:lnTo>
                  <a:lnTo>
                    <a:pt x="113586" y="49292"/>
                  </a:lnTo>
                  <a:lnTo>
                    <a:pt x="37862" y="49292"/>
                  </a:lnTo>
                  <a:lnTo>
                    <a:pt x="37862" y="69770"/>
                  </a:lnTo>
                  <a:lnTo>
                    <a:pt x="30718" y="69770"/>
                  </a:lnTo>
                  <a:cubicBezTo>
                    <a:pt x="23574" y="69770"/>
                    <a:pt x="17383" y="76438"/>
                    <a:pt x="17383" y="84058"/>
                  </a:cubicBezTo>
                  <a:lnTo>
                    <a:pt x="17383" y="252174"/>
                  </a:lnTo>
                  <a:close/>
                  <a:moveTo>
                    <a:pt x="54054" y="204073"/>
                  </a:moveTo>
                  <a:lnTo>
                    <a:pt x="134064" y="204073"/>
                  </a:lnTo>
                  <a:lnTo>
                    <a:pt x="134064" y="116919"/>
                  </a:lnTo>
                  <a:lnTo>
                    <a:pt x="54054" y="116919"/>
                  </a:lnTo>
                  <a:lnTo>
                    <a:pt x="54054" y="204073"/>
                  </a:lnTo>
                  <a:close/>
                  <a:moveTo>
                    <a:pt x="120729" y="35481"/>
                  </a:moveTo>
                  <a:lnTo>
                    <a:pt x="127873" y="35481"/>
                  </a:lnTo>
                  <a:lnTo>
                    <a:pt x="127873" y="16907"/>
                  </a:lnTo>
                  <a:lnTo>
                    <a:pt x="23574" y="16907"/>
                  </a:lnTo>
                  <a:lnTo>
                    <a:pt x="23574" y="35004"/>
                  </a:lnTo>
                  <a:lnTo>
                    <a:pt x="120729" y="35004"/>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79" name="Freeform: Shape 137">
              <a:extLst>
                <a:ext uri="{FF2B5EF4-FFF2-40B4-BE49-F238E27FC236}">
                  <a16:creationId xmlns:a16="http://schemas.microsoft.com/office/drawing/2014/main" id="{8EDCDEF4-0ADB-7441-83B1-15A245E7190F}"/>
                </a:ext>
              </a:extLst>
            </p:cNvPr>
            <p:cNvSpPr/>
            <p:nvPr/>
          </p:nvSpPr>
          <p:spPr>
            <a:xfrm>
              <a:off x="5756996" y="3911260"/>
              <a:ext cx="122655" cy="146717"/>
            </a:xfrm>
            <a:custGeom>
              <a:avLst/>
              <a:gdLst>
                <a:gd name="connsiteX0" fmla="*/ 103108 w 109537"/>
                <a:gd name="connsiteY0" fmla="*/ 118824 h 119062"/>
                <a:gd name="connsiteX1" fmla="*/ 3572 w 109537"/>
                <a:gd name="connsiteY1" fmla="*/ 118824 h 119062"/>
                <a:gd name="connsiteX2" fmla="*/ 3572 w 109537"/>
                <a:gd name="connsiteY2" fmla="*/ 3572 h 119062"/>
                <a:gd name="connsiteX3" fmla="*/ 103108 w 109537"/>
                <a:gd name="connsiteY3" fmla="*/ 3572 h 119062"/>
                <a:gd name="connsiteX4" fmla="*/ 110252 w 109537"/>
                <a:gd name="connsiteY4" fmla="*/ 10716 h 119062"/>
                <a:gd name="connsiteX5" fmla="*/ 103108 w 109537"/>
                <a:gd name="connsiteY5" fmla="*/ 17859 h 119062"/>
                <a:gd name="connsiteX6" fmla="*/ 17859 w 109537"/>
                <a:gd name="connsiteY6" fmla="*/ 17859 h 119062"/>
                <a:gd name="connsiteX7" fmla="*/ 17859 w 109537"/>
                <a:gd name="connsiteY7" fmla="*/ 104537 h 119062"/>
                <a:gd name="connsiteX8" fmla="*/ 103108 w 109537"/>
                <a:gd name="connsiteY8" fmla="*/ 104537 h 119062"/>
                <a:gd name="connsiteX9" fmla="*/ 110252 w 109537"/>
                <a:gd name="connsiteY9" fmla="*/ 111681 h 119062"/>
                <a:gd name="connsiteX10" fmla="*/ 103108 w 109537"/>
                <a:gd name="connsiteY10" fmla="*/ 118824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119062">
                  <a:moveTo>
                    <a:pt x="103108" y="118824"/>
                  </a:moveTo>
                  <a:lnTo>
                    <a:pt x="3572" y="118824"/>
                  </a:lnTo>
                  <a:lnTo>
                    <a:pt x="3572" y="3572"/>
                  </a:lnTo>
                  <a:lnTo>
                    <a:pt x="103108" y="3572"/>
                  </a:lnTo>
                  <a:cubicBezTo>
                    <a:pt x="106918" y="3572"/>
                    <a:pt x="110252" y="6906"/>
                    <a:pt x="110252" y="10716"/>
                  </a:cubicBezTo>
                  <a:cubicBezTo>
                    <a:pt x="110252" y="14526"/>
                    <a:pt x="106918" y="17859"/>
                    <a:pt x="103108" y="17859"/>
                  </a:cubicBezTo>
                  <a:lnTo>
                    <a:pt x="17859" y="17859"/>
                  </a:lnTo>
                  <a:lnTo>
                    <a:pt x="17859" y="104537"/>
                  </a:lnTo>
                  <a:lnTo>
                    <a:pt x="103108" y="104537"/>
                  </a:lnTo>
                  <a:cubicBezTo>
                    <a:pt x="106918" y="104537"/>
                    <a:pt x="110252" y="107871"/>
                    <a:pt x="110252" y="111681"/>
                  </a:cubicBezTo>
                  <a:cubicBezTo>
                    <a:pt x="110252" y="115491"/>
                    <a:pt x="106918" y="118824"/>
                    <a:pt x="103108" y="118824"/>
                  </a:cubicBez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80" name="Freeform: Shape 138">
              <a:extLst>
                <a:ext uri="{FF2B5EF4-FFF2-40B4-BE49-F238E27FC236}">
                  <a16:creationId xmlns:a16="http://schemas.microsoft.com/office/drawing/2014/main" id="{512E0A02-2825-A142-BC87-0FD40012F57E}"/>
                </a:ext>
              </a:extLst>
            </p:cNvPr>
            <p:cNvSpPr/>
            <p:nvPr/>
          </p:nvSpPr>
          <p:spPr>
            <a:xfrm>
              <a:off x="5715934" y="3788019"/>
              <a:ext cx="165317" cy="328645"/>
            </a:xfrm>
            <a:custGeom>
              <a:avLst/>
              <a:gdLst>
                <a:gd name="connsiteX0" fmla="*/ 148352 w 147637"/>
                <a:gd name="connsiteY0" fmla="*/ 266938 h 266700"/>
                <a:gd name="connsiteX1" fmla="*/ 3572 w 147637"/>
                <a:gd name="connsiteY1" fmla="*/ 266938 h 266700"/>
                <a:gd name="connsiteX2" fmla="*/ 3572 w 147637"/>
                <a:gd name="connsiteY2" fmla="*/ 85011 h 266700"/>
                <a:gd name="connsiteX3" fmla="*/ 23574 w 147637"/>
                <a:gd name="connsiteY3" fmla="*/ 57864 h 266700"/>
                <a:gd name="connsiteX4" fmla="*/ 23574 w 147637"/>
                <a:gd name="connsiteY4" fmla="*/ 50721 h 266700"/>
                <a:gd name="connsiteX5" fmla="*/ 19764 w 147637"/>
                <a:gd name="connsiteY5" fmla="*/ 50721 h 266700"/>
                <a:gd name="connsiteX6" fmla="*/ 9287 w 147637"/>
                <a:gd name="connsiteY6" fmla="*/ 40243 h 266700"/>
                <a:gd name="connsiteX7" fmla="*/ 9287 w 147637"/>
                <a:gd name="connsiteY7" fmla="*/ 14049 h 266700"/>
                <a:gd name="connsiteX8" fmla="*/ 19764 w 147637"/>
                <a:gd name="connsiteY8" fmla="*/ 3572 h 266700"/>
                <a:gd name="connsiteX9" fmla="*/ 132159 w 147637"/>
                <a:gd name="connsiteY9" fmla="*/ 3572 h 266700"/>
                <a:gd name="connsiteX10" fmla="*/ 142637 w 147637"/>
                <a:gd name="connsiteY10" fmla="*/ 14049 h 266700"/>
                <a:gd name="connsiteX11" fmla="*/ 142637 w 147637"/>
                <a:gd name="connsiteY11" fmla="*/ 39767 h 266700"/>
                <a:gd name="connsiteX12" fmla="*/ 132159 w 147637"/>
                <a:gd name="connsiteY12" fmla="*/ 50244 h 266700"/>
                <a:gd name="connsiteX13" fmla="*/ 128349 w 147637"/>
                <a:gd name="connsiteY13" fmla="*/ 50244 h 266700"/>
                <a:gd name="connsiteX14" fmla="*/ 128349 w 147637"/>
                <a:gd name="connsiteY14" fmla="*/ 57388 h 266700"/>
                <a:gd name="connsiteX15" fmla="*/ 148352 w 147637"/>
                <a:gd name="connsiteY15" fmla="*/ 84534 h 266700"/>
                <a:gd name="connsiteX16" fmla="*/ 148352 w 147637"/>
                <a:gd name="connsiteY16" fmla="*/ 266938 h 266700"/>
                <a:gd name="connsiteX17" fmla="*/ 17859 w 147637"/>
                <a:gd name="connsiteY17" fmla="*/ 252651 h 266700"/>
                <a:gd name="connsiteX18" fmla="*/ 134064 w 147637"/>
                <a:gd name="connsiteY18" fmla="*/ 252651 h 266700"/>
                <a:gd name="connsiteX19" fmla="*/ 134064 w 147637"/>
                <a:gd name="connsiteY19" fmla="*/ 85011 h 266700"/>
                <a:gd name="connsiteX20" fmla="*/ 120729 w 147637"/>
                <a:gd name="connsiteY20" fmla="*/ 70723 h 266700"/>
                <a:gd name="connsiteX21" fmla="*/ 113586 w 147637"/>
                <a:gd name="connsiteY21" fmla="*/ 70723 h 266700"/>
                <a:gd name="connsiteX22" fmla="*/ 113586 w 147637"/>
                <a:gd name="connsiteY22" fmla="*/ 50244 h 266700"/>
                <a:gd name="connsiteX23" fmla="*/ 37862 w 147637"/>
                <a:gd name="connsiteY23" fmla="*/ 50244 h 266700"/>
                <a:gd name="connsiteX24" fmla="*/ 37862 w 147637"/>
                <a:gd name="connsiteY24" fmla="*/ 70723 h 266700"/>
                <a:gd name="connsiteX25" fmla="*/ 30718 w 147637"/>
                <a:gd name="connsiteY25" fmla="*/ 70723 h 266700"/>
                <a:gd name="connsiteX26" fmla="*/ 17383 w 147637"/>
                <a:gd name="connsiteY26" fmla="*/ 85011 h 266700"/>
                <a:gd name="connsiteX27" fmla="*/ 17383 w 147637"/>
                <a:gd name="connsiteY27" fmla="*/ 252651 h 266700"/>
                <a:gd name="connsiteX28" fmla="*/ 120729 w 147637"/>
                <a:gd name="connsiteY28" fmla="*/ 35957 h 266700"/>
                <a:gd name="connsiteX29" fmla="*/ 127873 w 147637"/>
                <a:gd name="connsiteY29" fmla="*/ 35957 h 266700"/>
                <a:gd name="connsiteX30" fmla="*/ 127873 w 147637"/>
                <a:gd name="connsiteY30" fmla="*/ 17859 h 266700"/>
                <a:gd name="connsiteX31" fmla="*/ 23574 w 147637"/>
                <a:gd name="connsiteY31" fmla="*/ 17859 h 266700"/>
                <a:gd name="connsiteX32" fmla="*/ 23574 w 147637"/>
                <a:gd name="connsiteY32" fmla="*/ 35957 h 266700"/>
                <a:gd name="connsiteX33" fmla="*/ 120729 w 147637"/>
                <a:gd name="connsiteY33" fmla="*/ 3595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7637" h="266700">
                  <a:moveTo>
                    <a:pt x="148352" y="266938"/>
                  </a:moveTo>
                  <a:lnTo>
                    <a:pt x="3572" y="266938"/>
                  </a:lnTo>
                  <a:lnTo>
                    <a:pt x="3572" y="85011"/>
                  </a:lnTo>
                  <a:cubicBezTo>
                    <a:pt x="3572" y="72152"/>
                    <a:pt x="12144" y="61198"/>
                    <a:pt x="23574" y="57864"/>
                  </a:cubicBezTo>
                  <a:lnTo>
                    <a:pt x="23574" y="50721"/>
                  </a:lnTo>
                  <a:lnTo>
                    <a:pt x="19764" y="50721"/>
                  </a:lnTo>
                  <a:cubicBezTo>
                    <a:pt x="14049" y="50721"/>
                    <a:pt x="9287" y="45958"/>
                    <a:pt x="9287" y="40243"/>
                  </a:cubicBezTo>
                  <a:lnTo>
                    <a:pt x="9287" y="14049"/>
                  </a:lnTo>
                  <a:cubicBezTo>
                    <a:pt x="9287" y="8334"/>
                    <a:pt x="14049" y="3572"/>
                    <a:pt x="19764" y="3572"/>
                  </a:cubicBezTo>
                  <a:lnTo>
                    <a:pt x="132159" y="3572"/>
                  </a:lnTo>
                  <a:cubicBezTo>
                    <a:pt x="137874" y="3572"/>
                    <a:pt x="142637" y="8334"/>
                    <a:pt x="142637" y="14049"/>
                  </a:cubicBezTo>
                  <a:lnTo>
                    <a:pt x="142637" y="39767"/>
                  </a:lnTo>
                  <a:cubicBezTo>
                    <a:pt x="142637" y="45482"/>
                    <a:pt x="137874" y="50244"/>
                    <a:pt x="132159" y="50244"/>
                  </a:cubicBezTo>
                  <a:lnTo>
                    <a:pt x="128349" y="50244"/>
                  </a:lnTo>
                  <a:lnTo>
                    <a:pt x="128349" y="57388"/>
                  </a:lnTo>
                  <a:cubicBezTo>
                    <a:pt x="139779" y="60722"/>
                    <a:pt x="148352" y="72152"/>
                    <a:pt x="148352" y="84534"/>
                  </a:cubicBezTo>
                  <a:lnTo>
                    <a:pt x="148352" y="266938"/>
                  </a:lnTo>
                  <a:close/>
                  <a:moveTo>
                    <a:pt x="17859" y="252651"/>
                  </a:moveTo>
                  <a:lnTo>
                    <a:pt x="134064" y="252651"/>
                  </a:lnTo>
                  <a:lnTo>
                    <a:pt x="134064" y="85011"/>
                  </a:lnTo>
                  <a:cubicBezTo>
                    <a:pt x="134064" y="77391"/>
                    <a:pt x="127873" y="71199"/>
                    <a:pt x="120729" y="70723"/>
                  </a:cubicBezTo>
                  <a:lnTo>
                    <a:pt x="113586" y="70723"/>
                  </a:lnTo>
                  <a:lnTo>
                    <a:pt x="113586" y="50244"/>
                  </a:lnTo>
                  <a:lnTo>
                    <a:pt x="37862" y="50244"/>
                  </a:lnTo>
                  <a:lnTo>
                    <a:pt x="37862" y="70723"/>
                  </a:lnTo>
                  <a:lnTo>
                    <a:pt x="30718" y="70723"/>
                  </a:lnTo>
                  <a:cubicBezTo>
                    <a:pt x="23574" y="70723"/>
                    <a:pt x="17383" y="77391"/>
                    <a:pt x="17383" y="85011"/>
                  </a:cubicBezTo>
                  <a:lnTo>
                    <a:pt x="17383" y="252651"/>
                  </a:lnTo>
                  <a:close/>
                  <a:moveTo>
                    <a:pt x="120729" y="35957"/>
                  </a:moveTo>
                  <a:lnTo>
                    <a:pt x="127873" y="35957"/>
                  </a:lnTo>
                  <a:lnTo>
                    <a:pt x="127873" y="17859"/>
                  </a:lnTo>
                  <a:lnTo>
                    <a:pt x="23574" y="17859"/>
                  </a:lnTo>
                  <a:lnTo>
                    <a:pt x="23574" y="35957"/>
                  </a:lnTo>
                  <a:lnTo>
                    <a:pt x="120729" y="35957"/>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81" name="Freeform: Shape 139">
              <a:extLst>
                <a:ext uri="{FF2B5EF4-FFF2-40B4-BE49-F238E27FC236}">
                  <a16:creationId xmlns:a16="http://schemas.microsoft.com/office/drawing/2014/main" id="{7248FFCD-FB13-4849-A532-68E68C30DCC1}"/>
                </a:ext>
              </a:extLst>
            </p:cNvPr>
            <p:cNvSpPr/>
            <p:nvPr/>
          </p:nvSpPr>
          <p:spPr>
            <a:xfrm>
              <a:off x="5376235" y="3472285"/>
              <a:ext cx="122655" cy="146717"/>
            </a:xfrm>
            <a:custGeom>
              <a:avLst/>
              <a:gdLst>
                <a:gd name="connsiteX0" fmla="*/ 103108 w 109537"/>
                <a:gd name="connsiteY0" fmla="*/ 119301 h 119062"/>
                <a:gd name="connsiteX1" fmla="*/ 3572 w 109537"/>
                <a:gd name="connsiteY1" fmla="*/ 119301 h 119062"/>
                <a:gd name="connsiteX2" fmla="*/ 3572 w 109537"/>
                <a:gd name="connsiteY2" fmla="*/ 3572 h 119062"/>
                <a:gd name="connsiteX3" fmla="*/ 103108 w 109537"/>
                <a:gd name="connsiteY3" fmla="*/ 3572 h 119062"/>
                <a:gd name="connsiteX4" fmla="*/ 110252 w 109537"/>
                <a:gd name="connsiteY4" fmla="*/ 10716 h 119062"/>
                <a:gd name="connsiteX5" fmla="*/ 103108 w 109537"/>
                <a:gd name="connsiteY5" fmla="*/ 17859 h 119062"/>
                <a:gd name="connsiteX6" fmla="*/ 17859 w 109537"/>
                <a:gd name="connsiteY6" fmla="*/ 17859 h 119062"/>
                <a:gd name="connsiteX7" fmla="*/ 17859 w 109537"/>
                <a:gd name="connsiteY7" fmla="*/ 104537 h 119062"/>
                <a:gd name="connsiteX8" fmla="*/ 103108 w 109537"/>
                <a:gd name="connsiteY8" fmla="*/ 104537 h 119062"/>
                <a:gd name="connsiteX9" fmla="*/ 110252 w 109537"/>
                <a:gd name="connsiteY9" fmla="*/ 111681 h 119062"/>
                <a:gd name="connsiteX10" fmla="*/ 103108 w 109537"/>
                <a:gd name="connsiteY10" fmla="*/ 119301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537" h="119062">
                  <a:moveTo>
                    <a:pt x="103108" y="119301"/>
                  </a:moveTo>
                  <a:lnTo>
                    <a:pt x="3572" y="119301"/>
                  </a:lnTo>
                  <a:lnTo>
                    <a:pt x="3572" y="3572"/>
                  </a:lnTo>
                  <a:lnTo>
                    <a:pt x="103108" y="3572"/>
                  </a:lnTo>
                  <a:cubicBezTo>
                    <a:pt x="106918" y="3572"/>
                    <a:pt x="110252" y="6906"/>
                    <a:pt x="110252" y="10716"/>
                  </a:cubicBezTo>
                  <a:cubicBezTo>
                    <a:pt x="110252" y="14526"/>
                    <a:pt x="106918" y="17859"/>
                    <a:pt x="103108" y="17859"/>
                  </a:cubicBezTo>
                  <a:lnTo>
                    <a:pt x="17859" y="17859"/>
                  </a:lnTo>
                  <a:lnTo>
                    <a:pt x="17859" y="104537"/>
                  </a:lnTo>
                  <a:lnTo>
                    <a:pt x="103108" y="104537"/>
                  </a:lnTo>
                  <a:cubicBezTo>
                    <a:pt x="106918" y="104537"/>
                    <a:pt x="110252" y="107871"/>
                    <a:pt x="110252" y="111681"/>
                  </a:cubicBezTo>
                  <a:cubicBezTo>
                    <a:pt x="110252" y="115491"/>
                    <a:pt x="106918" y="119301"/>
                    <a:pt x="103108" y="119301"/>
                  </a:cubicBez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82" name="Freeform: Shape 140">
              <a:extLst>
                <a:ext uri="{FF2B5EF4-FFF2-40B4-BE49-F238E27FC236}">
                  <a16:creationId xmlns:a16="http://schemas.microsoft.com/office/drawing/2014/main" id="{9FCF5D89-949D-E240-B8F3-C572FD7D02EB}"/>
                </a:ext>
              </a:extLst>
            </p:cNvPr>
            <p:cNvSpPr/>
            <p:nvPr/>
          </p:nvSpPr>
          <p:spPr>
            <a:xfrm>
              <a:off x="5335173" y="3350217"/>
              <a:ext cx="165317" cy="328645"/>
            </a:xfrm>
            <a:custGeom>
              <a:avLst/>
              <a:gdLst>
                <a:gd name="connsiteX0" fmla="*/ 148352 w 147637"/>
                <a:gd name="connsiteY0" fmla="*/ 266462 h 266700"/>
                <a:gd name="connsiteX1" fmla="*/ 3572 w 147637"/>
                <a:gd name="connsiteY1" fmla="*/ 266462 h 266700"/>
                <a:gd name="connsiteX2" fmla="*/ 3572 w 147637"/>
                <a:gd name="connsiteY2" fmla="*/ 84534 h 266700"/>
                <a:gd name="connsiteX3" fmla="*/ 23574 w 147637"/>
                <a:gd name="connsiteY3" fmla="*/ 57388 h 266700"/>
                <a:gd name="connsiteX4" fmla="*/ 23574 w 147637"/>
                <a:gd name="connsiteY4" fmla="*/ 50244 h 266700"/>
                <a:gd name="connsiteX5" fmla="*/ 19764 w 147637"/>
                <a:gd name="connsiteY5" fmla="*/ 50244 h 266700"/>
                <a:gd name="connsiteX6" fmla="*/ 9287 w 147637"/>
                <a:gd name="connsiteY6" fmla="*/ 39767 h 266700"/>
                <a:gd name="connsiteX7" fmla="*/ 9287 w 147637"/>
                <a:gd name="connsiteY7" fmla="*/ 14049 h 266700"/>
                <a:gd name="connsiteX8" fmla="*/ 19764 w 147637"/>
                <a:gd name="connsiteY8" fmla="*/ 3572 h 266700"/>
                <a:gd name="connsiteX9" fmla="*/ 131683 w 147637"/>
                <a:gd name="connsiteY9" fmla="*/ 3572 h 266700"/>
                <a:gd name="connsiteX10" fmla="*/ 142161 w 147637"/>
                <a:gd name="connsiteY10" fmla="*/ 14049 h 266700"/>
                <a:gd name="connsiteX11" fmla="*/ 142161 w 147637"/>
                <a:gd name="connsiteY11" fmla="*/ 39767 h 266700"/>
                <a:gd name="connsiteX12" fmla="*/ 131683 w 147637"/>
                <a:gd name="connsiteY12" fmla="*/ 50244 h 266700"/>
                <a:gd name="connsiteX13" fmla="*/ 127873 w 147637"/>
                <a:gd name="connsiteY13" fmla="*/ 50244 h 266700"/>
                <a:gd name="connsiteX14" fmla="*/ 127873 w 147637"/>
                <a:gd name="connsiteY14" fmla="*/ 57388 h 266700"/>
                <a:gd name="connsiteX15" fmla="*/ 147876 w 147637"/>
                <a:gd name="connsiteY15" fmla="*/ 84534 h 266700"/>
                <a:gd name="connsiteX16" fmla="*/ 147876 w 147637"/>
                <a:gd name="connsiteY16" fmla="*/ 266462 h 266700"/>
                <a:gd name="connsiteX17" fmla="*/ 17859 w 147637"/>
                <a:gd name="connsiteY17" fmla="*/ 252174 h 266700"/>
                <a:gd name="connsiteX18" fmla="*/ 134064 w 147637"/>
                <a:gd name="connsiteY18" fmla="*/ 252174 h 266700"/>
                <a:gd name="connsiteX19" fmla="*/ 134064 w 147637"/>
                <a:gd name="connsiteY19" fmla="*/ 84534 h 266700"/>
                <a:gd name="connsiteX20" fmla="*/ 120730 w 147637"/>
                <a:gd name="connsiteY20" fmla="*/ 70247 h 266700"/>
                <a:gd name="connsiteX21" fmla="*/ 113586 w 147637"/>
                <a:gd name="connsiteY21" fmla="*/ 70247 h 266700"/>
                <a:gd name="connsiteX22" fmla="*/ 113586 w 147637"/>
                <a:gd name="connsiteY22" fmla="*/ 49768 h 266700"/>
                <a:gd name="connsiteX23" fmla="*/ 37862 w 147637"/>
                <a:gd name="connsiteY23" fmla="*/ 49768 h 266700"/>
                <a:gd name="connsiteX24" fmla="*/ 37862 w 147637"/>
                <a:gd name="connsiteY24" fmla="*/ 70247 h 266700"/>
                <a:gd name="connsiteX25" fmla="*/ 30718 w 147637"/>
                <a:gd name="connsiteY25" fmla="*/ 70247 h 266700"/>
                <a:gd name="connsiteX26" fmla="*/ 17383 w 147637"/>
                <a:gd name="connsiteY26" fmla="*/ 84534 h 266700"/>
                <a:gd name="connsiteX27" fmla="*/ 17383 w 147637"/>
                <a:gd name="connsiteY27" fmla="*/ 252174 h 266700"/>
                <a:gd name="connsiteX28" fmla="*/ 121206 w 147637"/>
                <a:gd name="connsiteY28" fmla="*/ 35481 h 266700"/>
                <a:gd name="connsiteX29" fmla="*/ 128349 w 147637"/>
                <a:gd name="connsiteY29" fmla="*/ 35481 h 266700"/>
                <a:gd name="connsiteX30" fmla="*/ 128349 w 147637"/>
                <a:gd name="connsiteY30" fmla="*/ 16907 h 266700"/>
                <a:gd name="connsiteX31" fmla="*/ 24051 w 147637"/>
                <a:gd name="connsiteY31" fmla="*/ 16907 h 266700"/>
                <a:gd name="connsiteX32" fmla="*/ 24051 w 147637"/>
                <a:gd name="connsiteY32" fmla="*/ 35004 h 266700"/>
                <a:gd name="connsiteX33" fmla="*/ 121206 w 147637"/>
                <a:gd name="connsiteY33" fmla="*/ 35004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7637" h="266700">
                  <a:moveTo>
                    <a:pt x="148352" y="266462"/>
                  </a:moveTo>
                  <a:lnTo>
                    <a:pt x="3572" y="266462"/>
                  </a:lnTo>
                  <a:lnTo>
                    <a:pt x="3572" y="84534"/>
                  </a:lnTo>
                  <a:cubicBezTo>
                    <a:pt x="3572" y="71676"/>
                    <a:pt x="12145" y="60722"/>
                    <a:pt x="23574" y="57388"/>
                  </a:cubicBezTo>
                  <a:lnTo>
                    <a:pt x="23574" y="50244"/>
                  </a:lnTo>
                  <a:lnTo>
                    <a:pt x="19764" y="50244"/>
                  </a:lnTo>
                  <a:cubicBezTo>
                    <a:pt x="14049" y="50244"/>
                    <a:pt x="9287" y="45482"/>
                    <a:pt x="9287" y="39767"/>
                  </a:cubicBezTo>
                  <a:lnTo>
                    <a:pt x="9287" y="14049"/>
                  </a:lnTo>
                  <a:cubicBezTo>
                    <a:pt x="9287" y="8334"/>
                    <a:pt x="14049" y="3572"/>
                    <a:pt x="19764" y="3572"/>
                  </a:cubicBezTo>
                  <a:lnTo>
                    <a:pt x="131683" y="3572"/>
                  </a:lnTo>
                  <a:cubicBezTo>
                    <a:pt x="137398" y="3572"/>
                    <a:pt x="142161" y="8334"/>
                    <a:pt x="142161" y="14049"/>
                  </a:cubicBezTo>
                  <a:lnTo>
                    <a:pt x="142161" y="39767"/>
                  </a:lnTo>
                  <a:cubicBezTo>
                    <a:pt x="142161" y="45482"/>
                    <a:pt x="137398" y="50244"/>
                    <a:pt x="131683" y="50244"/>
                  </a:cubicBezTo>
                  <a:lnTo>
                    <a:pt x="127873" y="50244"/>
                  </a:lnTo>
                  <a:lnTo>
                    <a:pt x="127873" y="57388"/>
                  </a:lnTo>
                  <a:cubicBezTo>
                    <a:pt x="139303" y="60722"/>
                    <a:pt x="147876" y="72152"/>
                    <a:pt x="147876" y="84534"/>
                  </a:cubicBezTo>
                  <a:lnTo>
                    <a:pt x="147876" y="266462"/>
                  </a:lnTo>
                  <a:close/>
                  <a:moveTo>
                    <a:pt x="17859" y="252174"/>
                  </a:moveTo>
                  <a:lnTo>
                    <a:pt x="134064" y="252174"/>
                  </a:lnTo>
                  <a:lnTo>
                    <a:pt x="134064" y="84534"/>
                  </a:lnTo>
                  <a:cubicBezTo>
                    <a:pt x="134064" y="76914"/>
                    <a:pt x="127873" y="70723"/>
                    <a:pt x="120730" y="70247"/>
                  </a:cubicBezTo>
                  <a:lnTo>
                    <a:pt x="113586" y="70247"/>
                  </a:lnTo>
                  <a:lnTo>
                    <a:pt x="113586" y="49768"/>
                  </a:lnTo>
                  <a:lnTo>
                    <a:pt x="37862" y="49768"/>
                  </a:lnTo>
                  <a:lnTo>
                    <a:pt x="37862" y="70247"/>
                  </a:lnTo>
                  <a:lnTo>
                    <a:pt x="30718" y="70247"/>
                  </a:lnTo>
                  <a:cubicBezTo>
                    <a:pt x="23574" y="70247"/>
                    <a:pt x="17383" y="76914"/>
                    <a:pt x="17383" y="84534"/>
                  </a:cubicBezTo>
                  <a:lnTo>
                    <a:pt x="17383" y="252174"/>
                  </a:lnTo>
                  <a:close/>
                  <a:moveTo>
                    <a:pt x="121206" y="35481"/>
                  </a:moveTo>
                  <a:lnTo>
                    <a:pt x="128349" y="35481"/>
                  </a:lnTo>
                  <a:lnTo>
                    <a:pt x="128349" y="16907"/>
                  </a:lnTo>
                  <a:lnTo>
                    <a:pt x="24051" y="16907"/>
                  </a:lnTo>
                  <a:lnTo>
                    <a:pt x="24051" y="35004"/>
                  </a:lnTo>
                  <a:lnTo>
                    <a:pt x="121206" y="35004"/>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84" name="Freeform: Shape 141">
              <a:extLst>
                <a:ext uri="{FF2B5EF4-FFF2-40B4-BE49-F238E27FC236}">
                  <a16:creationId xmlns:a16="http://schemas.microsoft.com/office/drawing/2014/main" id="{622942A6-5A54-D549-83A8-24AB3CF50B05}"/>
                </a:ext>
              </a:extLst>
            </p:cNvPr>
            <p:cNvSpPr/>
            <p:nvPr/>
          </p:nvSpPr>
          <p:spPr>
            <a:xfrm>
              <a:off x="5354371" y="3930626"/>
              <a:ext cx="111989" cy="134980"/>
            </a:xfrm>
            <a:custGeom>
              <a:avLst/>
              <a:gdLst>
                <a:gd name="connsiteX0" fmla="*/ 93107 w 100012"/>
                <a:gd name="connsiteY0" fmla="*/ 108347 h 109537"/>
                <a:gd name="connsiteX1" fmla="*/ 3572 w 100012"/>
                <a:gd name="connsiteY1" fmla="*/ 108347 h 109537"/>
                <a:gd name="connsiteX2" fmla="*/ 3572 w 100012"/>
                <a:gd name="connsiteY2" fmla="*/ 3572 h 109537"/>
                <a:gd name="connsiteX3" fmla="*/ 93107 w 100012"/>
                <a:gd name="connsiteY3" fmla="*/ 3572 h 109537"/>
                <a:gd name="connsiteX4" fmla="*/ 100251 w 100012"/>
                <a:gd name="connsiteY4" fmla="*/ 10716 h 109537"/>
                <a:gd name="connsiteX5" fmla="*/ 93107 w 100012"/>
                <a:gd name="connsiteY5" fmla="*/ 17859 h 109537"/>
                <a:gd name="connsiteX6" fmla="*/ 17859 w 100012"/>
                <a:gd name="connsiteY6" fmla="*/ 17859 h 109537"/>
                <a:gd name="connsiteX7" fmla="*/ 17859 w 100012"/>
                <a:gd name="connsiteY7" fmla="*/ 94059 h 109537"/>
                <a:gd name="connsiteX8" fmla="*/ 93107 w 100012"/>
                <a:gd name="connsiteY8" fmla="*/ 94059 h 109537"/>
                <a:gd name="connsiteX9" fmla="*/ 100251 w 100012"/>
                <a:gd name="connsiteY9" fmla="*/ 101203 h 109537"/>
                <a:gd name="connsiteX10" fmla="*/ 93107 w 100012"/>
                <a:gd name="connsiteY10" fmla="*/ 108347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12" h="109537">
                  <a:moveTo>
                    <a:pt x="93107" y="108347"/>
                  </a:moveTo>
                  <a:lnTo>
                    <a:pt x="3572" y="108347"/>
                  </a:lnTo>
                  <a:lnTo>
                    <a:pt x="3572" y="3572"/>
                  </a:lnTo>
                  <a:lnTo>
                    <a:pt x="93107" y="3572"/>
                  </a:lnTo>
                  <a:cubicBezTo>
                    <a:pt x="96917" y="3572"/>
                    <a:pt x="100251" y="6906"/>
                    <a:pt x="100251" y="10716"/>
                  </a:cubicBezTo>
                  <a:cubicBezTo>
                    <a:pt x="100251" y="14526"/>
                    <a:pt x="96917" y="17859"/>
                    <a:pt x="93107" y="17859"/>
                  </a:cubicBezTo>
                  <a:lnTo>
                    <a:pt x="17859" y="17859"/>
                  </a:lnTo>
                  <a:lnTo>
                    <a:pt x="17859" y="94059"/>
                  </a:lnTo>
                  <a:lnTo>
                    <a:pt x="93107" y="94059"/>
                  </a:lnTo>
                  <a:cubicBezTo>
                    <a:pt x="96917" y="94059"/>
                    <a:pt x="100251" y="97393"/>
                    <a:pt x="100251" y="101203"/>
                  </a:cubicBezTo>
                  <a:cubicBezTo>
                    <a:pt x="100251" y="105013"/>
                    <a:pt x="97393" y="108347"/>
                    <a:pt x="93107" y="108347"/>
                  </a:cubicBez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05" name="Freeform: Shape 142">
              <a:extLst>
                <a:ext uri="{FF2B5EF4-FFF2-40B4-BE49-F238E27FC236}">
                  <a16:creationId xmlns:a16="http://schemas.microsoft.com/office/drawing/2014/main" id="{271F3380-759D-564A-84C9-96F1DA817DB5}"/>
                </a:ext>
              </a:extLst>
            </p:cNvPr>
            <p:cNvSpPr/>
            <p:nvPr/>
          </p:nvSpPr>
          <p:spPr>
            <a:xfrm>
              <a:off x="5318641" y="3821470"/>
              <a:ext cx="149318" cy="299302"/>
            </a:xfrm>
            <a:custGeom>
              <a:avLst/>
              <a:gdLst>
                <a:gd name="connsiteX0" fmla="*/ 133588 w 133350"/>
                <a:gd name="connsiteY0" fmla="*/ 239792 h 242887"/>
                <a:gd name="connsiteX1" fmla="*/ 3572 w 133350"/>
                <a:gd name="connsiteY1" fmla="*/ 239792 h 242887"/>
                <a:gd name="connsiteX2" fmla="*/ 3572 w 133350"/>
                <a:gd name="connsiteY2" fmla="*/ 76438 h 242887"/>
                <a:gd name="connsiteX3" fmla="*/ 21669 w 133350"/>
                <a:gd name="connsiteY3" fmla="*/ 51673 h 242887"/>
                <a:gd name="connsiteX4" fmla="*/ 21669 w 133350"/>
                <a:gd name="connsiteY4" fmla="*/ 46434 h 242887"/>
                <a:gd name="connsiteX5" fmla="*/ 18812 w 133350"/>
                <a:gd name="connsiteY5" fmla="*/ 46434 h 242887"/>
                <a:gd name="connsiteX6" fmla="*/ 8811 w 133350"/>
                <a:gd name="connsiteY6" fmla="*/ 36433 h 242887"/>
                <a:gd name="connsiteX7" fmla="*/ 8811 w 133350"/>
                <a:gd name="connsiteY7" fmla="*/ 13573 h 242887"/>
                <a:gd name="connsiteX8" fmla="*/ 18812 w 133350"/>
                <a:gd name="connsiteY8" fmla="*/ 3572 h 242887"/>
                <a:gd name="connsiteX9" fmla="*/ 118348 w 133350"/>
                <a:gd name="connsiteY9" fmla="*/ 3572 h 242887"/>
                <a:gd name="connsiteX10" fmla="*/ 128349 w 133350"/>
                <a:gd name="connsiteY10" fmla="*/ 13573 h 242887"/>
                <a:gd name="connsiteX11" fmla="*/ 128349 w 133350"/>
                <a:gd name="connsiteY11" fmla="*/ 36433 h 242887"/>
                <a:gd name="connsiteX12" fmla="*/ 118348 w 133350"/>
                <a:gd name="connsiteY12" fmla="*/ 46434 h 242887"/>
                <a:gd name="connsiteX13" fmla="*/ 115491 w 133350"/>
                <a:gd name="connsiteY13" fmla="*/ 46434 h 242887"/>
                <a:gd name="connsiteX14" fmla="*/ 115491 w 133350"/>
                <a:gd name="connsiteY14" fmla="*/ 51673 h 242887"/>
                <a:gd name="connsiteX15" fmla="*/ 133588 w 133350"/>
                <a:gd name="connsiteY15" fmla="*/ 76438 h 242887"/>
                <a:gd name="connsiteX16" fmla="*/ 133588 w 133350"/>
                <a:gd name="connsiteY16" fmla="*/ 239792 h 242887"/>
                <a:gd name="connsiteX17" fmla="*/ 17859 w 133350"/>
                <a:gd name="connsiteY17" fmla="*/ 225504 h 242887"/>
                <a:gd name="connsiteX18" fmla="*/ 119301 w 133350"/>
                <a:gd name="connsiteY18" fmla="*/ 225504 h 242887"/>
                <a:gd name="connsiteX19" fmla="*/ 119301 w 133350"/>
                <a:gd name="connsiteY19" fmla="*/ 76438 h 242887"/>
                <a:gd name="connsiteX20" fmla="*/ 108347 w 133350"/>
                <a:gd name="connsiteY20" fmla="*/ 64532 h 242887"/>
                <a:gd name="connsiteX21" fmla="*/ 101203 w 133350"/>
                <a:gd name="connsiteY21" fmla="*/ 64532 h 242887"/>
                <a:gd name="connsiteX22" fmla="*/ 101203 w 133350"/>
                <a:gd name="connsiteY22" fmla="*/ 46434 h 242887"/>
                <a:gd name="connsiteX23" fmla="*/ 35481 w 133350"/>
                <a:gd name="connsiteY23" fmla="*/ 46434 h 242887"/>
                <a:gd name="connsiteX24" fmla="*/ 35481 w 133350"/>
                <a:gd name="connsiteY24" fmla="*/ 64532 h 242887"/>
                <a:gd name="connsiteX25" fmla="*/ 28337 w 133350"/>
                <a:gd name="connsiteY25" fmla="*/ 64532 h 242887"/>
                <a:gd name="connsiteX26" fmla="*/ 17383 w 133350"/>
                <a:gd name="connsiteY26" fmla="*/ 76438 h 242887"/>
                <a:gd name="connsiteX27" fmla="*/ 17383 w 133350"/>
                <a:gd name="connsiteY27" fmla="*/ 225504 h 242887"/>
                <a:gd name="connsiteX28" fmla="*/ 108347 w 133350"/>
                <a:gd name="connsiteY28" fmla="*/ 32147 h 242887"/>
                <a:gd name="connsiteX29" fmla="*/ 114062 w 133350"/>
                <a:gd name="connsiteY29" fmla="*/ 32147 h 242887"/>
                <a:gd name="connsiteX30" fmla="*/ 114062 w 133350"/>
                <a:gd name="connsiteY30" fmla="*/ 17383 h 242887"/>
                <a:gd name="connsiteX31" fmla="*/ 23098 w 133350"/>
                <a:gd name="connsiteY31" fmla="*/ 17383 h 242887"/>
                <a:gd name="connsiteX32" fmla="*/ 23098 w 133350"/>
                <a:gd name="connsiteY32" fmla="*/ 32147 h 242887"/>
                <a:gd name="connsiteX33" fmla="*/ 108347 w 133350"/>
                <a:gd name="connsiteY33" fmla="*/ 32147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350" h="242887">
                  <a:moveTo>
                    <a:pt x="133588" y="239792"/>
                  </a:moveTo>
                  <a:lnTo>
                    <a:pt x="3572" y="239792"/>
                  </a:lnTo>
                  <a:lnTo>
                    <a:pt x="3572" y="76438"/>
                  </a:lnTo>
                  <a:cubicBezTo>
                    <a:pt x="3572" y="65008"/>
                    <a:pt x="11192" y="55007"/>
                    <a:pt x="21669" y="51673"/>
                  </a:cubicBezTo>
                  <a:lnTo>
                    <a:pt x="21669" y="46434"/>
                  </a:lnTo>
                  <a:lnTo>
                    <a:pt x="18812" y="46434"/>
                  </a:lnTo>
                  <a:cubicBezTo>
                    <a:pt x="13097" y="46434"/>
                    <a:pt x="8811" y="41672"/>
                    <a:pt x="8811" y="36433"/>
                  </a:cubicBezTo>
                  <a:lnTo>
                    <a:pt x="8811" y="13573"/>
                  </a:lnTo>
                  <a:cubicBezTo>
                    <a:pt x="8811" y="7858"/>
                    <a:pt x="13097" y="3572"/>
                    <a:pt x="18812" y="3572"/>
                  </a:cubicBezTo>
                  <a:lnTo>
                    <a:pt x="118348" y="3572"/>
                  </a:lnTo>
                  <a:cubicBezTo>
                    <a:pt x="124063" y="3572"/>
                    <a:pt x="128349" y="8334"/>
                    <a:pt x="128349" y="13573"/>
                  </a:cubicBezTo>
                  <a:lnTo>
                    <a:pt x="128349" y="36433"/>
                  </a:lnTo>
                  <a:cubicBezTo>
                    <a:pt x="128349" y="42148"/>
                    <a:pt x="124063" y="46434"/>
                    <a:pt x="118348" y="46434"/>
                  </a:cubicBezTo>
                  <a:lnTo>
                    <a:pt x="115491" y="46434"/>
                  </a:lnTo>
                  <a:lnTo>
                    <a:pt x="115491" y="51673"/>
                  </a:lnTo>
                  <a:cubicBezTo>
                    <a:pt x="125968" y="55007"/>
                    <a:pt x="133588" y="65008"/>
                    <a:pt x="133588" y="76438"/>
                  </a:cubicBezTo>
                  <a:lnTo>
                    <a:pt x="133588" y="239792"/>
                  </a:lnTo>
                  <a:close/>
                  <a:moveTo>
                    <a:pt x="17859" y="225504"/>
                  </a:moveTo>
                  <a:lnTo>
                    <a:pt x="119301" y="225504"/>
                  </a:lnTo>
                  <a:lnTo>
                    <a:pt x="119301" y="76438"/>
                  </a:lnTo>
                  <a:cubicBezTo>
                    <a:pt x="119301" y="70247"/>
                    <a:pt x="114538" y="64532"/>
                    <a:pt x="108347" y="64532"/>
                  </a:cubicBezTo>
                  <a:lnTo>
                    <a:pt x="101203" y="64532"/>
                  </a:lnTo>
                  <a:lnTo>
                    <a:pt x="101203" y="46434"/>
                  </a:lnTo>
                  <a:lnTo>
                    <a:pt x="35481" y="46434"/>
                  </a:lnTo>
                  <a:lnTo>
                    <a:pt x="35481" y="64532"/>
                  </a:lnTo>
                  <a:lnTo>
                    <a:pt x="28337" y="64532"/>
                  </a:lnTo>
                  <a:cubicBezTo>
                    <a:pt x="22146" y="64532"/>
                    <a:pt x="17383" y="70247"/>
                    <a:pt x="17383" y="76438"/>
                  </a:cubicBezTo>
                  <a:lnTo>
                    <a:pt x="17383" y="225504"/>
                  </a:lnTo>
                  <a:close/>
                  <a:moveTo>
                    <a:pt x="108347" y="32147"/>
                  </a:moveTo>
                  <a:lnTo>
                    <a:pt x="114062" y="32147"/>
                  </a:lnTo>
                  <a:lnTo>
                    <a:pt x="114062" y="17383"/>
                  </a:lnTo>
                  <a:lnTo>
                    <a:pt x="23098" y="17383"/>
                  </a:lnTo>
                  <a:lnTo>
                    <a:pt x="23098" y="32147"/>
                  </a:lnTo>
                  <a:lnTo>
                    <a:pt x="108347" y="32147"/>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08" name="Freeform: Shape 143">
              <a:extLst>
                <a:ext uri="{FF2B5EF4-FFF2-40B4-BE49-F238E27FC236}">
                  <a16:creationId xmlns:a16="http://schemas.microsoft.com/office/drawing/2014/main" id="{2BC1006D-AED4-0947-B9AE-C870D63F848C}"/>
                </a:ext>
              </a:extLst>
            </p:cNvPr>
            <p:cNvSpPr/>
            <p:nvPr/>
          </p:nvSpPr>
          <p:spPr>
            <a:xfrm>
              <a:off x="5569816" y="3492239"/>
              <a:ext cx="111989" cy="134980"/>
            </a:xfrm>
            <a:custGeom>
              <a:avLst/>
              <a:gdLst>
                <a:gd name="connsiteX0" fmla="*/ 93107 w 100012"/>
                <a:gd name="connsiteY0" fmla="*/ 108347 h 109537"/>
                <a:gd name="connsiteX1" fmla="*/ 3572 w 100012"/>
                <a:gd name="connsiteY1" fmla="*/ 108347 h 109537"/>
                <a:gd name="connsiteX2" fmla="*/ 3572 w 100012"/>
                <a:gd name="connsiteY2" fmla="*/ 3572 h 109537"/>
                <a:gd name="connsiteX3" fmla="*/ 93107 w 100012"/>
                <a:gd name="connsiteY3" fmla="*/ 3572 h 109537"/>
                <a:gd name="connsiteX4" fmla="*/ 100251 w 100012"/>
                <a:gd name="connsiteY4" fmla="*/ 10716 h 109537"/>
                <a:gd name="connsiteX5" fmla="*/ 93107 w 100012"/>
                <a:gd name="connsiteY5" fmla="*/ 17859 h 109537"/>
                <a:gd name="connsiteX6" fmla="*/ 17859 w 100012"/>
                <a:gd name="connsiteY6" fmla="*/ 17859 h 109537"/>
                <a:gd name="connsiteX7" fmla="*/ 17859 w 100012"/>
                <a:gd name="connsiteY7" fmla="*/ 94059 h 109537"/>
                <a:gd name="connsiteX8" fmla="*/ 93107 w 100012"/>
                <a:gd name="connsiteY8" fmla="*/ 94059 h 109537"/>
                <a:gd name="connsiteX9" fmla="*/ 100251 w 100012"/>
                <a:gd name="connsiteY9" fmla="*/ 101203 h 109537"/>
                <a:gd name="connsiteX10" fmla="*/ 93107 w 100012"/>
                <a:gd name="connsiteY10" fmla="*/ 108347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12" h="109537">
                  <a:moveTo>
                    <a:pt x="93107" y="108347"/>
                  </a:moveTo>
                  <a:lnTo>
                    <a:pt x="3572" y="108347"/>
                  </a:lnTo>
                  <a:lnTo>
                    <a:pt x="3572" y="3572"/>
                  </a:lnTo>
                  <a:lnTo>
                    <a:pt x="93107" y="3572"/>
                  </a:lnTo>
                  <a:cubicBezTo>
                    <a:pt x="96917" y="3572"/>
                    <a:pt x="100251" y="6905"/>
                    <a:pt x="100251" y="10716"/>
                  </a:cubicBezTo>
                  <a:cubicBezTo>
                    <a:pt x="100251" y="14526"/>
                    <a:pt x="96917" y="17859"/>
                    <a:pt x="93107" y="17859"/>
                  </a:cubicBezTo>
                  <a:lnTo>
                    <a:pt x="17859" y="17859"/>
                  </a:lnTo>
                  <a:lnTo>
                    <a:pt x="17859" y="94059"/>
                  </a:lnTo>
                  <a:lnTo>
                    <a:pt x="93107" y="94059"/>
                  </a:lnTo>
                  <a:cubicBezTo>
                    <a:pt x="96917" y="94059"/>
                    <a:pt x="100251" y="97393"/>
                    <a:pt x="100251" y="101203"/>
                  </a:cubicBezTo>
                  <a:cubicBezTo>
                    <a:pt x="100251" y="105013"/>
                    <a:pt x="96917" y="108347"/>
                    <a:pt x="93107" y="108347"/>
                  </a:cubicBezTo>
                  <a:close/>
                </a:path>
              </a:pathLst>
            </a:custGeom>
            <a:solidFill>
              <a:srgbClr val="9ED1D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11" name="Freeform: Shape 144">
              <a:extLst>
                <a:ext uri="{FF2B5EF4-FFF2-40B4-BE49-F238E27FC236}">
                  <a16:creationId xmlns:a16="http://schemas.microsoft.com/office/drawing/2014/main" id="{BD5C2A99-43E2-4942-8AD9-87B8231BD7DB}"/>
                </a:ext>
              </a:extLst>
            </p:cNvPr>
            <p:cNvSpPr/>
            <p:nvPr/>
          </p:nvSpPr>
          <p:spPr>
            <a:xfrm>
              <a:off x="5534086" y="3382495"/>
              <a:ext cx="149318" cy="299302"/>
            </a:xfrm>
            <a:custGeom>
              <a:avLst/>
              <a:gdLst>
                <a:gd name="connsiteX0" fmla="*/ 133588 w 133350"/>
                <a:gd name="connsiteY0" fmla="*/ 239792 h 242887"/>
                <a:gd name="connsiteX1" fmla="*/ 3572 w 133350"/>
                <a:gd name="connsiteY1" fmla="*/ 239792 h 242887"/>
                <a:gd name="connsiteX2" fmla="*/ 3572 w 133350"/>
                <a:gd name="connsiteY2" fmla="*/ 76438 h 242887"/>
                <a:gd name="connsiteX3" fmla="*/ 21669 w 133350"/>
                <a:gd name="connsiteY3" fmla="*/ 51673 h 242887"/>
                <a:gd name="connsiteX4" fmla="*/ 21669 w 133350"/>
                <a:gd name="connsiteY4" fmla="*/ 46434 h 242887"/>
                <a:gd name="connsiteX5" fmla="*/ 18812 w 133350"/>
                <a:gd name="connsiteY5" fmla="*/ 46434 h 242887"/>
                <a:gd name="connsiteX6" fmla="*/ 8811 w 133350"/>
                <a:gd name="connsiteY6" fmla="*/ 36433 h 242887"/>
                <a:gd name="connsiteX7" fmla="*/ 8811 w 133350"/>
                <a:gd name="connsiteY7" fmla="*/ 13573 h 242887"/>
                <a:gd name="connsiteX8" fmla="*/ 18812 w 133350"/>
                <a:gd name="connsiteY8" fmla="*/ 3572 h 242887"/>
                <a:gd name="connsiteX9" fmla="*/ 118348 w 133350"/>
                <a:gd name="connsiteY9" fmla="*/ 3572 h 242887"/>
                <a:gd name="connsiteX10" fmla="*/ 128349 w 133350"/>
                <a:gd name="connsiteY10" fmla="*/ 13573 h 242887"/>
                <a:gd name="connsiteX11" fmla="*/ 128349 w 133350"/>
                <a:gd name="connsiteY11" fmla="*/ 36433 h 242887"/>
                <a:gd name="connsiteX12" fmla="*/ 118348 w 133350"/>
                <a:gd name="connsiteY12" fmla="*/ 46434 h 242887"/>
                <a:gd name="connsiteX13" fmla="*/ 115491 w 133350"/>
                <a:gd name="connsiteY13" fmla="*/ 46434 h 242887"/>
                <a:gd name="connsiteX14" fmla="*/ 115491 w 133350"/>
                <a:gd name="connsiteY14" fmla="*/ 51673 h 242887"/>
                <a:gd name="connsiteX15" fmla="*/ 133588 w 133350"/>
                <a:gd name="connsiteY15" fmla="*/ 76438 h 242887"/>
                <a:gd name="connsiteX16" fmla="*/ 133588 w 133350"/>
                <a:gd name="connsiteY16" fmla="*/ 239792 h 242887"/>
                <a:gd name="connsiteX17" fmla="*/ 17383 w 133350"/>
                <a:gd name="connsiteY17" fmla="*/ 225504 h 242887"/>
                <a:gd name="connsiteX18" fmla="*/ 118824 w 133350"/>
                <a:gd name="connsiteY18" fmla="*/ 225504 h 242887"/>
                <a:gd name="connsiteX19" fmla="*/ 118824 w 133350"/>
                <a:gd name="connsiteY19" fmla="*/ 76438 h 242887"/>
                <a:gd name="connsiteX20" fmla="*/ 107870 w 133350"/>
                <a:gd name="connsiteY20" fmla="*/ 64532 h 242887"/>
                <a:gd name="connsiteX21" fmla="*/ 100727 w 133350"/>
                <a:gd name="connsiteY21" fmla="*/ 64532 h 242887"/>
                <a:gd name="connsiteX22" fmla="*/ 100727 w 133350"/>
                <a:gd name="connsiteY22" fmla="*/ 46434 h 242887"/>
                <a:gd name="connsiteX23" fmla="*/ 35004 w 133350"/>
                <a:gd name="connsiteY23" fmla="*/ 46434 h 242887"/>
                <a:gd name="connsiteX24" fmla="*/ 35004 w 133350"/>
                <a:gd name="connsiteY24" fmla="*/ 64532 h 242887"/>
                <a:gd name="connsiteX25" fmla="*/ 27861 w 133350"/>
                <a:gd name="connsiteY25" fmla="*/ 64532 h 242887"/>
                <a:gd name="connsiteX26" fmla="*/ 16907 w 133350"/>
                <a:gd name="connsiteY26" fmla="*/ 76438 h 242887"/>
                <a:gd name="connsiteX27" fmla="*/ 16907 w 133350"/>
                <a:gd name="connsiteY27" fmla="*/ 225504 h 242887"/>
                <a:gd name="connsiteX28" fmla="*/ 108347 w 133350"/>
                <a:gd name="connsiteY28" fmla="*/ 32147 h 242887"/>
                <a:gd name="connsiteX29" fmla="*/ 114062 w 133350"/>
                <a:gd name="connsiteY29" fmla="*/ 32147 h 242887"/>
                <a:gd name="connsiteX30" fmla="*/ 114062 w 133350"/>
                <a:gd name="connsiteY30" fmla="*/ 17383 h 242887"/>
                <a:gd name="connsiteX31" fmla="*/ 23098 w 133350"/>
                <a:gd name="connsiteY31" fmla="*/ 17383 h 242887"/>
                <a:gd name="connsiteX32" fmla="*/ 23098 w 133350"/>
                <a:gd name="connsiteY32" fmla="*/ 32147 h 242887"/>
                <a:gd name="connsiteX33" fmla="*/ 108347 w 133350"/>
                <a:gd name="connsiteY33" fmla="*/ 32147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350" h="242887">
                  <a:moveTo>
                    <a:pt x="133588" y="239792"/>
                  </a:moveTo>
                  <a:lnTo>
                    <a:pt x="3572" y="239792"/>
                  </a:lnTo>
                  <a:lnTo>
                    <a:pt x="3572" y="76438"/>
                  </a:lnTo>
                  <a:cubicBezTo>
                    <a:pt x="3572" y="65008"/>
                    <a:pt x="11192" y="55007"/>
                    <a:pt x="21669" y="51673"/>
                  </a:cubicBezTo>
                  <a:lnTo>
                    <a:pt x="21669" y="46434"/>
                  </a:lnTo>
                  <a:lnTo>
                    <a:pt x="18812" y="46434"/>
                  </a:lnTo>
                  <a:cubicBezTo>
                    <a:pt x="13097" y="46434"/>
                    <a:pt x="8811" y="41672"/>
                    <a:pt x="8811" y="36433"/>
                  </a:cubicBezTo>
                  <a:lnTo>
                    <a:pt x="8811" y="13573"/>
                  </a:lnTo>
                  <a:cubicBezTo>
                    <a:pt x="8811" y="7858"/>
                    <a:pt x="13097" y="3572"/>
                    <a:pt x="18812" y="3572"/>
                  </a:cubicBezTo>
                  <a:lnTo>
                    <a:pt x="118348" y="3572"/>
                  </a:lnTo>
                  <a:cubicBezTo>
                    <a:pt x="124063" y="3572"/>
                    <a:pt x="128349" y="8334"/>
                    <a:pt x="128349" y="13573"/>
                  </a:cubicBezTo>
                  <a:lnTo>
                    <a:pt x="128349" y="36433"/>
                  </a:lnTo>
                  <a:cubicBezTo>
                    <a:pt x="128349" y="42148"/>
                    <a:pt x="124063" y="46434"/>
                    <a:pt x="118348" y="46434"/>
                  </a:cubicBezTo>
                  <a:lnTo>
                    <a:pt x="115491" y="46434"/>
                  </a:lnTo>
                  <a:lnTo>
                    <a:pt x="115491" y="51673"/>
                  </a:lnTo>
                  <a:cubicBezTo>
                    <a:pt x="125968" y="55007"/>
                    <a:pt x="133588" y="65008"/>
                    <a:pt x="133588" y="76438"/>
                  </a:cubicBezTo>
                  <a:lnTo>
                    <a:pt x="133588" y="239792"/>
                  </a:lnTo>
                  <a:close/>
                  <a:moveTo>
                    <a:pt x="17383" y="225504"/>
                  </a:moveTo>
                  <a:lnTo>
                    <a:pt x="118824" y="225504"/>
                  </a:lnTo>
                  <a:lnTo>
                    <a:pt x="118824" y="76438"/>
                  </a:lnTo>
                  <a:cubicBezTo>
                    <a:pt x="118824" y="70247"/>
                    <a:pt x="114062" y="64532"/>
                    <a:pt x="107870" y="64532"/>
                  </a:cubicBezTo>
                  <a:lnTo>
                    <a:pt x="100727" y="64532"/>
                  </a:lnTo>
                  <a:lnTo>
                    <a:pt x="100727" y="46434"/>
                  </a:lnTo>
                  <a:lnTo>
                    <a:pt x="35004" y="46434"/>
                  </a:lnTo>
                  <a:lnTo>
                    <a:pt x="35004" y="64532"/>
                  </a:lnTo>
                  <a:lnTo>
                    <a:pt x="27861" y="64532"/>
                  </a:lnTo>
                  <a:cubicBezTo>
                    <a:pt x="21669" y="64532"/>
                    <a:pt x="16907" y="70247"/>
                    <a:pt x="16907" y="76438"/>
                  </a:cubicBezTo>
                  <a:lnTo>
                    <a:pt x="16907" y="225504"/>
                  </a:lnTo>
                  <a:close/>
                  <a:moveTo>
                    <a:pt x="108347" y="32147"/>
                  </a:moveTo>
                  <a:lnTo>
                    <a:pt x="114062" y="32147"/>
                  </a:lnTo>
                  <a:lnTo>
                    <a:pt x="114062" y="17383"/>
                  </a:lnTo>
                  <a:lnTo>
                    <a:pt x="23098" y="17383"/>
                  </a:lnTo>
                  <a:lnTo>
                    <a:pt x="23098" y="32147"/>
                  </a:lnTo>
                  <a:lnTo>
                    <a:pt x="108347" y="32147"/>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12" name="Freeform: Shape 145">
              <a:extLst>
                <a:ext uri="{FF2B5EF4-FFF2-40B4-BE49-F238E27FC236}">
                  <a16:creationId xmlns:a16="http://schemas.microsoft.com/office/drawing/2014/main" id="{1D58BDAD-CF02-FB43-BAF2-1648207E6361}"/>
                </a:ext>
              </a:extLst>
            </p:cNvPr>
            <p:cNvSpPr/>
            <p:nvPr/>
          </p:nvSpPr>
          <p:spPr>
            <a:xfrm>
              <a:off x="5546885" y="3895415"/>
              <a:ext cx="133321" cy="158454"/>
            </a:xfrm>
            <a:custGeom>
              <a:avLst/>
              <a:gdLst>
                <a:gd name="connsiteX0" fmla="*/ 111681 w 119062"/>
                <a:gd name="connsiteY0" fmla="*/ 127873 h 128587"/>
                <a:gd name="connsiteX1" fmla="*/ 3572 w 119062"/>
                <a:gd name="connsiteY1" fmla="*/ 127873 h 128587"/>
                <a:gd name="connsiteX2" fmla="*/ 3572 w 119062"/>
                <a:gd name="connsiteY2" fmla="*/ 3572 h 128587"/>
                <a:gd name="connsiteX3" fmla="*/ 111681 w 119062"/>
                <a:gd name="connsiteY3" fmla="*/ 3572 h 128587"/>
                <a:gd name="connsiteX4" fmla="*/ 118824 w 119062"/>
                <a:gd name="connsiteY4" fmla="*/ 10716 h 128587"/>
                <a:gd name="connsiteX5" fmla="*/ 111681 w 119062"/>
                <a:gd name="connsiteY5" fmla="*/ 17859 h 128587"/>
                <a:gd name="connsiteX6" fmla="*/ 17859 w 119062"/>
                <a:gd name="connsiteY6" fmla="*/ 17859 h 128587"/>
                <a:gd name="connsiteX7" fmla="*/ 17859 w 119062"/>
                <a:gd name="connsiteY7" fmla="*/ 113586 h 128587"/>
                <a:gd name="connsiteX8" fmla="*/ 111681 w 119062"/>
                <a:gd name="connsiteY8" fmla="*/ 113586 h 128587"/>
                <a:gd name="connsiteX9" fmla="*/ 118824 w 119062"/>
                <a:gd name="connsiteY9" fmla="*/ 120730 h 128587"/>
                <a:gd name="connsiteX10" fmla="*/ 111681 w 119062"/>
                <a:gd name="connsiteY10" fmla="*/ 127873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128587">
                  <a:moveTo>
                    <a:pt x="111681" y="127873"/>
                  </a:moveTo>
                  <a:lnTo>
                    <a:pt x="3572" y="127873"/>
                  </a:lnTo>
                  <a:lnTo>
                    <a:pt x="3572" y="3572"/>
                  </a:lnTo>
                  <a:lnTo>
                    <a:pt x="111681" y="3572"/>
                  </a:lnTo>
                  <a:cubicBezTo>
                    <a:pt x="115491" y="3572"/>
                    <a:pt x="118824" y="6906"/>
                    <a:pt x="118824" y="10716"/>
                  </a:cubicBezTo>
                  <a:cubicBezTo>
                    <a:pt x="118824" y="14526"/>
                    <a:pt x="115491" y="17859"/>
                    <a:pt x="111681" y="17859"/>
                  </a:cubicBezTo>
                  <a:lnTo>
                    <a:pt x="17859" y="17859"/>
                  </a:lnTo>
                  <a:lnTo>
                    <a:pt x="17859" y="113586"/>
                  </a:lnTo>
                  <a:lnTo>
                    <a:pt x="111681" y="113586"/>
                  </a:lnTo>
                  <a:cubicBezTo>
                    <a:pt x="115491" y="113586"/>
                    <a:pt x="118824" y="116920"/>
                    <a:pt x="118824" y="120730"/>
                  </a:cubicBezTo>
                  <a:cubicBezTo>
                    <a:pt x="118824" y="124539"/>
                    <a:pt x="115491" y="127873"/>
                    <a:pt x="111681" y="127873"/>
                  </a:cubicBezTo>
                  <a:close/>
                </a:path>
              </a:pathLst>
            </a:custGeom>
            <a:solidFill>
              <a:srgbClr val="00385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14" name="Freeform: Shape 146">
              <a:extLst>
                <a:ext uri="{FF2B5EF4-FFF2-40B4-BE49-F238E27FC236}">
                  <a16:creationId xmlns:a16="http://schemas.microsoft.com/office/drawing/2014/main" id="{8DEE9E5B-451C-FF49-81E2-149C569A44E7}"/>
                </a:ext>
              </a:extLst>
            </p:cNvPr>
            <p:cNvSpPr/>
            <p:nvPr/>
          </p:nvSpPr>
          <p:spPr>
            <a:xfrm>
              <a:off x="5502622" y="3761023"/>
              <a:ext cx="181315" cy="357989"/>
            </a:xfrm>
            <a:custGeom>
              <a:avLst/>
              <a:gdLst>
                <a:gd name="connsiteX0" fmla="*/ 159782 w 161925"/>
                <a:gd name="connsiteY0" fmla="*/ 288845 h 290512"/>
                <a:gd name="connsiteX1" fmla="*/ 3572 w 161925"/>
                <a:gd name="connsiteY1" fmla="*/ 288845 h 290512"/>
                <a:gd name="connsiteX2" fmla="*/ 3572 w 161925"/>
                <a:gd name="connsiteY2" fmla="*/ 91678 h 290512"/>
                <a:gd name="connsiteX3" fmla="*/ 25479 w 161925"/>
                <a:gd name="connsiteY3" fmla="*/ 62627 h 290512"/>
                <a:gd name="connsiteX4" fmla="*/ 25479 w 161925"/>
                <a:gd name="connsiteY4" fmla="*/ 53578 h 290512"/>
                <a:gd name="connsiteX5" fmla="*/ 20717 w 161925"/>
                <a:gd name="connsiteY5" fmla="*/ 53578 h 290512"/>
                <a:gd name="connsiteX6" fmla="*/ 9763 w 161925"/>
                <a:gd name="connsiteY6" fmla="*/ 42624 h 290512"/>
                <a:gd name="connsiteX7" fmla="*/ 9763 w 161925"/>
                <a:gd name="connsiteY7" fmla="*/ 14526 h 290512"/>
                <a:gd name="connsiteX8" fmla="*/ 20717 w 161925"/>
                <a:gd name="connsiteY8" fmla="*/ 3572 h 290512"/>
                <a:gd name="connsiteX9" fmla="*/ 143113 w 161925"/>
                <a:gd name="connsiteY9" fmla="*/ 3572 h 290512"/>
                <a:gd name="connsiteX10" fmla="*/ 154067 w 161925"/>
                <a:gd name="connsiteY10" fmla="*/ 14526 h 290512"/>
                <a:gd name="connsiteX11" fmla="*/ 154067 w 161925"/>
                <a:gd name="connsiteY11" fmla="*/ 42624 h 290512"/>
                <a:gd name="connsiteX12" fmla="*/ 143113 w 161925"/>
                <a:gd name="connsiteY12" fmla="*/ 53578 h 290512"/>
                <a:gd name="connsiteX13" fmla="*/ 138351 w 161925"/>
                <a:gd name="connsiteY13" fmla="*/ 53578 h 290512"/>
                <a:gd name="connsiteX14" fmla="*/ 138351 w 161925"/>
                <a:gd name="connsiteY14" fmla="*/ 62627 h 290512"/>
                <a:gd name="connsiteX15" fmla="*/ 160258 w 161925"/>
                <a:gd name="connsiteY15" fmla="*/ 91678 h 290512"/>
                <a:gd name="connsiteX16" fmla="*/ 160258 w 161925"/>
                <a:gd name="connsiteY16" fmla="*/ 288845 h 290512"/>
                <a:gd name="connsiteX17" fmla="*/ 17859 w 161925"/>
                <a:gd name="connsiteY17" fmla="*/ 274558 h 290512"/>
                <a:gd name="connsiteX18" fmla="*/ 145971 w 161925"/>
                <a:gd name="connsiteY18" fmla="*/ 274558 h 290512"/>
                <a:gd name="connsiteX19" fmla="*/ 145971 w 161925"/>
                <a:gd name="connsiteY19" fmla="*/ 91678 h 290512"/>
                <a:gd name="connsiteX20" fmla="*/ 130731 w 161925"/>
                <a:gd name="connsiteY20" fmla="*/ 75486 h 290512"/>
                <a:gd name="connsiteX21" fmla="*/ 123587 w 161925"/>
                <a:gd name="connsiteY21" fmla="*/ 75486 h 290512"/>
                <a:gd name="connsiteX22" fmla="*/ 123587 w 161925"/>
                <a:gd name="connsiteY22" fmla="*/ 53578 h 290512"/>
                <a:gd name="connsiteX23" fmla="*/ 39767 w 161925"/>
                <a:gd name="connsiteY23" fmla="*/ 53578 h 290512"/>
                <a:gd name="connsiteX24" fmla="*/ 39767 w 161925"/>
                <a:gd name="connsiteY24" fmla="*/ 75486 h 290512"/>
                <a:gd name="connsiteX25" fmla="*/ 32623 w 161925"/>
                <a:gd name="connsiteY25" fmla="*/ 75486 h 290512"/>
                <a:gd name="connsiteX26" fmla="*/ 17383 w 161925"/>
                <a:gd name="connsiteY26" fmla="*/ 91678 h 290512"/>
                <a:gd name="connsiteX27" fmla="*/ 17383 w 161925"/>
                <a:gd name="connsiteY27" fmla="*/ 274558 h 290512"/>
                <a:gd name="connsiteX28" fmla="*/ 130731 w 161925"/>
                <a:gd name="connsiteY28" fmla="*/ 39291 h 290512"/>
                <a:gd name="connsiteX29" fmla="*/ 139303 w 161925"/>
                <a:gd name="connsiteY29" fmla="*/ 39291 h 290512"/>
                <a:gd name="connsiteX30" fmla="*/ 139303 w 161925"/>
                <a:gd name="connsiteY30" fmla="*/ 18336 h 290512"/>
                <a:gd name="connsiteX31" fmla="*/ 24051 w 161925"/>
                <a:gd name="connsiteY31" fmla="*/ 18336 h 290512"/>
                <a:gd name="connsiteX32" fmla="*/ 24051 w 161925"/>
                <a:gd name="connsiteY32" fmla="*/ 39291 h 290512"/>
                <a:gd name="connsiteX33" fmla="*/ 130731 w 161925"/>
                <a:gd name="connsiteY33" fmla="*/ 39291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925" h="290512">
                  <a:moveTo>
                    <a:pt x="159782" y="288845"/>
                  </a:moveTo>
                  <a:lnTo>
                    <a:pt x="3572" y="288845"/>
                  </a:lnTo>
                  <a:lnTo>
                    <a:pt x="3572" y="91678"/>
                  </a:lnTo>
                  <a:cubicBezTo>
                    <a:pt x="3572" y="77867"/>
                    <a:pt x="13097" y="65961"/>
                    <a:pt x="25479" y="62627"/>
                  </a:cubicBezTo>
                  <a:lnTo>
                    <a:pt x="25479" y="53578"/>
                  </a:lnTo>
                  <a:lnTo>
                    <a:pt x="20717" y="53578"/>
                  </a:lnTo>
                  <a:cubicBezTo>
                    <a:pt x="15002" y="53578"/>
                    <a:pt x="9763" y="48816"/>
                    <a:pt x="9763" y="42624"/>
                  </a:cubicBezTo>
                  <a:lnTo>
                    <a:pt x="9763" y="14526"/>
                  </a:lnTo>
                  <a:cubicBezTo>
                    <a:pt x="9763" y="8811"/>
                    <a:pt x="14526" y="3572"/>
                    <a:pt x="20717" y="3572"/>
                  </a:cubicBezTo>
                  <a:lnTo>
                    <a:pt x="143113" y="3572"/>
                  </a:lnTo>
                  <a:cubicBezTo>
                    <a:pt x="148828" y="3572"/>
                    <a:pt x="154067" y="8334"/>
                    <a:pt x="154067" y="14526"/>
                  </a:cubicBezTo>
                  <a:lnTo>
                    <a:pt x="154067" y="42624"/>
                  </a:lnTo>
                  <a:cubicBezTo>
                    <a:pt x="154067" y="48339"/>
                    <a:pt x="149304" y="53578"/>
                    <a:pt x="143113" y="53578"/>
                  </a:cubicBezTo>
                  <a:lnTo>
                    <a:pt x="138351" y="53578"/>
                  </a:lnTo>
                  <a:lnTo>
                    <a:pt x="138351" y="62627"/>
                  </a:lnTo>
                  <a:cubicBezTo>
                    <a:pt x="151209" y="65961"/>
                    <a:pt x="160258" y="77867"/>
                    <a:pt x="160258" y="91678"/>
                  </a:cubicBezTo>
                  <a:lnTo>
                    <a:pt x="160258" y="288845"/>
                  </a:lnTo>
                  <a:close/>
                  <a:moveTo>
                    <a:pt x="17859" y="274558"/>
                  </a:moveTo>
                  <a:lnTo>
                    <a:pt x="145971" y="274558"/>
                  </a:lnTo>
                  <a:lnTo>
                    <a:pt x="145971" y="91678"/>
                  </a:lnTo>
                  <a:cubicBezTo>
                    <a:pt x="145971" y="83106"/>
                    <a:pt x="139303" y="75962"/>
                    <a:pt x="130731" y="75486"/>
                  </a:cubicBezTo>
                  <a:lnTo>
                    <a:pt x="123587" y="75486"/>
                  </a:lnTo>
                  <a:lnTo>
                    <a:pt x="123587" y="53578"/>
                  </a:lnTo>
                  <a:lnTo>
                    <a:pt x="39767" y="53578"/>
                  </a:lnTo>
                  <a:lnTo>
                    <a:pt x="39767" y="75486"/>
                  </a:lnTo>
                  <a:lnTo>
                    <a:pt x="32623" y="75486"/>
                  </a:lnTo>
                  <a:cubicBezTo>
                    <a:pt x="24051" y="75962"/>
                    <a:pt x="17383" y="83106"/>
                    <a:pt x="17383" y="91678"/>
                  </a:cubicBezTo>
                  <a:lnTo>
                    <a:pt x="17383" y="274558"/>
                  </a:lnTo>
                  <a:close/>
                  <a:moveTo>
                    <a:pt x="130731" y="39291"/>
                  </a:moveTo>
                  <a:lnTo>
                    <a:pt x="139303" y="39291"/>
                  </a:lnTo>
                  <a:lnTo>
                    <a:pt x="139303" y="18336"/>
                  </a:lnTo>
                  <a:lnTo>
                    <a:pt x="24051" y="18336"/>
                  </a:lnTo>
                  <a:lnTo>
                    <a:pt x="24051" y="39291"/>
                  </a:lnTo>
                  <a:lnTo>
                    <a:pt x="130731" y="39291"/>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15" name="Freeform: Shape 147">
              <a:extLst>
                <a:ext uri="{FF2B5EF4-FFF2-40B4-BE49-F238E27FC236}">
                  <a16:creationId xmlns:a16="http://schemas.microsoft.com/office/drawing/2014/main" id="{5DD34E04-1FF0-DE4B-8F4A-0D31E5701FC7}"/>
                </a:ext>
              </a:extLst>
            </p:cNvPr>
            <p:cNvSpPr/>
            <p:nvPr/>
          </p:nvSpPr>
          <p:spPr>
            <a:xfrm>
              <a:off x="5168255" y="3456439"/>
              <a:ext cx="133321" cy="158454"/>
            </a:xfrm>
            <a:custGeom>
              <a:avLst/>
              <a:gdLst>
                <a:gd name="connsiteX0" fmla="*/ 111681 w 119062"/>
                <a:gd name="connsiteY0" fmla="*/ 127873 h 128587"/>
                <a:gd name="connsiteX1" fmla="*/ 3572 w 119062"/>
                <a:gd name="connsiteY1" fmla="*/ 127873 h 128587"/>
                <a:gd name="connsiteX2" fmla="*/ 3572 w 119062"/>
                <a:gd name="connsiteY2" fmla="*/ 3572 h 128587"/>
                <a:gd name="connsiteX3" fmla="*/ 111681 w 119062"/>
                <a:gd name="connsiteY3" fmla="*/ 3572 h 128587"/>
                <a:gd name="connsiteX4" fmla="*/ 118824 w 119062"/>
                <a:gd name="connsiteY4" fmla="*/ 10716 h 128587"/>
                <a:gd name="connsiteX5" fmla="*/ 111681 w 119062"/>
                <a:gd name="connsiteY5" fmla="*/ 17859 h 128587"/>
                <a:gd name="connsiteX6" fmla="*/ 17859 w 119062"/>
                <a:gd name="connsiteY6" fmla="*/ 17859 h 128587"/>
                <a:gd name="connsiteX7" fmla="*/ 17859 w 119062"/>
                <a:gd name="connsiteY7" fmla="*/ 113586 h 128587"/>
                <a:gd name="connsiteX8" fmla="*/ 111681 w 119062"/>
                <a:gd name="connsiteY8" fmla="*/ 113586 h 128587"/>
                <a:gd name="connsiteX9" fmla="*/ 118824 w 119062"/>
                <a:gd name="connsiteY9" fmla="*/ 120730 h 128587"/>
                <a:gd name="connsiteX10" fmla="*/ 111681 w 119062"/>
                <a:gd name="connsiteY10" fmla="*/ 127873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128587">
                  <a:moveTo>
                    <a:pt x="111681" y="127873"/>
                  </a:moveTo>
                  <a:lnTo>
                    <a:pt x="3572" y="127873"/>
                  </a:lnTo>
                  <a:lnTo>
                    <a:pt x="3572" y="3572"/>
                  </a:lnTo>
                  <a:lnTo>
                    <a:pt x="111681" y="3572"/>
                  </a:lnTo>
                  <a:cubicBezTo>
                    <a:pt x="115491" y="3572"/>
                    <a:pt x="118824" y="6906"/>
                    <a:pt x="118824" y="10716"/>
                  </a:cubicBezTo>
                  <a:cubicBezTo>
                    <a:pt x="118824" y="14526"/>
                    <a:pt x="115491" y="17859"/>
                    <a:pt x="111681" y="17859"/>
                  </a:cubicBezTo>
                  <a:lnTo>
                    <a:pt x="17859" y="17859"/>
                  </a:lnTo>
                  <a:lnTo>
                    <a:pt x="17859" y="113586"/>
                  </a:lnTo>
                  <a:lnTo>
                    <a:pt x="111681" y="113586"/>
                  </a:lnTo>
                  <a:cubicBezTo>
                    <a:pt x="115491" y="113586"/>
                    <a:pt x="118824" y="116919"/>
                    <a:pt x="118824" y="120730"/>
                  </a:cubicBezTo>
                  <a:cubicBezTo>
                    <a:pt x="118824" y="124539"/>
                    <a:pt x="115491" y="127873"/>
                    <a:pt x="111681" y="127873"/>
                  </a:cubicBezTo>
                  <a:close/>
                </a:path>
              </a:pathLst>
            </a:custGeom>
            <a:solidFill>
              <a:srgbClr val="00385E"/>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sp>
          <p:nvSpPr>
            <p:cNvPr id="116" name="Freeform: Shape 148">
              <a:extLst>
                <a:ext uri="{FF2B5EF4-FFF2-40B4-BE49-F238E27FC236}">
                  <a16:creationId xmlns:a16="http://schemas.microsoft.com/office/drawing/2014/main" id="{445DBC57-7452-6841-B5F9-47C4126318D2}"/>
                </a:ext>
              </a:extLst>
            </p:cNvPr>
            <p:cNvSpPr/>
            <p:nvPr/>
          </p:nvSpPr>
          <p:spPr>
            <a:xfrm>
              <a:off x="5123460" y="3322634"/>
              <a:ext cx="181315" cy="357989"/>
            </a:xfrm>
            <a:custGeom>
              <a:avLst/>
              <a:gdLst>
                <a:gd name="connsiteX0" fmla="*/ 160258 w 161925"/>
                <a:gd name="connsiteY0" fmla="*/ 288846 h 290512"/>
                <a:gd name="connsiteX1" fmla="*/ 3572 w 161925"/>
                <a:gd name="connsiteY1" fmla="*/ 288846 h 290512"/>
                <a:gd name="connsiteX2" fmla="*/ 3572 w 161925"/>
                <a:gd name="connsiteY2" fmla="*/ 91678 h 290512"/>
                <a:gd name="connsiteX3" fmla="*/ 25479 w 161925"/>
                <a:gd name="connsiteY3" fmla="*/ 62627 h 290512"/>
                <a:gd name="connsiteX4" fmla="*/ 25479 w 161925"/>
                <a:gd name="connsiteY4" fmla="*/ 53578 h 290512"/>
                <a:gd name="connsiteX5" fmla="*/ 20717 w 161925"/>
                <a:gd name="connsiteY5" fmla="*/ 53578 h 290512"/>
                <a:gd name="connsiteX6" fmla="*/ 9763 w 161925"/>
                <a:gd name="connsiteY6" fmla="*/ 42624 h 290512"/>
                <a:gd name="connsiteX7" fmla="*/ 9763 w 161925"/>
                <a:gd name="connsiteY7" fmla="*/ 14526 h 290512"/>
                <a:gd name="connsiteX8" fmla="*/ 20717 w 161925"/>
                <a:gd name="connsiteY8" fmla="*/ 3572 h 290512"/>
                <a:gd name="connsiteX9" fmla="*/ 143113 w 161925"/>
                <a:gd name="connsiteY9" fmla="*/ 3572 h 290512"/>
                <a:gd name="connsiteX10" fmla="*/ 154067 w 161925"/>
                <a:gd name="connsiteY10" fmla="*/ 14526 h 290512"/>
                <a:gd name="connsiteX11" fmla="*/ 154067 w 161925"/>
                <a:gd name="connsiteY11" fmla="*/ 42624 h 290512"/>
                <a:gd name="connsiteX12" fmla="*/ 143113 w 161925"/>
                <a:gd name="connsiteY12" fmla="*/ 53578 h 290512"/>
                <a:gd name="connsiteX13" fmla="*/ 138351 w 161925"/>
                <a:gd name="connsiteY13" fmla="*/ 53578 h 290512"/>
                <a:gd name="connsiteX14" fmla="*/ 138351 w 161925"/>
                <a:gd name="connsiteY14" fmla="*/ 62627 h 290512"/>
                <a:gd name="connsiteX15" fmla="*/ 160258 w 161925"/>
                <a:gd name="connsiteY15" fmla="*/ 91678 h 290512"/>
                <a:gd name="connsiteX16" fmla="*/ 160258 w 161925"/>
                <a:gd name="connsiteY16" fmla="*/ 288846 h 290512"/>
                <a:gd name="connsiteX17" fmla="*/ 17859 w 161925"/>
                <a:gd name="connsiteY17" fmla="*/ 274558 h 290512"/>
                <a:gd name="connsiteX18" fmla="*/ 145970 w 161925"/>
                <a:gd name="connsiteY18" fmla="*/ 274558 h 290512"/>
                <a:gd name="connsiteX19" fmla="*/ 145970 w 161925"/>
                <a:gd name="connsiteY19" fmla="*/ 91678 h 290512"/>
                <a:gd name="connsiteX20" fmla="*/ 130730 w 161925"/>
                <a:gd name="connsiteY20" fmla="*/ 75486 h 290512"/>
                <a:gd name="connsiteX21" fmla="*/ 123587 w 161925"/>
                <a:gd name="connsiteY21" fmla="*/ 75486 h 290512"/>
                <a:gd name="connsiteX22" fmla="*/ 123587 w 161925"/>
                <a:gd name="connsiteY22" fmla="*/ 53578 h 290512"/>
                <a:gd name="connsiteX23" fmla="*/ 39767 w 161925"/>
                <a:gd name="connsiteY23" fmla="*/ 53578 h 290512"/>
                <a:gd name="connsiteX24" fmla="*/ 39767 w 161925"/>
                <a:gd name="connsiteY24" fmla="*/ 75486 h 290512"/>
                <a:gd name="connsiteX25" fmla="*/ 32623 w 161925"/>
                <a:gd name="connsiteY25" fmla="*/ 75486 h 290512"/>
                <a:gd name="connsiteX26" fmla="*/ 17383 w 161925"/>
                <a:gd name="connsiteY26" fmla="*/ 91678 h 290512"/>
                <a:gd name="connsiteX27" fmla="*/ 17383 w 161925"/>
                <a:gd name="connsiteY27" fmla="*/ 274558 h 290512"/>
                <a:gd name="connsiteX28" fmla="*/ 131207 w 161925"/>
                <a:gd name="connsiteY28" fmla="*/ 39291 h 290512"/>
                <a:gd name="connsiteX29" fmla="*/ 139779 w 161925"/>
                <a:gd name="connsiteY29" fmla="*/ 39291 h 290512"/>
                <a:gd name="connsiteX30" fmla="*/ 139779 w 161925"/>
                <a:gd name="connsiteY30" fmla="*/ 18336 h 290512"/>
                <a:gd name="connsiteX31" fmla="*/ 24527 w 161925"/>
                <a:gd name="connsiteY31" fmla="*/ 18336 h 290512"/>
                <a:gd name="connsiteX32" fmla="*/ 24527 w 161925"/>
                <a:gd name="connsiteY32" fmla="*/ 39291 h 290512"/>
                <a:gd name="connsiteX33" fmla="*/ 131207 w 161925"/>
                <a:gd name="connsiteY33" fmla="*/ 39291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925" h="290512">
                  <a:moveTo>
                    <a:pt x="160258" y="288846"/>
                  </a:moveTo>
                  <a:lnTo>
                    <a:pt x="3572" y="288846"/>
                  </a:lnTo>
                  <a:lnTo>
                    <a:pt x="3572" y="91678"/>
                  </a:lnTo>
                  <a:cubicBezTo>
                    <a:pt x="3572" y="77867"/>
                    <a:pt x="13097" y="65961"/>
                    <a:pt x="25479" y="62627"/>
                  </a:cubicBezTo>
                  <a:lnTo>
                    <a:pt x="25479" y="53578"/>
                  </a:lnTo>
                  <a:lnTo>
                    <a:pt x="20717" y="53578"/>
                  </a:lnTo>
                  <a:cubicBezTo>
                    <a:pt x="15002" y="53578"/>
                    <a:pt x="9763" y="48816"/>
                    <a:pt x="9763" y="42624"/>
                  </a:cubicBezTo>
                  <a:lnTo>
                    <a:pt x="9763" y="14526"/>
                  </a:lnTo>
                  <a:cubicBezTo>
                    <a:pt x="9763" y="8811"/>
                    <a:pt x="14526" y="3572"/>
                    <a:pt x="20717" y="3572"/>
                  </a:cubicBezTo>
                  <a:lnTo>
                    <a:pt x="143113" y="3572"/>
                  </a:lnTo>
                  <a:cubicBezTo>
                    <a:pt x="148828" y="3572"/>
                    <a:pt x="154067" y="8334"/>
                    <a:pt x="154067" y="14526"/>
                  </a:cubicBezTo>
                  <a:lnTo>
                    <a:pt x="154067" y="42624"/>
                  </a:lnTo>
                  <a:cubicBezTo>
                    <a:pt x="154067" y="48339"/>
                    <a:pt x="149304" y="53578"/>
                    <a:pt x="143113" y="53578"/>
                  </a:cubicBezTo>
                  <a:lnTo>
                    <a:pt x="138351" y="53578"/>
                  </a:lnTo>
                  <a:lnTo>
                    <a:pt x="138351" y="62627"/>
                  </a:lnTo>
                  <a:cubicBezTo>
                    <a:pt x="151209" y="65961"/>
                    <a:pt x="160258" y="77867"/>
                    <a:pt x="160258" y="91678"/>
                  </a:cubicBezTo>
                  <a:lnTo>
                    <a:pt x="160258" y="288846"/>
                  </a:lnTo>
                  <a:close/>
                  <a:moveTo>
                    <a:pt x="17859" y="274558"/>
                  </a:moveTo>
                  <a:lnTo>
                    <a:pt x="145970" y="274558"/>
                  </a:lnTo>
                  <a:lnTo>
                    <a:pt x="145970" y="91678"/>
                  </a:lnTo>
                  <a:cubicBezTo>
                    <a:pt x="145970" y="83106"/>
                    <a:pt x="139303" y="75962"/>
                    <a:pt x="130730" y="75486"/>
                  </a:cubicBezTo>
                  <a:lnTo>
                    <a:pt x="123587" y="75486"/>
                  </a:lnTo>
                  <a:lnTo>
                    <a:pt x="123587" y="53578"/>
                  </a:lnTo>
                  <a:lnTo>
                    <a:pt x="39767" y="53578"/>
                  </a:lnTo>
                  <a:lnTo>
                    <a:pt x="39767" y="75486"/>
                  </a:lnTo>
                  <a:lnTo>
                    <a:pt x="32623" y="75486"/>
                  </a:lnTo>
                  <a:cubicBezTo>
                    <a:pt x="24051" y="75962"/>
                    <a:pt x="17383" y="83106"/>
                    <a:pt x="17383" y="91678"/>
                  </a:cubicBezTo>
                  <a:lnTo>
                    <a:pt x="17383" y="274558"/>
                  </a:lnTo>
                  <a:close/>
                  <a:moveTo>
                    <a:pt x="131207" y="39291"/>
                  </a:moveTo>
                  <a:lnTo>
                    <a:pt x="139779" y="39291"/>
                  </a:lnTo>
                  <a:lnTo>
                    <a:pt x="139779" y="18336"/>
                  </a:lnTo>
                  <a:lnTo>
                    <a:pt x="24527" y="18336"/>
                  </a:lnTo>
                  <a:lnTo>
                    <a:pt x="24527" y="39291"/>
                  </a:lnTo>
                  <a:lnTo>
                    <a:pt x="131207" y="39291"/>
                  </a:lnTo>
                  <a:close/>
                </a:path>
              </a:pathLst>
            </a:custGeom>
            <a:solidFill>
              <a:srgbClr val="008CAB"/>
            </a:solidFill>
            <a:ln w="9525" cap="flat">
              <a:noFill/>
              <a:prstDash val="solid"/>
              <a:miter/>
            </a:ln>
          </p:spPr>
          <p:txBody>
            <a:bodyPr rtlCol="0" anchor="ctr"/>
            <a:lstStyle/>
            <a:p>
              <a:pPr defTabSz="685800">
                <a:defRPr/>
              </a:pPr>
              <a:endParaRPr lang="en-US">
                <a:solidFill>
                  <a:srgbClr val="00385E"/>
                </a:solidFill>
                <a:latin typeface="Helvetica" pitchFamily="2" charset="0"/>
              </a:endParaRPr>
            </a:p>
          </p:txBody>
        </p:sp>
      </p:grpSp>
      <p:sp>
        <p:nvSpPr>
          <p:cNvPr id="117" name="TextBox 116">
            <a:extLst>
              <a:ext uri="{FF2B5EF4-FFF2-40B4-BE49-F238E27FC236}">
                <a16:creationId xmlns:a16="http://schemas.microsoft.com/office/drawing/2014/main" id="{A57D1788-3211-0542-A734-FA57BC5AE2B4}"/>
              </a:ext>
            </a:extLst>
          </p:cNvPr>
          <p:cNvSpPr txBox="1"/>
          <p:nvPr/>
        </p:nvSpPr>
        <p:spPr>
          <a:xfrm>
            <a:off x="6235727" y="3073910"/>
            <a:ext cx="2120565" cy="830997"/>
          </a:xfrm>
          <a:prstGeom prst="rect">
            <a:avLst/>
          </a:prstGeom>
        </p:spPr>
        <p:txBody>
          <a:bodyPr vert="horz" wrap="square" lIns="91440" tIns="91440" rIns="91440" bIns="91440" rtlCol="0">
            <a:noAutofit/>
          </a:bodyPr>
          <a:lstStyle>
            <a:defPPr>
              <a:defRPr lang="en-US"/>
            </a:defPPr>
            <a:lvl1pPr defTabSz="685800">
              <a:defRPr sz="1200" spc="15">
                <a:solidFill>
                  <a:srgbClr val="008CAB"/>
                </a:solidFill>
                <a:latin typeface="HurmeGeometricSans1 SemiBold"/>
                <a:cs typeface="HurmeGeometricSans1 SemiBold"/>
              </a:defRPr>
            </a:lvl1pPr>
          </a:lstStyle>
          <a:p>
            <a:r>
              <a:rPr lang="en-US" sz="1400">
                <a:solidFill>
                  <a:schemeClr val="tx2"/>
                </a:solidFill>
                <a:latin typeface="Helvetica" pitchFamily="2" charset="0"/>
                <a:cs typeface="Calibri" panose="020F0502020204030204" pitchFamily="34" charset="0"/>
              </a:rPr>
              <a:t>Immediately available to all eligible patients</a:t>
            </a:r>
          </a:p>
        </p:txBody>
      </p:sp>
      <p:sp>
        <p:nvSpPr>
          <p:cNvPr id="118" name="object 77">
            <a:extLst>
              <a:ext uri="{FF2B5EF4-FFF2-40B4-BE49-F238E27FC236}">
                <a16:creationId xmlns:a16="http://schemas.microsoft.com/office/drawing/2014/main" id="{B0CB227C-25E4-6A43-AA10-0A4C7F4E9BBE}"/>
              </a:ext>
            </a:extLst>
          </p:cNvPr>
          <p:cNvSpPr txBox="1"/>
          <p:nvPr/>
        </p:nvSpPr>
        <p:spPr>
          <a:xfrm>
            <a:off x="6087296" y="1350915"/>
            <a:ext cx="2300662" cy="598806"/>
          </a:xfrm>
          <a:prstGeom prst="rect">
            <a:avLst/>
          </a:prstGeom>
          <a:solidFill>
            <a:schemeClr val="tx2">
              <a:alpha val="10000"/>
            </a:schemeClr>
          </a:solidFill>
        </p:spPr>
        <p:txBody>
          <a:bodyPr vert="horz" wrap="square" lIns="68580" tIns="68580" rIns="68580" bIns="68580" rtlCol="0" anchor="ctr">
            <a:noAutofit/>
          </a:bodyPr>
          <a:lstStyle/>
          <a:p>
            <a:pPr marL="85725" algn="ctr" defTabSz="685800">
              <a:defRPr/>
            </a:pPr>
            <a:r>
              <a:rPr lang="en-US" b="1" spc="-20">
                <a:solidFill>
                  <a:srgbClr val="00385E"/>
                </a:solidFill>
                <a:latin typeface="Helvetica" pitchFamily="2" charset="0"/>
                <a:cs typeface="Calibri" panose="020F0502020204030204" pitchFamily="34" charset="0"/>
              </a:rPr>
              <a:t>Market</a:t>
            </a:r>
            <a:r>
              <a:rPr lang="en-US" spc="-20">
                <a:solidFill>
                  <a:srgbClr val="00385E"/>
                </a:solidFill>
                <a:latin typeface="Helvetica" pitchFamily="2" charset="0"/>
                <a:cs typeface="Calibri" panose="020F0502020204030204" pitchFamily="34" charset="0"/>
              </a:rPr>
              <a:t> </a:t>
            </a:r>
            <a:r>
              <a:rPr lang="en-US" b="1" spc="-20">
                <a:solidFill>
                  <a:srgbClr val="00385E"/>
                </a:solidFill>
                <a:latin typeface="Helvetica" pitchFamily="2" charset="0"/>
                <a:cs typeface="Calibri" panose="020F0502020204030204" pitchFamily="34" charset="0"/>
              </a:rPr>
              <a:t>Access</a:t>
            </a:r>
            <a:r>
              <a:rPr lang="en-US" spc="-20">
                <a:solidFill>
                  <a:srgbClr val="00385E"/>
                </a:solidFill>
                <a:latin typeface="Helvetica" pitchFamily="2" charset="0"/>
                <a:cs typeface="Calibri" panose="020F0502020204030204" pitchFamily="34" charset="0"/>
              </a:rPr>
              <a:t> </a:t>
            </a:r>
            <a:endParaRPr lang="en-US" spc="5">
              <a:solidFill>
                <a:srgbClr val="00385E"/>
              </a:solidFill>
              <a:latin typeface="Helvetica" pitchFamily="2" charset="0"/>
              <a:cs typeface="Calibri" panose="020F0502020204030204" pitchFamily="34" charset="0"/>
            </a:endParaRPr>
          </a:p>
        </p:txBody>
      </p:sp>
      <p:sp>
        <p:nvSpPr>
          <p:cNvPr id="121" name="Rectangle 120">
            <a:extLst>
              <a:ext uri="{FF2B5EF4-FFF2-40B4-BE49-F238E27FC236}">
                <a16:creationId xmlns:a16="http://schemas.microsoft.com/office/drawing/2014/main" id="{95904ABC-8CCB-1841-AF66-86D2646934CD}"/>
              </a:ext>
            </a:extLst>
          </p:cNvPr>
          <p:cNvSpPr/>
          <p:nvPr/>
        </p:nvSpPr>
        <p:spPr>
          <a:xfrm>
            <a:off x="6087296" y="1343452"/>
            <a:ext cx="2300662" cy="26276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Helvetica" pitchFamily="2" charset="0"/>
            </a:endParaRPr>
          </a:p>
        </p:txBody>
      </p:sp>
      <p:sp>
        <p:nvSpPr>
          <p:cNvPr id="132" name="object 77">
            <a:extLst>
              <a:ext uri="{FF2B5EF4-FFF2-40B4-BE49-F238E27FC236}">
                <a16:creationId xmlns:a16="http://schemas.microsoft.com/office/drawing/2014/main" id="{6716E249-0969-59D4-3D8C-2F6CB06061B6}"/>
              </a:ext>
            </a:extLst>
          </p:cNvPr>
          <p:cNvSpPr txBox="1"/>
          <p:nvPr/>
        </p:nvSpPr>
        <p:spPr>
          <a:xfrm>
            <a:off x="3484518" y="1350914"/>
            <a:ext cx="2300662" cy="592711"/>
          </a:xfrm>
          <a:prstGeom prst="rect">
            <a:avLst/>
          </a:prstGeom>
          <a:solidFill>
            <a:schemeClr val="tx2">
              <a:alpha val="10000"/>
            </a:schemeClr>
          </a:solidFill>
        </p:spPr>
        <p:txBody>
          <a:bodyPr vert="horz" wrap="square" lIns="68580" tIns="68580" rIns="68580" bIns="68580" rtlCol="0" anchor="ctr">
            <a:noAutofit/>
          </a:bodyPr>
          <a:lstStyle/>
          <a:p>
            <a:pPr marL="85725" algn="ctr" defTabSz="685800">
              <a:defRPr/>
            </a:pPr>
            <a:r>
              <a:rPr lang="en-US" b="1" spc="5">
                <a:solidFill>
                  <a:srgbClr val="00385E"/>
                </a:solidFill>
                <a:latin typeface="Helvetica" pitchFamily="2" charset="0"/>
                <a:cs typeface="Calibri" panose="020F0502020204030204" pitchFamily="34" charset="0"/>
              </a:rPr>
              <a:t>Robustness</a:t>
            </a:r>
          </a:p>
        </p:txBody>
      </p:sp>
      <p:sp>
        <p:nvSpPr>
          <p:cNvPr id="133" name="Rectangle 132">
            <a:extLst>
              <a:ext uri="{FF2B5EF4-FFF2-40B4-BE49-F238E27FC236}">
                <a16:creationId xmlns:a16="http://schemas.microsoft.com/office/drawing/2014/main" id="{4DAD646D-ADC5-0786-B6AA-36E8CF307C5E}"/>
              </a:ext>
            </a:extLst>
          </p:cNvPr>
          <p:cNvSpPr/>
          <p:nvPr/>
        </p:nvSpPr>
        <p:spPr>
          <a:xfrm>
            <a:off x="3484518" y="1343452"/>
            <a:ext cx="2300662" cy="26276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Helvetica" pitchFamily="2" charset="0"/>
            </a:endParaRPr>
          </a:p>
        </p:txBody>
      </p:sp>
      <p:sp>
        <p:nvSpPr>
          <p:cNvPr id="135" name="object 77">
            <a:extLst>
              <a:ext uri="{FF2B5EF4-FFF2-40B4-BE49-F238E27FC236}">
                <a16:creationId xmlns:a16="http://schemas.microsoft.com/office/drawing/2014/main" id="{C3F1C336-68D0-5B7A-3522-5FC7D5A77A29}"/>
              </a:ext>
            </a:extLst>
          </p:cNvPr>
          <p:cNvSpPr txBox="1"/>
          <p:nvPr/>
        </p:nvSpPr>
        <p:spPr>
          <a:xfrm>
            <a:off x="855618" y="1345257"/>
            <a:ext cx="2300662" cy="598659"/>
          </a:xfrm>
          <a:prstGeom prst="rect">
            <a:avLst/>
          </a:prstGeom>
          <a:solidFill>
            <a:schemeClr val="tx2">
              <a:alpha val="10000"/>
            </a:schemeClr>
          </a:solidFill>
        </p:spPr>
        <p:txBody>
          <a:bodyPr vert="horz" wrap="square" lIns="0" tIns="68580" rIns="0" bIns="68580" rtlCol="0" anchor="ctr">
            <a:noAutofit/>
          </a:bodyPr>
          <a:lstStyle/>
          <a:p>
            <a:pPr marL="85725" algn="ctr" defTabSz="685800">
              <a:defRPr/>
            </a:pPr>
            <a:r>
              <a:rPr lang="en-US" b="1" spc="-20">
                <a:solidFill>
                  <a:srgbClr val="00385E"/>
                </a:solidFill>
                <a:latin typeface="Helvetica"/>
                <a:cs typeface="Calibri"/>
              </a:rPr>
              <a:t>Scalable Manufacturing</a:t>
            </a:r>
          </a:p>
        </p:txBody>
      </p:sp>
      <p:sp>
        <p:nvSpPr>
          <p:cNvPr id="136" name="Rectangle 135">
            <a:extLst>
              <a:ext uri="{FF2B5EF4-FFF2-40B4-BE49-F238E27FC236}">
                <a16:creationId xmlns:a16="http://schemas.microsoft.com/office/drawing/2014/main" id="{6303E59C-C0CD-D7F0-E86E-510FCC61FF0A}"/>
              </a:ext>
            </a:extLst>
          </p:cNvPr>
          <p:cNvSpPr/>
          <p:nvPr/>
        </p:nvSpPr>
        <p:spPr>
          <a:xfrm>
            <a:off x="855618" y="1343452"/>
            <a:ext cx="2300662" cy="262765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Helvetica" pitchFamily="2" charset="0"/>
            </a:endParaRPr>
          </a:p>
        </p:txBody>
      </p:sp>
    </p:spTree>
    <p:extLst>
      <p:ext uri="{BB962C8B-B14F-4D97-AF65-F5344CB8AC3E}">
        <p14:creationId xmlns:p14="http://schemas.microsoft.com/office/powerpoint/2010/main" val="56156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t 32" hidden="1">
            <a:extLst>
              <a:ext uri="{FF2B5EF4-FFF2-40B4-BE49-F238E27FC236}">
                <a16:creationId xmlns:a16="http://schemas.microsoft.com/office/drawing/2014/main" id="{8C4B1126-51D5-A335-4057-FDA707CFF38F}"/>
              </a:ext>
            </a:extLst>
          </p:cNvPr>
          <p:cNvGraphicFramePr>
            <a:graphicFrameLocks noChangeAspect="1"/>
          </p:cNvGraphicFramePr>
          <p:nvPr>
            <p:custDataLst>
              <p:tags r:id="rId1"/>
            </p:custDataLst>
            <p:extLst>
              <p:ext uri="{D42A27DB-BD31-4B8C-83A1-F6EECF244321}">
                <p14:modId xmlns:p14="http://schemas.microsoft.com/office/powerpoint/2010/main" val="1335256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60" imgH="360" progId="TCLayout.ActiveDocument.1">
                  <p:embed/>
                </p:oleObj>
              </mc:Choice>
              <mc:Fallback>
                <p:oleObj name="Diapositive think-cell" r:id="rId4" imgW="360" imgH="360" progId="TCLayout.ActiveDocument.1">
                  <p:embed/>
                  <p:pic>
                    <p:nvPicPr>
                      <p:cNvPr id="33" name="Objet 32" hidden="1">
                        <a:extLst>
                          <a:ext uri="{FF2B5EF4-FFF2-40B4-BE49-F238E27FC236}">
                            <a16:creationId xmlns:a16="http://schemas.microsoft.com/office/drawing/2014/main" id="{8C4B1126-51D5-A335-4057-FDA707CFF3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095F318F-E63F-0255-C54A-BDA8FB49D81E}"/>
              </a:ext>
            </a:extLst>
          </p:cNvPr>
          <p:cNvSpPr>
            <a:spLocks noGrp="1"/>
          </p:cNvSpPr>
          <p:nvPr>
            <p:ph type="title"/>
          </p:nvPr>
        </p:nvSpPr>
        <p:spPr>
          <a:xfrm>
            <a:off x="1769329" y="56707"/>
            <a:ext cx="5605342" cy="595424"/>
          </a:xfrm>
        </p:spPr>
        <p:txBody>
          <a:bodyPr vert="horz"/>
          <a:lstStyle/>
          <a:p>
            <a:r>
              <a:rPr lang="en-US" dirty="0"/>
              <a:t>CAR20x22 cells are active against tumor cells with different antigen expression</a:t>
            </a:r>
          </a:p>
        </p:txBody>
      </p:sp>
      <p:grpSp>
        <p:nvGrpSpPr>
          <p:cNvPr id="6" name="Groupe 5">
            <a:extLst>
              <a:ext uri="{FF2B5EF4-FFF2-40B4-BE49-F238E27FC236}">
                <a16:creationId xmlns:a16="http://schemas.microsoft.com/office/drawing/2014/main" id="{CDD352C3-1214-4CFA-EF1D-2821623C3378}"/>
              </a:ext>
            </a:extLst>
          </p:cNvPr>
          <p:cNvGrpSpPr/>
          <p:nvPr/>
        </p:nvGrpSpPr>
        <p:grpSpPr>
          <a:xfrm>
            <a:off x="1971637" y="1095149"/>
            <a:ext cx="2128588" cy="1476601"/>
            <a:chOff x="463143" y="1183471"/>
            <a:chExt cx="2128588" cy="1476601"/>
          </a:xfrm>
        </p:grpSpPr>
        <p:pic>
          <p:nvPicPr>
            <p:cNvPr id="4" name="Picture 9">
              <a:extLst>
                <a:ext uri="{FF2B5EF4-FFF2-40B4-BE49-F238E27FC236}">
                  <a16:creationId xmlns:a16="http://schemas.microsoft.com/office/drawing/2014/main" id="{790CEF93-5439-46C0-C69A-71E6A414B46E}"/>
                </a:ext>
              </a:extLst>
            </p:cNvPr>
            <p:cNvPicPr>
              <a:picLocks noChangeAspect="1"/>
            </p:cNvPicPr>
            <p:nvPr/>
          </p:nvPicPr>
          <p:blipFill rotWithShape="1">
            <a:blip r:embed="rId6"/>
            <a:srcRect l="2810" t="5619" r="84665" b="74301"/>
            <a:stretch/>
          </p:blipFill>
          <p:spPr>
            <a:xfrm>
              <a:off x="463143" y="1246909"/>
              <a:ext cx="1076765" cy="1413163"/>
            </a:xfrm>
            <a:prstGeom prst="rect">
              <a:avLst/>
            </a:prstGeom>
          </p:spPr>
        </p:pic>
        <p:pic>
          <p:nvPicPr>
            <p:cNvPr id="5" name="Picture 9">
              <a:extLst>
                <a:ext uri="{FF2B5EF4-FFF2-40B4-BE49-F238E27FC236}">
                  <a16:creationId xmlns:a16="http://schemas.microsoft.com/office/drawing/2014/main" id="{3A20B68B-6575-4F89-1649-DA4BEE79BE2B}"/>
                </a:ext>
              </a:extLst>
            </p:cNvPr>
            <p:cNvPicPr>
              <a:picLocks noChangeAspect="1"/>
            </p:cNvPicPr>
            <p:nvPr/>
          </p:nvPicPr>
          <p:blipFill rotWithShape="1">
            <a:blip r:embed="rId6"/>
            <a:srcRect l="22356" t="4679" r="65119" b="74548"/>
            <a:stretch/>
          </p:blipFill>
          <p:spPr>
            <a:xfrm>
              <a:off x="1514966" y="1183471"/>
              <a:ext cx="1076765" cy="1461931"/>
            </a:xfrm>
            <a:prstGeom prst="rect">
              <a:avLst/>
            </a:prstGeom>
          </p:spPr>
        </p:pic>
      </p:grpSp>
      <p:grpSp>
        <p:nvGrpSpPr>
          <p:cNvPr id="12" name="Groupe 11">
            <a:extLst>
              <a:ext uri="{FF2B5EF4-FFF2-40B4-BE49-F238E27FC236}">
                <a16:creationId xmlns:a16="http://schemas.microsoft.com/office/drawing/2014/main" id="{B53CC34A-38F9-2CEC-0365-C749A71120E5}"/>
              </a:ext>
            </a:extLst>
          </p:cNvPr>
          <p:cNvGrpSpPr/>
          <p:nvPr/>
        </p:nvGrpSpPr>
        <p:grpSpPr>
          <a:xfrm>
            <a:off x="1042910" y="3234768"/>
            <a:ext cx="2070218" cy="1485780"/>
            <a:chOff x="2968132" y="1184072"/>
            <a:chExt cx="2070218" cy="1485780"/>
          </a:xfrm>
        </p:grpSpPr>
        <p:pic>
          <p:nvPicPr>
            <p:cNvPr id="7" name="Picture 9">
              <a:extLst>
                <a:ext uri="{FF2B5EF4-FFF2-40B4-BE49-F238E27FC236}">
                  <a16:creationId xmlns:a16="http://schemas.microsoft.com/office/drawing/2014/main" id="{D4D9DC48-5B3A-FE55-D4E1-6333F97E6F13}"/>
                </a:ext>
              </a:extLst>
            </p:cNvPr>
            <p:cNvPicPr>
              <a:picLocks noChangeAspect="1"/>
            </p:cNvPicPr>
            <p:nvPr/>
          </p:nvPicPr>
          <p:blipFill rotWithShape="1">
            <a:blip r:embed="rId6"/>
            <a:srcRect l="34361" t="3640" r="53495" b="75386"/>
            <a:stretch/>
          </p:blipFill>
          <p:spPr>
            <a:xfrm>
              <a:off x="2968132" y="1184072"/>
              <a:ext cx="1044000" cy="1476000"/>
            </a:xfrm>
            <a:prstGeom prst="rect">
              <a:avLst/>
            </a:prstGeom>
          </p:spPr>
        </p:pic>
        <p:pic>
          <p:nvPicPr>
            <p:cNvPr id="8" name="Picture 9">
              <a:extLst>
                <a:ext uri="{FF2B5EF4-FFF2-40B4-BE49-F238E27FC236}">
                  <a16:creationId xmlns:a16="http://schemas.microsoft.com/office/drawing/2014/main" id="{36C9EC9D-56D2-63A1-4F09-38078FC5F199}"/>
                </a:ext>
              </a:extLst>
            </p:cNvPr>
            <p:cNvPicPr>
              <a:picLocks noChangeAspect="1"/>
            </p:cNvPicPr>
            <p:nvPr/>
          </p:nvPicPr>
          <p:blipFill rotWithShape="1">
            <a:blip r:embed="rId6"/>
            <a:srcRect l="54595" t="4057" r="33450" b="75239"/>
            <a:stretch/>
          </p:blipFill>
          <p:spPr>
            <a:xfrm>
              <a:off x="4010669" y="1212811"/>
              <a:ext cx="1027681" cy="1457041"/>
            </a:xfrm>
            <a:prstGeom prst="rect">
              <a:avLst/>
            </a:prstGeom>
          </p:spPr>
        </p:pic>
      </p:grpSp>
      <p:grpSp>
        <p:nvGrpSpPr>
          <p:cNvPr id="11" name="Groupe 10">
            <a:extLst>
              <a:ext uri="{FF2B5EF4-FFF2-40B4-BE49-F238E27FC236}">
                <a16:creationId xmlns:a16="http://schemas.microsoft.com/office/drawing/2014/main" id="{9506495A-2AA3-AEEB-05A0-C71C790691F7}"/>
              </a:ext>
            </a:extLst>
          </p:cNvPr>
          <p:cNvGrpSpPr/>
          <p:nvPr/>
        </p:nvGrpSpPr>
        <p:grpSpPr>
          <a:xfrm>
            <a:off x="3185739" y="3241856"/>
            <a:ext cx="2188024" cy="1457041"/>
            <a:chOff x="5440356" y="1187704"/>
            <a:chExt cx="2188024" cy="1457041"/>
          </a:xfrm>
        </p:grpSpPr>
        <p:pic>
          <p:nvPicPr>
            <p:cNvPr id="9" name="Picture 9">
              <a:extLst>
                <a:ext uri="{FF2B5EF4-FFF2-40B4-BE49-F238E27FC236}">
                  <a16:creationId xmlns:a16="http://schemas.microsoft.com/office/drawing/2014/main" id="{AEC9B34D-D83E-99AC-D201-543A325C12AA}"/>
                </a:ext>
              </a:extLst>
            </p:cNvPr>
            <p:cNvPicPr>
              <a:picLocks noChangeAspect="1"/>
            </p:cNvPicPr>
            <p:nvPr/>
          </p:nvPicPr>
          <p:blipFill rotWithShape="1">
            <a:blip r:embed="rId6"/>
            <a:srcRect l="67113" t="3988" r="20933" b="75308"/>
            <a:stretch/>
          </p:blipFill>
          <p:spPr>
            <a:xfrm>
              <a:off x="5440356" y="1187704"/>
              <a:ext cx="1027681" cy="1457041"/>
            </a:xfrm>
            <a:prstGeom prst="rect">
              <a:avLst/>
            </a:prstGeom>
          </p:spPr>
        </p:pic>
        <p:pic>
          <p:nvPicPr>
            <p:cNvPr id="10" name="Picture 9">
              <a:extLst>
                <a:ext uri="{FF2B5EF4-FFF2-40B4-BE49-F238E27FC236}">
                  <a16:creationId xmlns:a16="http://schemas.microsoft.com/office/drawing/2014/main" id="{50E98A21-ACB7-D763-606B-4607F31E7F9E}"/>
                </a:ext>
              </a:extLst>
            </p:cNvPr>
            <p:cNvPicPr>
              <a:picLocks noChangeAspect="1"/>
            </p:cNvPicPr>
            <p:nvPr/>
          </p:nvPicPr>
          <p:blipFill rotWithShape="1">
            <a:blip r:embed="rId6"/>
            <a:srcRect l="86495" t="3988" b="75769"/>
            <a:stretch/>
          </p:blipFill>
          <p:spPr>
            <a:xfrm>
              <a:off x="6467349" y="1187704"/>
              <a:ext cx="1161031" cy="1424557"/>
            </a:xfrm>
            <a:prstGeom prst="rect">
              <a:avLst/>
            </a:prstGeom>
          </p:spPr>
        </p:pic>
      </p:grpSp>
      <p:sp>
        <p:nvSpPr>
          <p:cNvPr id="13" name="ZoneTexte 12">
            <a:extLst>
              <a:ext uri="{FF2B5EF4-FFF2-40B4-BE49-F238E27FC236}">
                <a16:creationId xmlns:a16="http://schemas.microsoft.com/office/drawing/2014/main" id="{A7318A69-B618-4556-0DAF-393C74C410EB}"/>
              </a:ext>
            </a:extLst>
          </p:cNvPr>
          <p:cNvSpPr txBox="1"/>
          <p:nvPr/>
        </p:nvSpPr>
        <p:spPr>
          <a:xfrm>
            <a:off x="2362481" y="754024"/>
            <a:ext cx="1242648" cy="461665"/>
          </a:xfrm>
          <a:prstGeom prst="rect">
            <a:avLst/>
          </a:prstGeom>
          <a:solidFill>
            <a:schemeClr val="bg1"/>
          </a:solidFill>
        </p:spPr>
        <p:txBody>
          <a:bodyPr wrap="none" rtlCol="0">
            <a:spAutoFit/>
          </a:bodyPr>
          <a:lstStyle/>
          <a:p>
            <a:r>
              <a:rPr lang="en-US" sz="1400" b="1" dirty="0"/>
              <a:t>CD20</a:t>
            </a:r>
            <a:r>
              <a:rPr lang="en-US" sz="1400" b="1" baseline="30000" dirty="0"/>
              <a:t>+</a:t>
            </a:r>
            <a:r>
              <a:rPr lang="en-US" sz="1400" b="1" dirty="0"/>
              <a:t>CD22</a:t>
            </a:r>
            <a:r>
              <a:rPr lang="en-US" sz="1400" b="1" baseline="30000" dirty="0"/>
              <a:t>+</a:t>
            </a:r>
          </a:p>
          <a:p>
            <a:pPr algn="ctr"/>
            <a:r>
              <a:rPr lang="en-US" sz="1000" b="1" dirty="0"/>
              <a:t>Target cells</a:t>
            </a:r>
          </a:p>
        </p:txBody>
      </p:sp>
      <p:sp>
        <p:nvSpPr>
          <p:cNvPr id="14" name="ZoneTexte 13">
            <a:extLst>
              <a:ext uri="{FF2B5EF4-FFF2-40B4-BE49-F238E27FC236}">
                <a16:creationId xmlns:a16="http://schemas.microsoft.com/office/drawing/2014/main" id="{F86F916A-8E36-CDA7-905E-042086B04156}"/>
              </a:ext>
            </a:extLst>
          </p:cNvPr>
          <p:cNvSpPr txBox="1"/>
          <p:nvPr/>
        </p:nvSpPr>
        <p:spPr>
          <a:xfrm>
            <a:off x="1471053" y="2943754"/>
            <a:ext cx="1212191" cy="605294"/>
          </a:xfrm>
          <a:prstGeom prst="rect">
            <a:avLst/>
          </a:prstGeom>
          <a:solidFill>
            <a:schemeClr val="bg1"/>
          </a:solidFill>
        </p:spPr>
        <p:txBody>
          <a:bodyPr wrap="none" rtlCol="0">
            <a:spAutoFit/>
          </a:bodyPr>
          <a:lstStyle/>
          <a:p>
            <a:r>
              <a:rPr lang="en-US" sz="1400" b="1" dirty="0">
                <a:solidFill>
                  <a:schemeClr val="bg1">
                    <a:lumMod val="65000"/>
                  </a:schemeClr>
                </a:solidFill>
              </a:rPr>
              <a:t>CD20</a:t>
            </a:r>
            <a:r>
              <a:rPr lang="en-US" sz="1400" b="1" baseline="30000" dirty="0">
                <a:solidFill>
                  <a:schemeClr val="bg1">
                    <a:lumMod val="65000"/>
                  </a:schemeClr>
                </a:solidFill>
              </a:rPr>
              <a:t>-</a:t>
            </a:r>
            <a:r>
              <a:rPr lang="en-US" sz="1400" b="1" dirty="0"/>
              <a:t>CD22</a:t>
            </a:r>
            <a:r>
              <a:rPr lang="en-US" sz="1400" b="1" baseline="30000" dirty="0"/>
              <a:t>+</a:t>
            </a:r>
          </a:p>
          <a:p>
            <a:pPr algn="ctr"/>
            <a:r>
              <a:rPr lang="en-US" sz="1000" b="1" dirty="0"/>
              <a:t>Target cells</a:t>
            </a:r>
          </a:p>
          <a:p>
            <a:endParaRPr lang="en-US" sz="1400" b="1" baseline="30000" dirty="0"/>
          </a:p>
        </p:txBody>
      </p:sp>
      <p:sp>
        <p:nvSpPr>
          <p:cNvPr id="15" name="ZoneTexte 14">
            <a:extLst>
              <a:ext uri="{FF2B5EF4-FFF2-40B4-BE49-F238E27FC236}">
                <a16:creationId xmlns:a16="http://schemas.microsoft.com/office/drawing/2014/main" id="{97E856C6-40EF-3918-AD70-26E2ABD2638F}"/>
              </a:ext>
            </a:extLst>
          </p:cNvPr>
          <p:cNvSpPr txBox="1"/>
          <p:nvPr/>
        </p:nvSpPr>
        <p:spPr>
          <a:xfrm>
            <a:off x="3584348" y="2943754"/>
            <a:ext cx="1212191" cy="605294"/>
          </a:xfrm>
          <a:prstGeom prst="rect">
            <a:avLst/>
          </a:prstGeom>
          <a:solidFill>
            <a:schemeClr val="bg1"/>
          </a:solidFill>
        </p:spPr>
        <p:txBody>
          <a:bodyPr wrap="none" rtlCol="0">
            <a:spAutoFit/>
          </a:bodyPr>
          <a:lstStyle/>
          <a:p>
            <a:r>
              <a:rPr lang="en-US" sz="1400" b="1" dirty="0"/>
              <a:t>CD20</a:t>
            </a:r>
            <a:r>
              <a:rPr lang="en-US" sz="1400" b="1" baseline="30000" dirty="0"/>
              <a:t>+</a:t>
            </a:r>
            <a:r>
              <a:rPr lang="en-US" sz="1400" b="1" dirty="0">
                <a:solidFill>
                  <a:schemeClr val="bg1">
                    <a:lumMod val="65000"/>
                  </a:schemeClr>
                </a:solidFill>
              </a:rPr>
              <a:t>CD22</a:t>
            </a:r>
            <a:r>
              <a:rPr lang="en-US" sz="1400" b="1" baseline="30000" dirty="0">
                <a:solidFill>
                  <a:schemeClr val="bg1">
                    <a:lumMod val="65000"/>
                  </a:schemeClr>
                </a:solidFill>
              </a:rPr>
              <a:t>-</a:t>
            </a:r>
          </a:p>
          <a:p>
            <a:pPr algn="ctr"/>
            <a:r>
              <a:rPr lang="en-US" sz="1000" b="1" dirty="0"/>
              <a:t>Target cells</a:t>
            </a:r>
          </a:p>
          <a:p>
            <a:endParaRPr lang="en-US" sz="1400" b="1" baseline="30000" dirty="0">
              <a:solidFill>
                <a:schemeClr val="bg1">
                  <a:lumMod val="65000"/>
                </a:schemeClr>
              </a:solidFill>
            </a:endParaRPr>
          </a:p>
        </p:txBody>
      </p:sp>
      <p:sp>
        <p:nvSpPr>
          <p:cNvPr id="16" name="ZoneTexte 15">
            <a:extLst>
              <a:ext uri="{FF2B5EF4-FFF2-40B4-BE49-F238E27FC236}">
                <a16:creationId xmlns:a16="http://schemas.microsoft.com/office/drawing/2014/main" id="{C5A4C801-4362-1D5F-ED17-5467DC492520}"/>
              </a:ext>
            </a:extLst>
          </p:cNvPr>
          <p:cNvSpPr txBox="1"/>
          <p:nvPr/>
        </p:nvSpPr>
        <p:spPr>
          <a:xfrm>
            <a:off x="2283684" y="2571149"/>
            <a:ext cx="816249" cy="246221"/>
          </a:xfrm>
          <a:prstGeom prst="rect">
            <a:avLst/>
          </a:prstGeom>
          <a:noFill/>
        </p:spPr>
        <p:txBody>
          <a:bodyPr wrap="none" rtlCol="0">
            <a:spAutoFit/>
          </a:bodyPr>
          <a:lstStyle/>
          <a:p>
            <a:r>
              <a:rPr lang="en-US" sz="1000" b="1" dirty="0"/>
              <a:t>CAR20x22</a:t>
            </a:r>
            <a:endParaRPr lang="en-US" sz="1000" b="1" baseline="30000" dirty="0"/>
          </a:p>
        </p:txBody>
      </p:sp>
      <p:sp>
        <p:nvSpPr>
          <p:cNvPr id="17" name="ZoneTexte 16">
            <a:extLst>
              <a:ext uri="{FF2B5EF4-FFF2-40B4-BE49-F238E27FC236}">
                <a16:creationId xmlns:a16="http://schemas.microsoft.com/office/drawing/2014/main" id="{96BC6907-4E25-3B54-D63E-1187E0E5CE08}"/>
              </a:ext>
            </a:extLst>
          </p:cNvPr>
          <p:cNvSpPr txBox="1"/>
          <p:nvPr/>
        </p:nvSpPr>
        <p:spPr>
          <a:xfrm>
            <a:off x="3082221" y="2571149"/>
            <a:ext cx="604653" cy="246221"/>
          </a:xfrm>
          <a:prstGeom prst="rect">
            <a:avLst/>
          </a:prstGeom>
          <a:noFill/>
        </p:spPr>
        <p:txBody>
          <a:bodyPr wrap="none" rtlCol="0">
            <a:spAutoFit/>
          </a:bodyPr>
          <a:lstStyle/>
          <a:p>
            <a:r>
              <a:rPr lang="en-US" sz="1000" b="1" dirty="0"/>
              <a:t>CAR22</a:t>
            </a:r>
            <a:endParaRPr lang="en-US" sz="1000" b="1" baseline="30000" dirty="0"/>
          </a:p>
        </p:txBody>
      </p:sp>
      <p:sp>
        <p:nvSpPr>
          <p:cNvPr id="18" name="ZoneTexte 17">
            <a:extLst>
              <a:ext uri="{FF2B5EF4-FFF2-40B4-BE49-F238E27FC236}">
                <a16:creationId xmlns:a16="http://schemas.microsoft.com/office/drawing/2014/main" id="{180BF25E-02B2-4D40-B1D2-491545525DC0}"/>
              </a:ext>
            </a:extLst>
          </p:cNvPr>
          <p:cNvSpPr txBox="1"/>
          <p:nvPr/>
        </p:nvSpPr>
        <p:spPr>
          <a:xfrm>
            <a:off x="1390807" y="4710768"/>
            <a:ext cx="816249" cy="246221"/>
          </a:xfrm>
          <a:prstGeom prst="rect">
            <a:avLst/>
          </a:prstGeom>
          <a:noFill/>
        </p:spPr>
        <p:txBody>
          <a:bodyPr wrap="none" rtlCol="0">
            <a:spAutoFit/>
          </a:bodyPr>
          <a:lstStyle/>
          <a:p>
            <a:r>
              <a:rPr lang="en-US" sz="1000" b="1" dirty="0"/>
              <a:t>CAR20x22</a:t>
            </a:r>
            <a:endParaRPr lang="en-US" sz="1000" b="1" baseline="30000" dirty="0"/>
          </a:p>
        </p:txBody>
      </p:sp>
      <p:sp>
        <p:nvSpPr>
          <p:cNvPr id="19" name="ZoneTexte 18">
            <a:extLst>
              <a:ext uri="{FF2B5EF4-FFF2-40B4-BE49-F238E27FC236}">
                <a16:creationId xmlns:a16="http://schemas.microsoft.com/office/drawing/2014/main" id="{754A35E2-0137-B602-56FB-A598D4E0475B}"/>
              </a:ext>
            </a:extLst>
          </p:cNvPr>
          <p:cNvSpPr txBox="1"/>
          <p:nvPr/>
        </p:nvSpPr>
        <p:spPr>
          <a:xfrm>
            <a:off x="2118464" y="4710768"/>
            <a:ext cx="604653" cy="246221"/>
          </a:xfrm>
          <a:prstGeom prst="rect">
            <a:avLst/>
          </a:prstGeom>
          <a:noFill/>
        </p:spPr>
        <p:txBody>
          <a:bodyPr wrap="none" rtlCol="0">
            <a:spAutoFit/>
          </a:bodyPr>
          <a:lstStyle/>
          <a:p>
            <a:r>
              <a:rPr lang="en-US" sz="1000" b="1" dirty="0"/>
              <a:t>CAR22</a:t>
            </a:r>
            <a:endParaRPr lang="en-US" sz="1000" b="1" baseline="30000" dirty="0"/>
          </a:p>
        </p:txBody>
      </p:sp>
      <p:sp>
        <p:nvSpPr>
          <p:cNvPr id="20" name="ZoneTexte 19">
            <a:extLst>
              <a:ext uri="{FF2B5EF4-FFF2-40B4-BE49-F238E27FC236}">
                <a16:creationId xmlns:a16="http://schemas.microsoft.com/office/drawing/2014/main" id="{19C1F209-FFA6-908C-0250-26E807B0D2D1}"/>
              </a:ext>
            </a:extLst>
          </p:cNvPr>
          <p:cNvSpPr txBox="1"/>
          <p:nvPr/>
        </p:nvSpPr>
        <p:spPr>
          <a:xfrm>
            <a:off x="3474137" y="4710768"/>
            <a:ext cx="816249" cy="246221"/>
          </a:xfrm>
          <a:prstGeom prst="rect">
            <a:avLst/>
          </a:prstGeom>
          <a:noFill/>
        </p:spPr>
        <p:txBody>
          <a:bodyPr wrap="square" rtlCol="0">
            <a:spAutoFit/>
          </a:bodyPr>
          <a:lstStyle/>
          <a:p>
            <a:r>
              <a:rPr lang="en-US" sz="1000" b="1" dirty="0"/>
              <a:t>CAR20x22</a:t>
            </a:r>
            <a:endParaRPr lang="en-US" sz="1000" b="1" baseline="30000" dirty="0"/>
          </a:p>
        </p:txBody>
      </p:sp>
      <p:sp>
        <p:nvSpPr>
          <p:cNvPr id="21" name="ZoneTexte 20">
            <a:extLst>
              <a:ext uri="{FF2B5EF4-FFF2-40B4-BE49-F238E27FC236}">
                <a16:creationId xmlns:a16="http://schemas.microsoft.com/office/drawing/2014/main" id="{BCA5785B-8FD8-FFA4-2937-FB4D210A77FD}"/>
              </a:ext>
            </a:extLst>
          </p:cNvPr>
          <p:cNvSpPr txBox="1"/>
          <p:nvPr/>
        </p:nvSpPr>
        <p:spPr>
          <a:xfrm>
            <a:off x="4258498" y="4710768"/>
            <a:ext cx="604653" cy="246221"/>
          </a:xfrm>
          <a:prstGeom prst="rect">
            <a:avLst/>
          </a:prstGeom>
          <a:noFill/>
        </p:spPr>
        <p:txBody>
          <a:bodyPr wrap="none" rtlCol="0">
            <a:spAutoFit/>
          </a:bodyPr>
          <a:lstStyle/>
          <a:p>
            <a:r>
              <a:rPr lang="en-US" sz="1000" b="1" dirty="0"/>
              <a:t>CAR22</a:t>
            </a:r>
            <a:endParaRPr lang="en-US" sz="1000" b="1" baseline="30000" dirty="0"/>
          </a:p>
        </p:txBody>
      </p:sp>
      <p:grpSp>
        <p:nvGrpSpPr>
          <p:cNvPr id="22" name="Groupe 21">
            <a:extLst>
              <a:ext uri="{FF2B5EF4-FFF2-40B4-BE49-F238E27FC236}">
                <a16:creationId xmlns:a16="http://schemas.microsoft.com/office/drawing/2014/main" id="{DA7D0D12-1AFB-27A7-D985-14EEB28F9CD7}"/>
              </a:ext>
            </a:extLst>
          </p:cNvPr>
          <p:cNvGrpSpPr/>
          <p:nvPr/>
        </p:nvGrpSpPr>
        <p:grpSpPr>
          <a:xfrm>
            <a:off x="5678479" y="1752556"/>
            <a:ext cx="3224441" cy="2618765"/>
            <a:chOff x="622625" y="1679728"/>
            <a:chExt cx="3224441" cy="2618765"/>
          </a:xfrm>
        </p:grpSpPr>
        <p:pic>
          <p:nvPicPr>
            <p:cNvPr id="23" name="Image 22">
              <a:extLst>
                <a:ext uri="{FF2B5EF4-FFF2-40B4-BE49-F238E27FC236}">
                  <a16:creationId xmlns:a16="http://schemas.microsoft.com/office/drawing/2014/main" id="{C9151BAA-0BFE-7700-63CA-C3257FAD1951}"/>
                </a:ext>
              </a:extLst>
            </p:cNvPr>
            <p:cNvPicPr>
              <a:picLocks noChangeAspect="1"/>
            </p:cNvPicPr>
            <p:nvPr/>
          </p:nvPicPr>
          <p:blipFill rotWithShape="1">
            <a:blip r:embed="rId7"/>
            <a:srcRect l="33497" t="21699" r="29528" b="26610"/>
            <a:stretch/>
          </p:blipFill>
          <p:spPr>
            <a:xfrm>
              <a:off x="1480018" y="1720188"/>
              <a:ext cx="1446415" cy="1667550"/>
            </a:xfrm>
            <a:prstGeom prst="rect">
              <a:avLst/>
            </a:prstGeom>
          </p:spPr>
        </p:pic>
        <p:pic>
          <p:nvPicPr>
            <p:cNvPr id="24" name="Image 23">
              <a:extLst>
                <a:ext uri="{FF2B5EF4-FFF2-40B4-BE49-F238E27FC236}">
                  <a16:creationId xmlns:a16="http://schemas.microsoft.com/office/drawing/2014/main" id="{F3C7FC78-1EC9-B25B-B7A1-FB838F5E3952}"/>
                </a:ext>
              </a:extLst>
            </p:cNvPr>
            <p:cNvPicPr>
              <a:picLocks noChangeAspect="1"/>
            </p:cNvPicPr>
            <p:nvPr/>
          </p:nvPicPr>
          <p:blipFill rotWithShape="1">
            <a:blip r:embed="rId7"/>
            <a:srcRect l="69262" t="9821" r="2859" b="32969"/>
            <a:stretch/>
          </p:blipFill>
          <p:spPr>
            <a:xfrm>
              <a:off x="2861697" y="1679728"/>
              <a:ext cx="985369" cy="1667550"/>
            </a:xfrm>
            <a:prstGeom prst="rect">
              <a:avLst/>
            </a:prstGeom>
          </p:spPr>
        </p:pic>
        <p:sp>
          <p:nvSpPr>
            <p:cNvPr id="25" name="ZoneTexte 24">
              <a:extLst>
                <a:ext uri="{FF2B5EF4-FFF2-40B4-BE49-F238E27FC236}">
                  <a16:creationId xmlns:a16="http://schemas.microsoft.com/office/drawing/2014/main" id="{98BA9D2D-ADB3-FC26-ECF7-ED7EC0F8C10A}"/>
                </a:ext>
              </a:extLst>
            </p:cNvPr>
            <p:cNvSpPr txBox="1"/>
            <p:nvPr/>
          </p:nvSpPr>
          <p:spPr>
            <a:xfrm>
              <a:off x="622625" y="1822470"/>
              <a:ext cx="941283" cy="276999"/>
            </a:xfrm>
            <a:prstGeom prst="rect">
              <a:avLst/>
            </a:prstGeom>
            <a:noFill/>
          </p:spPr>
          <p:txBody>
            <a:bodyPr wrap="none" rtlCol="0">
              <a:spAutoFit/>
            </a:bodyPr>
            <a:lstStyle/>
            <a:p>
              <a:r>
                <a:rPr lang="en-US" sz="1200" b="1" dirty="0"/>
                <a:t>CAR20x22</a:t>
              </a:r>
              <a:endParaRPr lang="en-US" sz="1200" b="1" baseline="30000" dirty="0"/>
            </a:p>
          </p:txBody>
        </p:sp>
        <p:sp>
          <p:nvSpPr>
            <p:cNvPr id="26" name="ZoneTexte 25">
              <a:extLst>
                <a:ext uri="{FF2B5EF4-FFF2-40B4-BE49-F238E27FC236}">
                  <a16:creationId xmlns:a16="http://schemas.microsoft.com/office/drawing/2014/main" id="{7F9D2A7B-4F77-BFD8-BC2D-1913E8B1EC5F}"/>
                </a:ext>
              </a:extLst>
            </p:cNvPr>
            <p:cNvSpPr txBox="1"/>
            <p:nvPr/>
          </p:nvSpPr>
          <p:spPr>
            <a:xfrm rot="18410086">
              <a:off x="937240" y="3617216"/>
              <a:ext cx="1085554" cy="276999"/>
            </a:xfrm>
            <a:prstGeom prst="rect">
              <a:avLst/>
            </a:prstGeom>
            <a:noFill/>
          </p:spPr>
          <p:txBody>
            <a:bodyPr wrap="none" rtlCol="0">
              <a:spAutoFit/>
            </a:bodyPr>
            <a:lstStyle/>
            <a:p>
              <a:r>
                <a:rPr lang="en-US" sz="1200" b="1" dirty="0"/>
                <a:t>CD20</a:t>
              </a:r>
              <a:r>
                <a:rPr lang="en-US" sz="1200" b="1" baseline="30000" dirty="0"/>
                <a:t>+</a:t>
              </a:r>
              <a:r>
                <a:rPr lang="en-US" sz="1200" b="1" dirty="0"/>
                <a:t>CD22</a:t>
              </a:r>
              <a:r>
                <a:rPr lang="en-US" sz="1200" b="1" baseline="30000" dirty="0"/>
                <a:t>+</a:t>
              </a:r>
            </a:p>
          </p:txBody>
        </p:sp>
        <p:sp>
          <p:nvSpPr>
            <p:cNvPr id="27" name="ZoneTexte 26">
              <a:extLst>
                <a:ext uri="{FF2B5EF4-FFF2-40B4-BE49-F238E27FC236}">
                  <a16:creationId xmlns:a16="http://schemas.microsoft.com/office/drawing/2014/main" id="{8130370C-1566-FFDF-7982-47702FAEDCC8}"/>
                </a:ext>
              </a:extLst>
            </p:cNvPr>
            <p:cNvSpPr txBox="1"/>
            <p:nvPr/>
          </p:nvSpPr>
          <p:spPr>
            <a:xfrm>
              <a:off x="877502" y="2364001"/>
              <a:ext cx="686406" cy="276999"/>
            </a:xfrm>
            <a:prstGeom prst="rect">
              <a:avLst/>
            </a:prstGeom>
            <a:noFill/>
          </p:spPr>
          <p:txBody>
            <a:bodyPr wrap="none" rtlCol="0">
              <a:spAutoFit/>
            </a:bodyPr>
            <a:lstStyle/>
            <a:p>
              <a:r>
                <a:rPr lang="en-US" sz="1200" b="1" dirty="0"/>
                <a:t>CAR22</a:t>
              </a:r>
              <a:endParaRPr lang="en-US" sz="1200" b="1" baseline="30000" dirty="0"/>
            </a:p>
          </p:txBody>
        </p:sp>
        <p:sp>
          <p:nvSpPr>
            <p:cNvPr id="28" name="ZoneTexte 27">
              <a:extLst>
                <a:ext uri="{FF2B5EF4-FFF2-40B4-BE49-F238E27FC236}">
                  <a16:creationId xmlns:a16="http://schemas.microsoft.com/office/drawing/2014/main" id="{6F01E331-FDCE-9D0C-2A10-039110EBB09B}"/>
                </a:ext>
              </a:extLst>
            </p:cNvPr>
            <p:cNvSpPr txBox="1"/>
            <p:nvPr/>
          </p:nvSpPr>
          <p:spPr>
            <a:xfrm>
              <a:off x="925592" y="2905532"/>
              <a:ext cx="638316" cy="276999"/>
            </a:xfrm>
            <a:prstGeom prst="rect">
              <a:avLst/>
            </a:prstGeom>
            <a:noFill/>
          </p:spPr>
          <p:txBody>
            <a:bodyPr wrap="none" rtlCol="0">
              <a:spAutoFit/>
            </a:bodyPr>
            <a:lstStyle/>
            <a:p>
              <a:r>
                <a:rPr lang="en-US" sz="1200" b="1" dirty="0"/>
                <a:t>No TD</a:t>
              </a:r>
              <a:endParaRPr lang="en-US" sz="1200" b="1" baseline="30000" dirty="0"/>
            </a:p>
          </p:txBody>
        </p:sp>
        <p:sp>
          <p:nvSpPr>
            <p:cNvPr id="29" name="ZoneTexte 28">
              <a:extLst>
                <a:ext uri="{FF2B5EF4-FFF2-40B4-BE49-F238E27FC236}">
                  <a16:creationId xmlns:a16="http://schemas.microsoft.com/office/drawing/2014/main" id="{D6C789EE-4493-B25A-4F87-F01534D1A0F7}"/>
                </a:ext>
              </a:extLst>
            </p:cNvPr>
            <p:cNvSpPr txBox="1"/>
            <p:nvPr/>
          </p:nvSpPr>
          <p:spPr>
            <a:xfrm rot="18410086">
              <a:off x="1288528" y="3606952"/>
              <a:ext cx="1059906" cy="276999"/>
            </a:xfrm>
            <a:prstGeom prst="rect">
              <a:avLst/>
            </a:prstGeom>
            <a:noFill/>
          </p:spPr>
          <p:txBody>
            <a:bodyPr wrap="none" rtlCol="0">
              <a:spAutoFit/>
            </a:bodyPr>
            <a:lstStyle/>
            <a:p>
              <a:r>
                <a:rPr lang="en-US" sz="1200" b="1" dirty="0">
                  <a:solidFill>
                    <a:schemeClr val="bg1">
                      <a:lumMod val="65000"/>
                    </a:schemeClr>
                  </a:solidFill>
                </a:rPr>
                <a:t>CD20</a:t>
              </a:r>
              <a:r>
                <a:rPr lang="en-US" sz="1200" b="1" baseline="30000" dirty="0">
                  <a:solidFill>
                    <a:schemeClr val="bg1">
                      <a:lumMod val="65000"/>
                    </a:schemeClr>
                  </a:solidFill>
                </a:rPr>
                <a:t>-</a:t>
              </a:r>
              <a:r>
                <a:rPr lang="en-US" sz="1200" b="1" dirty="0"/>
                <a:t>CD22</a:t>
              </a:r>
              <a:r>
                <a:rPr lang="en-US" sz="1200" b="1" baseline="30000" dirty="0"/>
                <a:t>+</a:t>
              </a:r>
            </a:p>
          </p:txBody>
        </p:sp>
        <p:sp>
          <p:nvSpPr>
            <p:cNvPr id="30" name="ZoneTexte 29">
              <a:extLst>
                <a:ext uri="{FF2B5EF4-FFF2-40B4-BE49-F238E27FC236}">
                  <a16:creationId xmlns:a16="http://schemas.microsoft.com/office/drawing/2014/main" id="{132E92A5-172B-452B-A248-73C3A181D266}"/>
                </a:ext>
              </a:extLst>
            </p:cNvPr>
            <p:cNvSpPr txBox="1"/>
            <p:nvPr/>
          </p:nvSpPr>
          <p:spPr>
            <a:xfrm rot="18410086">
              <a:off x="1614168" y="3617216"/>
              <a:ext cx="1085554" cy="276999"/>
            </a:xfrm>
            <a:prstGeom prst="rect">
              <a:avLst/>
            </a:prstGeom>
            <a:noFill/>
          </p:spPr>
          <p:txBody>
            <a:bodyPr wrap="none" rtlCol="0">
              <a:spAutoFit/>
            </a:bodyPr>
            <a:lstStyle/>
            <a:p>
              <a:r>
                <a:rPr lang="en-US" sz="1200" b="1" dirty="0"/>
                <a:t>CD20</a:t>
              </a:r>
              <a:r>
                <a:rPr lang="en-US" sz="1200" b="1" baseline="30000" dirty="0"/>
                <a:t>+</a:t>
              </a:r>
              <a:r>
                <a:rPr lang="en-US" sz="1200" b="1" dirty="0">
                  <a:solidFill>
                    <a:schemeClr val="bg1">
                      <a:lumMod val="65000"/>
                    </a:schemeClr>
                  </a:solidFill>
                </a:rPr>
                <a:t>CD22</a:t>
              </a:r>
              <a:r>
                <a:rPr lang="en-US" sz="1200" b="1" baseline="30000" dirty="0">
                  <a:solidFill>
                    <a:schemeClr val="bg1">
                      <a:lumMod val="65000"/>
                    </a:schemeClr>
                  </a:solidFill>
                </a:rPr>
                <a:t>-</a:t>
              </a:r>
            </a:p>
          </p:txBody>
        </p:sp>
        <p:sp>
          <p:nvSpPr>
            <p:cNvPr id="31" name="ZoneTexte 30">
              <a:extLst>
                <a:ext uri="{FF2B5EF4-FFF2-40B4-BE49-F238E27FC236}">
                  <a16:creationId xmlns:a16="http://schemas.microsoft.com/office/drawing/2014/main" id="{A6BD8B1A-1137-4F6F-1A1B-501ACB177D08}"/>
                </a:ext>
              </a:extLst>
            </p:cNvPr>
            <p:cNvSpPr txBox="1"/>
            <p:nvPr/>
          </p:nvSpPr>
          <p:spPr>
            <a:xfrm rot="18410086">
              <a:off x="1965457" y="3606952"/>
              <a:ext cx="1059906" cy="276999"/>
            </a:xfrm>
            <a:prstGeom prst="rect">
              <a:avLst/>
            </a:prstGeom>
            <a:noFill/>
          </p:spPr>
          <p:txBody>
            <a:bodyPr wrap="none" rtlCol="0">
              <a:spAutoFit/>
            </a:bodyPr>
            <a:lstStyle/>
            <a:p>
              <a:r>
                <a:rPr lang="en-US" sz="1200" b="1" dirty="0">
                  <a:solidFill>
                    <a:schemeClr val="bg1">
                      <a:lumMod val="65000"/>
                    </a:schemeClr>
                  </a:solidFill>
                </a:rPr>
                <a:t>CD20</a:t>
              </a:r>
              <a:r>
                <a:rPr lang="en-US" sz="1200" b="1" baseline="30000" dirty="0">
                  <a:solidFill>
                    <a:schemeClr val="bg1">
                      <a:lumMod val="65000"/>
                    </a:schemeClr>
                  </a:solidFill>
                </a:rPr>
                <a:t>-</a:t>
              </a:r>
              <a:r>
                <a:rPr lang="en-US" sz="1200" b="1" dirty="0">
                  <a:solidFill>
                    <a:schemeClr val="bg1">
                      <a:lumMod val="65000"/>
                    </a:schemeClr>
                  </a:solidFill>
                </a:rPr>
                <a:t>CD22</a:t>
              </a:r>
              <a:r>
                <a:rPr lang="en-US" sz="1200" b="1" baseline="30000" dirty="0">
                  <a:solidFill>
                    <a:schemeClr val="bg1">
                      <a:lumMod val="65000"/>
                    </a:schemeClr>
                  </a:solidFill>
                </a:rPr>
                <a:t>-</a:t>
              </a:r>
            </a:p>
          </p:txBody>
        </p:sp>
      </p:grpSp>
      <p:sp>
        <p:nvSpPr>
          <p:cNvPr id="3" name="ZoneTexte 2">
            <a:extLst>
              <a:ext uri="{FF2B5EF4-FFF2-40B4-BE49-F238E27FC236}">
                <a16:creationId xmlns:a16="http://schemas.microsoft.com/office/drawing/2014/main" id="{7595102A-91D7-7ABE-8016-5ACE805B8C15}"/>
              </a:ext>
            </a:extLst>
          </p:cNvPr>
          <p:cNvSpPr txBox="1"/>
          <p:nvPr/>
        </p:nvSpPr>
        <p:spPr>
          <a:xfrm>
            <a:off x="52390" y="1152696"/>
            <a:ext cx="1777794" cy="307777"/>
          </a:xfrm>
          <a:prstGeom prst="rect">
            <a:avLst/>
          </a:prstGeom>
          <a:solidFill>
            <a:schemeClr val="bg1"/>
          </a:solidFill>
        </p:spPr>
        <p:txBody>
          <a:bodyPr wrap="none" rtlCol="0">
            <a:spAutoFit/>
          </a:bodyPr>
          <a:lstStyle/>
          <a:p>
            <a:r>
              <a:rPr lang="en-US" sz="1400" b="1" i="1" dirty="0">
                <a:solidFill>
                  <a:schemeClr val="tx1">
                    <a:lumMod val="75000"/>
                    <a:lumOff val="25000"/>
                  </a:schemeClr>
                </a:solidFill>
              </a:rPr>
              <a:t>Cytotoxicity Assay</a:t>
            </a:r>
            <a:endParaRPr lang="en-US" sz="1000" b="1" i="1" dirty="0">
              <a:solidFill>
                <a:schemeClr val="tx1">
                  <a:lumMod val="75000"/>
                  <a:lumOff val="25000"/>
                </a:schemeClr>
              </a:solidFill>
            </a:endParaRPr>
          </a:p>
        </p:txBody>
      </p:sp>
      <p:sp>
        <p:nvSpPr>
          <p:cNvPr id="32" name="ZoneTexte 31">
            <a:extLst>
              <a:ext uri="{FF2B5EF4-FFF2-40B4-BE49-F238E27FC236}">
                <a16:creationId xmlns:a16="http://schemas.microsoft.com/office/drawing/2014/main" id="{EE513BCE-2146-9281-473B-3E809612BD72}"/>
              </a:ext>
            </a:extLst>
          </p:cNvPr>
          <p:cNvSpPr txBox="1"/>
          <p:nvPr/>
        </p:nvSpPr>
        <p:spPr>
          <a:xfrm>
            <a:off x="6657119" y="1152696"/>
            <a:ext cx="1203919" cy="307777"/>
          </a:xfrm>
          <a:prstGeom prst="rect">
            <a:avLst/>
          </a:prstGeom>
          <a:solidFill>
            <a:schemeClr val="bg1"/>
          </a:solidFill>
        </p:spPr>
        <p:txBody>
          <a:bodyPr wrap="none" rtlCol="0">
            <a:spAutoFit/>
          </a:bodyPr>
          <a:lstStyle/>
          <a:p>
            <a:r>
              <a:rPr lang="en-US" sz="1400" b="1" i="1" dirty="0">
                <a:solidFill>
                  <a:schemeClr val="tx1">
                    <a:lumMod val="75000"/>
                    <a:lumOff val="25000"/>
                  </a:schemeClr>
                </a:solidFill>
              </a:rPr>
              <a:t>ELISA </a:t>
            </a:r>
            <a:r>
              <a:rPr lang="en-US" sz="1400" b="1" i="1" dirty="0" err="1">
                <a:solidFill>
                  <a:schemeClr val="tx1">
                    <a:lumMod val="75000"/>
                    <a:lumOff val="25000"/>
                  </a:schemeClr>
                </a:solidFill>
              </a:rPr>
              <a:t>IFN</a:t>
            </a:r>
            <a:r>
              <a:rPr lang="en-US" sz="1400" b="1" i="1" dirty="0" err="1">
                <a:solidFill>
                  <a:schemeClr val="tx1">
                    <a:lumMod val="75000"/>
                    <a:lumOff val="25000"/>
                  </a:schemeClr>
                </a:solidFill>
                <a:latin typeface="Symbol" panose="05050102010706020507" pitchFamily="18" charset="2"/>
              </a:rPr>
              <a:t>g</a:t>
            </a:r>
            <a:r>
              <a:rPr lang="en-US" sz="1400" b="1" i="1" dirty="0">
                <a:solidFill>
                  <a:schemeClr val="tx1">
                    <a:lumMod val="75000"/>
                    <a:lumOff val="25000"/>
                  </a:schemeClr>
                </a:solidFill>
              </a:rPr>
              <a:t> </a:t>
            </a:r>
            <a:endParaRPr lang="en-US" sz="1000" b="1" i="1" dirty="0">
              <a:solidFill>
                <a:schemeClr val="tx1">
                  <a:lumMod val="75000"/>
                  <a:lumOff val="25000"/>
                </a:schemeClr>
              </a:solidFill>
            </a:endParaRPr>
          </a:p>
        </p:txBody>
      </p:sp>
      <p:sp>
        <p:nvSpPr>
          <p:cNvPr id="35" name="ZoneTexte 34">
            <a:extLst>
              <a:ext uri="{FF2B5EF4-FFF2-40B4-BE49-F238E27FC236}">
                <a16:creationId xmlns:a16="http://schemas.microsoft.com/office/drawing/2014/main" id="{5045F613-86BE-1AD7-72D2-A107F646D68A}"/>
              </a:ext>
            </a:extLst>
          </p:cNvPr>
          <p:cNvSpPr txBox="1"/>
          <p:nvPr/>
        </p:nvSpPr>
        <p:spPr>
          <a:xfrm>
            <a:off x="6306587" y="4272959"/>
            <a:ext cx="1340987" cy="246221"/>
          </a:xfrm>
          <a:prstGeom prst="rect">
            <a:avLst/>
          </a:prstGeom>
          <a:noFill/>
        </p:spPr>
        <p:txBody>
          <a:bodyPr wrap="square">
            <a:spAutoFit/>
          </a:bodyPr>
          <a:lstStyle/>
          <a:p>
            <a:pPr algn="ctr"/>
            <a:r>
              <a:rPr lang="en-US" sz="1000" b="1" dirty="0"/>
              <a:t>Target cells</a:t>
            </a:r>
          </a:p>
        </p:txBody>
      </p:sp>
      <p:sp>
        <p:nvSpPr>
          <p:cNvPr id="36" name="Parenthèse fermante 35">
            <a:extLst>
              <a:ext uri="{FF2B5EF4-FFF2-40B4-BE49-F238E27FC236}">
                <a16:creationId xmlns:a16="http://schemas.microsoft.com/office/drawing/2014/main" id="{EA050364-7AAB-444C-5190-B38B7BACC9FC}"/>
              </a:ext>
            </a:extLst>
          </p:cNvPr>
          <p:cNvSpPr/>
          <p:nvPr/>
        </p:nvSpPr>
        <p:spPr>
          <a:xfrm rot="5400000">
            <a:off x="6920174" y="3398587"/>
            <a:ext cx="113812" cy="1659224"/>
          </a:xfrm>
          <a:prstGeom prst="rightBracket">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782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C0190C56-89B6-1A05-1E9F-0B64BC6F3759}"/>
              </a:ext>
            </a:extLst>
          </p:cNvPr>
          <p:cNvGraphicFramePr>
            <a:graphicFrameLocks noChangeAspect="1"/>
          </p:cNvGraphicFramePr>
          <p:nvPr>
            <p:custDataLst>
              <p:tags r:id="rId1"/>
            </p:custDataLst>
            <p:extLst>
              <p:ext uri="{D42A27DB-BD31-4B8C-83A1-F6EECF244321}">
                <p14:modId xmlns:p14="http://schemas.microsoft.com/office/powerpoint/2010/main" val="3954652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12" name="Objet 11" hidden="1">
                        <a:extLst>
                          <a:ext uri="{FF2B5EF4-FFF2-40B4-BE49-F238E27FC236}">
                            <a16:creationId xmlns:a16="http://schemas.microsoft.com/office/drawing/2014/main" id="{C0190C56-89B6-1A05-1E9F-0B64BC6F37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423DB3E4-45E1-E869-D66D-073ACC1C6E11}"/>
              </a:ext>
            </a:extLst>
          </p:cNvPr>
          <p:cNvSpPr>
            <a:spLocks noGrp="1"/>
          </p:cNvSpPr>
          <p:nvPr>
            <p:ph type="title"/>
          </p:nvPr>
        </p:nvSpPr>
        <p:spPr/>
        <p:txBody>
          <a:bodyPr vert="horz"/>
          <a:lstStyle/>
          <a:p>
            <a:r>
              <a:rPr lang="en-US" dirty="0"/>
              <a:t>Robust and Sustained Multiple Antigen Targeting </a:t>
            </a:r>
            <a:r>
              <a:rPr lang="en-US" i="1" dirty="0"/>
              <a:t>in vitro</a:t>
            </a:r>
            <a:endParaRPr lang="en-US" dirty="0"/>
          </a:p>
        </p:txBody>
      </p:sp>
      <p:sp>
        <p:nvSpPr>
          <p:cNvPr id="14" name="TextBox 9">
            <a:extLst>
              <a:ext uri="{FF2B5EF4-FFF2-40B4-BE49-F238E27FC236}">
                <a16:creationId xmlns:a16="http://schemas.microsoft.com/office/drawing/2014/main" id="{16F32186-03CE-280C-23F6-C07E54A0F54B}"/>
              </a:ext>
            </a:extLst>
          </p:cNvPr>
          <p:cNvSpPr txBox="1"/>
          <p:nvPr/>
        </p:nvSpPr>
        <p:spPr>
          <a:xfrm>
            <a:off x="583474" y="4598095"/>
            <a:ext cx="7977051" cy="323165"/>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00385E"/>
                </a:solidFill>
                <a:effectLst/>
                <a:uLnTx/>
                <a:uFillTx/>
                <a:latin typeface="HurmeGeometricSans2 Light"/>
              </a:defRPr>
            </a:lvl1pPr>
          </a:lstStyle>
          <a:p>
            <a:r>
              <a:rPr lang="en-US" sz="1500" dirty="0">
                <a:latin typeface="Calibri" panose="020F0502020204030204" pitchFamily="34" charset="0"/>
                <a:cs typeface="Calibri" panose="020F0502020204030204" pitchFamily="34" charset="0"/>
              </a:rPr>
              <a:t>UCART20x22 exhibits robust and sustained cytolytic activity </a:t>
            </a:r>
            <a:r>
              <a:rPr lang="en-US" sz="1500" i="1" dirty="0">
                <a:latin typeface="Calibri" panose="020F0502020204030204" pitchFamily="34" charset="0"/>
                <a:cs typeface="Calibri" panose="020F0502020204030204" pitchFamily="34" charset="0"/>
              </a:rPr>
              <a:t>in vitro</a:t>
            </a:r>
          </a:p>
        </p:txBody>
      </p:sp>
      <p:graphicFrame>
        <p:nvGraphicFramePr>
          <p:cNvPr id="8" name="Object 4">
            <a:extLst>
              <a:ext uri="{FF2B5EF4-FFF2-40B4-BE49-F238E27FC236}">
                <a16:creationId xmlns:a16="http://schemas.microsoft.com/office/drawing/2014/main" id="{818A6056-C5DA-AFCA-C32D-255331B9A78E}"/>
              </a:ext>
            </a:extLst>
          </p:cNvPr>
          <p:cNvGraphicFramePr>
            <a:graphicFrameLocks noChangeAspect="1"/>
          </p:cNvGraphicFramePr>
          <p:nvPr>
            <p:extLst>
              <p:ext uri="{D42A27DB-BD31-4B8C-83A1-F6EECF244321}">
                <p14:modId xmlns:p14="http://schemas.microsoft.com/office/powerpoint/2010/main" val="2639080585"/>
              </p:ext>
            </p:extLst>
          </p:nvPr>
        </p:nvGraphicFramePr>
        <p:xfrm>
          <a:off x="376519" y="2239297"/>
          <a:ext cx="2740149" cy="2160000"/>
        </p:xfrm>
        <a:graphic>
          <a:graphicData uri="http://schemas.openxmlformats.org/presentationml/2006/ole">
            <mc:AlternateContent xmlns:mc="http://schemas.openxmlformats.org/markup-compatibility/2006">
              <mc:Choice xmlns:v="urn:schemas-microsoft-com:vml" Requires="v">
                <p:oleObj name="Prism 8" r:id="rId5" imgW="3846112" imgH="3032317" progId="Prism8.Document">
                  <p:embed/>
                </p:oleObj>
              </mc:Choice>
              <mc:Fallback>
                <p:oleObj name="Prism 8" r:id="rId5" imgW="3846112" imgH="3032317" progId="Prism8.Document">
                  <p:embed/>
                  <p:pic>
                    <p:nvPicPr>
                      <p:cNvPr id="8" name="Object 4">
                        <a:extLst>
                          <a:ext uri="{FF2B5EF4-FFF2-40B4-BE49-F238E27FC236}">
                            <a16:creationId xmlns:a16="http://schemas.microsoft.com/office/drawing/2014/main" id="{818A6056-C5DA-AFCA-C32D-255331B9A78E}"/>
                          </a:ext>
                        </a:extLst>
                      </p:cNvPr>
                      <p:cNvPicPr/>
                      <p:nvPr/>
                    </p:nvPicPr>
                    <p:blipFill>
                      <a:blip r:embed="rId6"/>
                      <a:stretch>
                        <a:fillRect/>
                      </a:stretch>
                    </p:blipFill>
                    <p:spPr>
                      <a:xfrm>
                        <a:off x="376519" y="2239297"/>
                        <a:ext cx="2740149" cy="2160000"/>
                      </a:xfrm>
                      <a:prstGeom prst="rect">
                        <a:avLst/>
                      </a:prstGeom>
                    </p:spPr>
                  </p:pic>
                </p:oleObj>
              </mc:Fallback>
            </mc:AlternateContent>
          </a:graphicData>
        </a:graphic>
      </p:graphicFrame>
      <p:graphicFrame>
        <p:nvGraphicFramePr>
          <p:cNvPr id="9" name="Object 5">
            <a:extLst>
              <a:ext uri="{FF2B5EF4-FFF2-40B4-BE49-F238E27FC236}">
                <a16:creationId xmlns:a16="http://schemas.microsoft.com/office/drawing/2014/main" id="{88D4C655-EDF0-3BBF-FE40-F5B65CB19C31}"/>
              </a:ext>
            </a:extLst>
          </p:cNvPr>
          <p:cNvGraphicFramePr>
            <a:graphicFrameLocks noChangeAspect="1"/>
          </p:cNvGraphicFramePr>
          <p:nvPr>
            <p:extLst>
              <p:ext uri="{D42A27DB-BD31-4B8C-83A1-F6EECF244321}">
                <p14:modId xmlns:p14="http://schemas.microsoft.com/office/powerpoint/2010/main" val="2252616824"/>
              </p:ext>
            </p:extLst>
          </p:nvPr>
        </p:nvGraphicFramePr>
        <p:xfrm>
          <a:off x="3176218" y="2239297"/>
          <a:ext cx="2925542" cy="2160000"/>
        </p:xfrm>
        <a:graphic>
          <a:graphicData uri="http://schemas.openxmlformats.org/presentationml/2006/ole">
            <mc:AlternateContent xmlns:mc="http://schemas.openxmlformats.org/markup-compatibility/2006">
              <mc:Choice xmlns:v="urn:schemas-microsoft-com:vml" Requires="v">
                <p:oleObj name="Prism 8" r:id="rId7" imgW="4112838" imgH="3036996" progId="Prism8.Document">
                  <p:embed/>
                </p:oleObj>
              </mc:Choice>
              <mc:Fallback>
                <p:oleObj name="Prism 8" r:id="rId7" imgW="4112838" imgH="3036996" progId="Prism8.Document">
                  <p:embed/>
                  <p:pic>
                    <p:nvPicPr>
                      <p:cNvPr id="9" name="Object 5">
                        <a:extLst>
                          <a:ext uri="{FF2B5EF4-FFF2-40B4-BE49-F238E27FC236}">
                            <a16:creationId xmlns:a16="http://schemas.microsoft.com/office/drawing/2014/main" id="{88D4C655-EDF0-3BBF-FE40-F5B65CB19C31}"/>
                          </a:ext>
                        </a:extLst>
                      </p:cNvPr>
                      <p:cNvPicPr/>
                      <p:nvPr/>
                    </p:nvPicPr>
                    <p:blipFill>
                      <a:blip r:embed="rId8"/>
                      <a:stretch>
                        <a:fillRect/>
                      </a:stretch>
                    </p:blipFill>
                    <p:spPr>
                      <a:xfrm>
                        <a:off x="3176218" y="2239297"/>
                        <a:ext cx="2925542" cy="2160000"/>
                      </a:xfrm>
                      <a:prstGeom prst="rect">
                        <a:avLst/>
                      </a:prstGeom>
                    </p:spPr>
                  </p:pic>
                </p:oleObj>
              </mc:Fallback>
            </mc:AlternateContent>
          </a:graphicData>
        </a:graphic>
      </p:graphicFrame>
      <p:graphicFrame>
        <p:nvGraphicFramePr>
          <p:cNvPr id="10" name="Object 6">
            <a:extLst>
              <a:ext uri="{FF2B5EF4-FFF2-40B4-BE49-F238E27FC236}">
                <a16:creationId xmlns:a16="http://schemas.microsoft.com/office/drawing/2014/main" id="{05412822-97B6-380A-4874-9B6A5A88A92B}"/>
              </a:ext>
            </a:extLst>
          </p:cNvPr>
          <p:cNvGraphicFramePr>
            <a:graphicFrameLocks noChangeAspect="1"/>
          </p:cNvGraphicFramePr>
          <p:nvPr>
            <p:extLst>
              <p:ext uri="{D42A27DB-BD31-4B8C-83A1-F6EECF244321}">
                <p14:modId xmlns:p14="http://schemas.microsoft.com/office/powerpoint/2010/main" val="1936021703"/>
              </p:ext>
            </p:extLst>
          </p:nvPr>
        </p:nvGraphicFramePr>
        <p:xfrm>
          <a:off x="6099335" y="2239297"/>
          <a:ext cx="2950223" cy="2160000"/>
        </p:xfrm>
        <a:graphic>
          <a:graphicData uri="http://schemas.openxmlformats.org/presentationml/2006/ole">
            <mc:AlternateContent xmlns:mc="http://schemas.openxmlformats.org/markup-compatibility/2006">
              <mc:Choice xmlns:v="urn:schemas-microsoft-com:vml" Requires="v">
                <p:oleObj name="Prism 8" r:id="rId9" imgW="4112838" imgH="3011079" progId="Prism8.Document">
                  <p:embed/>
                </p:oleObj>
              </mc:Choice>
              <mc:Fallback>
                <p:oleObj name="Prism 8" r:id="rId9" imgW="4112838" imgH="3011079" progId="Prism8.Document">
                  <p:embed/>
                  <p:pic>
                    <p:nvPicPr>
                      <p:cNvPr id="10" name="Object 6">
                        <a:extLst>
                          <a:ext uri="{FF2B5EF4-FFF2-40B4-BE49-F238E27FC236}">
                            <a16:creationId xmlns:a16="http://schemas.microsoft.com/office/drawing/2014/main" id="{05412822-97B6-380A-4874-9B6A5A88A92B}"/>
                          </a:ext>
                        </a:extLst>
                      </p:cNvPr>
                      <p:cNvPicPr/>
                      <p:nvPr/>
                    </p:nvPicPr>
                    <p:blipFill>
                      <a:blip r:embed="rId10"/>
                      <a:stretch>
                        <a:fillRect/>
                      </a:stretch>
                    </p:blipFill>
                    <p:spPr>
                      <a:xfrm>
                        <a:off x="6099335" y="2239297"/>
                        <a:ext cx="2950223" cy="2160000"/>
                      </a:xfrm>
                      <a:prstGeom prst="rect">
                        <a:avLst/>
                      </a:prstGeom>
                    </p:spPr>
                  </p:pic>
                </p:oleObj>
              </mc:Fallback>
            </mc:AlternateContent>
          </a:graphicData>
        </a:graphic>
      </p:graphicFrame>
      <p:grpSp>
        <p:nvGrpSpPr>
          <p:cNvPr id="22" name="Groupe 21">
            <a:extLst>
              <a:ext uri="{FF2B5EF4-FFF2-40B4-BE49-F238E27FC236}">
                <a16:creationId xmlns:a16="http://schemas.microsoft.com/office/drawing/2014/main" id="{B3E0D859-44AB-F7FC-C035-77605DB6C2A4}"/>
              </a:ext>
            </a:extLst>
          </p:cNvPr>
          <p:cNvGrpSpPr/>
          <p:nvPr/>
        </p:nvGrpSpPr>
        <p:grpSpPr>
          <a:xfrm>
            <a:off x="1719943" y="795491"/>
            <a:ext cx="5880542" cy="1273389"/>
            <a:chOff x="1719943" y="947891"/>
            <a:chExt cx="5880542" cy="1273389"/>
          </a:xfrm>
        </p:grpSpPr>
        <p:pic>
          <p:nvPicPr>
            <p:cNvPr id="20" name="Image 19">
              <a:extLst>
                <a:ext uri="{FF2B5EF4-FFF2-40B4-BE49-F238E27FC236}">
                  <a16:creationId xmlns:a16="http://schemas.microsoft.com/office/drawing/2014/main" id="{BEF1ED58-DFCD-CE5D-3FAA-1265B0C4F9A5}"/>
                </a:ext>
              </a:extLst>
            </p:cNvPr>
            <p:cNvPicPr>
              <a:picLocks noChangeAspect="1"/>
            </p:cNvPicPr>
            <p:nvPr/>
          </p:nvPicPr>
          <p:blipFill rotWithShape="1">
            <a:blip r:embed="rId11"/>
            <a:srcRect t="15908" b="18016"/>
            <a:stretch/>
          </p:blipFill>
          <p:spPr>
            <a:xfrm>
              <a:off x="1719943" y="947891"/>
              <a:ext cx="5880542" cy="1162475"/>
            </a:xfrm>
            <a:prstGeom prst="rect">
              <a:avLst/>
            </a:prstGeom>
          </p:spPr>
        </p:pic>
        <p:sp>
          <p:nvSpPr>
            <p:cNvPr id="21" name="ZoneTexte 20">
              <a:extLst>
                <a:ext uri="{FF2B5EF4-FFF2-40B4-BE49-F238E27FC236}">
                  <a16:creationId xmlns:a16="http://schemas.microsoft.com/office/drawing/2014/main" id="{0F1017C7-B4C0-151D-CCDC-7076212CA8EC}"/>
                </a:ext>
              </a:extLst>
            </p:cNvPr>
            <p:cNvSpPr txBox="1"/>
            <p:nvPr/>
          </p:nvSpPr>
          <p:spPr>
            <a:xfrm>
              <a:off x="6573586" y="1975059"/>
              <a:ext cx="482824" cy="246221"/>
            </a:xfrm>
            <a:prstGeom prst="rect">
              <a:avLst/>
            </a:prstGeom>
            <a:noFill/>
          </p:spPr>
          <p:txBody>
            <a:bodyPr wrap="none" rtlCol="0">
              <a:spAutoFit/>
            </a:bodyPr>
            <a:lstStyle/>
            <a:p>
              <a:r>
                <a:rPr lang="en-US" sz="1000" b="1" dirty="0"/>
                <a:t>Time</a:t>
              </a:r>
              <a:endParaRPr lang="en-US" sz="1000" b="1" baseline="30000" dirty="0"/>
            </a:p>
          </p:txBody>
        </p:sp>
      </p:grpSp>
      <p:sp>
        <p:nvSpPr>
          <p:cNvPr id="3" name="ZoneTexte 2">
            <a:extLst>
              <a:ext uri="{FF2B5EF4-FFF2-40B4-BE49-F238E27FC236}">
                <a16:creationId xmlns:a16="http://schemas.microsoft.com/office/drawing/2014/main" id="{F5E911D9-47A3-8755-44AE-578D674EDF8C}"/>
              </a:ext>
            </a:extLst>
          </p:cNvPr>
          <p:cNvSpPr txBox="1"/>
          <p:nvPr/>
        </p:nvSpPr>
        <p:spPr>
          <a:xfrm>
            <a:off x="1268617" y="2206986"/>
            <a:ext cx="1242648" cy="461665"/>
          </a:xfrm>
          <a:prstGeom prst="rect">
            <a:avLst/>
          </a:prstGeom>
          <a:solidFill>
            <a:schemeClr val="bg1"/>
          </a:solidFill>
        </p:spPr>
        <p:txBody>
          <a:bodyPr wrap="none" rtlCol="0">
            <a:spAutoFit/>
          </a:bodyPr>
          <a:lstStyle/>
          <a:p>
            <a:r>
              <a:rPr lang="en-US" sz="1400" b="1" dirty="0"/>
              <a:t>CD20</a:t>
            </a:r>
            <a:r>
              <a:rPr lang="en-US" sz="1400" b="1" baseline="30000" dirty="0"/>
              <a:t>+</a:t>
            </a:r>
            <a:r>
              <a:rPr lang="en-US" sz="1400" b="1" dirty="0"/>
              <a:t>CD22</a:t>
            </a:r>
            <a:r>
              <a:rPr lang="en-US" sz="1400" b="1" baseline="30000" dirty="0"/>
              <a:t>+</a:t>
            </a:r>
          </a:p>
          <a:p>
            <a:pPr algn="ctr"/>
            <a:r>
              <a:rPr lang="en-US" sz="1000" b="1" dirty="0"/>
              <a:t>Target cells</a:t>
            </a:r>
          </a:p>
        </p:txBody>
      </p:sp>
      <p:sp>
        <p:nvSpPr>
          <p:cNvPr id="4" name="ZoneTexte 3">
            <a:extLst>
              <a:ext uri="{FF2B5EF4-FFF2-40B4-BE49-F238E27FC236}">
                <a16:creationId xmlns:a16="http://schemas.microsoft.com/office/drawing/2014/main" id="{EFA7050E-129E-186B-1F1F-054CECBFEECD}"/>
              </a:ext>
            </a:extLst>
          </p:cNvPr>
          <p:cNvSpPr txBox="1"/>
          <p:nvPr/>
        </p:nvSpPr>
        <p:spPr>
          <a:xfrm>
            <a:off x="4097531" y="2206986"/>
            <a:ext cx="1212191" cy="461665"/>
          </a:xfrm>
          <a:prstGeom prst="rect">
            <a:avLst/>
          </a:prstGeom>
          <a:solidFill>
            <a:schemeClr val="bg1"/>
          </a:solidFill>
        </p:spPr>
        <p:txBody>
          <a:bodyPr wrap="none" rtlCol="0">
            <a:spAutoFit/>
          </a:bodyPr>
          <a:lstStyle/>
          <a:p>
            <a:r>
              <a:rPr lang="en-US" sz="1400" b="1" dirty="0">
                <a:solidFill>
                  <a:schemeClr val="bg1">
                    <a:lumMod val="65000"/>
                  </a:schemeClr>
                </a:solidFill>
              </a:rPr>
              <a:t>CD20</a:t>
            </a:r>
            <a:r>
              <a:rPr lang="en-US" sz="1400" b="1" baseline="30000" dirty="0">
                <a:solidFill>
                  <a:schemeClr val="bg1">
                    <a:lumMod val="65000"/>
                  </a:schemeClr>
                </a:solidFill>
              </a:rPr>
              <a:t>-</a:t>
            </a:r>
            <a:r>
              <a:rPr lang="en-US" sz="1400" b="1" dirty="0"/>
              <a:t>CD22</a:t>
            </a:r>
            <a:r>
              <a:rPr lang="en-US" sz="1400" b="1" baseline="30000" dirty="0"/>
              <a:t>+</a:t>
            </a:r>
          </a:p>
          <a:p>
            <a:pPr algn="ctr"/>
            <a:r>
              <a:rPr lang="en-US" sz="1000" b="1" dirty="0"/>
              <a:t>Target cells</a:t>
            </a:r>
          </a:p>
        </p:txBody>
      </p:sp>
      <p:sp>
        <p:nvSpPr>
          <p:cNvPr id="5" name="ZoneTexte 4">
            <a:extLst>
              <a:ext uri="{FF2B5EF4-FFF2-40B4-BE49-F238E27FC236}">
                <a16:creationId xmlns:a16="http://schemas.microsoft.com/office/drawing/2014/main" id="{3DC4157B-A593-4D3C-F97D-A0F99F1148AB}"/>
              </a:ext>
            </a:extLst>
          </p:cNvPr>
          <p:cNvSpPr txBox="1"/>
          <p:nvPr/>
        </p:nvSpPr>
        <p:spPr>
          <a:xfrm>
            <a:off x="6874803" y="2206986"/>
            <a:ext cx="1212191" cy="461665"/>
          </a:xfrm>
          <a:prstGeom prst="rect">
            <a:avLst/>
          </a:prstGeom>
          <a:solidFill>
            <a:schemeClr val="bg1"/>
          </a:solidFill>
        </p:spPr>
        <p:txBody>
          <a:bodyPr wrap="none" rtlCol="0">
            <a:spAutoFit/>
          </a:bodyPr>
          <a:lstStyle/>
          <a:p>
            <a:r>
              <a:rPr lang="en-US" sz="1400" b="1" dirty="0"/>
              <a:t>CD20</a:t>
            </a:r>
            <a:r>
              <a:rPr lang="en-US" sz="1400" b="1" baseline="30000" dirty="0"/>
              <a:t>+</a:t>
            </a:r>
            <a:r>
              <a:rPr lang="en-US" sz="1400" b="1" dirty="0">
                <a:solidFill>
                  <a:schemeClr val="bg1">
                    <a:lumMod val="65000"/>
                  </a:schemeClr>
                </a:solidFill>
              </a:rPr>
              <a:t>CD22</a:t>
            </a:r>
            <a:r>
              <a:rPr lang="en-US" sz="1400" b="1" baseline="30000" dirty="0">
                <a:solidFill>
                  <a:schemeClr val="bg1">
                    <a:lumMod val="65000"/>
                  </a:schemeClr>
                </a:solidFill>
              </a:rPr>
              <a:t>-</a:t>
            </a:r>
          </a:p>
          <a:p>
            <a:pPr algn="ctr"/>
            <a:r>
              <a:rPr lang="en-US" sz="1000" b="1" dirty="0"/>
              <a:t>Target cells</a:t>
            </a:r>
          </a:p>
        </p:txBody>
      </p:sp>
    </p:spTree>
    <p:extLst>
      <p:ext uri="{BB962C8B-B14F-4D97-AF65-F5344CB8AC3E}">
        <p14:creationId xmlns:p14="http://schemas.microsoft.com/office/powerpoint/2010/main" val="283687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7D0B9C9F-966F-5116-6BBE-3DF5E3F4B55C}"/>
              </a:ext>
            </a:extLst>
          </p:cNvPr>
          <p:cNvGraphicFramePr>
            <a:graphicFrameLocks noChangeAspect="1"/>
          </p:cNvGraphicFramePr>
          <p:nvPr>
            <p:custDataLst>
              <p:tags r:id="rId1"/>
            </p:custDataLst>
            <p:extLst>
              <p:ext uri="{D42A27DB-BD31-4B8C-83A1-F6EECF244321}">
                <p14:modId xmlns:p14="http://schemas.microsoft.com/office/powerpoint/2010/main" val="3234098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14" name="Objet 13" hidden="1">
                        <a:extLst>
                          <a:ext uri="{FF2B5EF4-FFF2-40B4-BE49-F238E27FC236}">
                            <a16:creationId xmlns:a16="http://schemas.microsoft.com/office/drawing/2014/main" id="{7D0B9C9F-966F-5116-6BBE-3DF5E3F4B5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573454F2-1F93-6FAA-A622-3F9A84B2E0B2}"/>
              </a:ext>
            </a:extLst>
          </p:cNvPr>
          <p:cNvSpPr>
            <a:spLocks noGrp="1"/>
          </p:cNvSpPr>
          <p:nvPr>
            <p:ph type="title"/>
          </p:nvPr>
        </p:nvSpPr>
        <p:spPr/>
        <p:txBody>
          <a:bodyPr vert="horz"/>
          <a:lstStyle/>
          <a:p>
            <a:r>
              <a:rPr lang="en-US" dirty="0"/>
              <a:t>Multiple Antigen Targeting with a dual CAR </a:t>
            </a:r>
            <a:r>
              <a:rPr lang="en-US" i="1" dirty="0"/>
              <a:t>in vivo</a:t>
            </a:r>
          </a:p>
        </p:txBody>
      </p:sp>
      <p:pic>
        <p:nvPicPr>
          <p:cNvPr id="6" name="Picture 7">
            <a:extLst>
              <a:ext uri="{FF2B5EF4-FFF2-40B4-BE49-F238E27FC236}">
                <a16:creationId xmlns:a16="http://schemas.microsoft.com/office/drawing/2014/main" id="{25387D72-3BCF-F013-1692-BACA0048C73B}"/>
              </a:ext>
            </a:extLst>
          </p:cNvPr>
          <p:cNvPicPr>
            <a:picLocks noChangeAspect="1"/>
          </p:cNvPicPr>
          <p:nvPr/>
        </p:nvPicPr>
        <p:blipFill>
          <a:blip r:embed="rId5"/>
          <a:stretch>
            <a:fillRect/>
          </a:stretch>
        </p:blipFill>
        <p:spPr>
          <a:xfrm>
            <a:off x="4726189" y="2216728"/>
            <a:ext cx="4341642" cy="2195157"/>
          </a:xfrm>
          <a:prstGeom prst="rect">
            <a:avLst/>
          </a:prstGeom>
        </p:spPr>
      </p:pic>
      <p:sp>
        <p:nvSpPr>
          <p:cNvPr id="12" name="TextBox 9">
            <a:extLst>
              <a:ext uri="{FF2B5EF4-FFF2-40B4-BE49-F238E27FC236}">
                <a16:creationId xmlns:a16="http://schemas.microsoft.com/office/drawing/2014/main" id="{D5080D10-6A4B-3B3D-C69E-7BF09A081E7C}"/>
              </a:ext>
            </a:extLst>
          </p:cNvPr>
          <p:cNvSpPr txBox="1"/>
          <p:nvPr/>
        </p:nvSpPr>
        <p:spPr>
          <a:xfrm>
            <a:off x="1280459" y="4557358"/>
            <a:ext cx="6932957" cy="553998"/>
          </a:xfrm>
          <a:prstGeom prst="rect">
            <a:avLst/>
          </a:prstGeom>
          <a:noFill/>
        </p:spPr>
        <p:txBody>
          <a:bodyPr wrap="square" rtlCol="0">
            <a:spAutoFit/>
          </a:bodyPr>
          <a:lstStyle>
            <a:defPPr>
              <a:defRPr lang="en-US"/>
            </a:defPPr>
            <a:lvl1pPr algn="ctr">
              <a:defRPr sz="16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solidFill>
                  <a:srgbClr val="00385E"/>
                </a:solidFill>
                <a:effectLst/>
                <a:uLnTx/>
                <a:uFillTx/>
                <a:latin typeface="Calibri" panose="020F0502020204030204" pitchFamily="34" charset="0"/>
                <a:cs typeface="Calibri" panose="020F0502020204030204" pitchFamily="34" charset="0"/>
              </a:rPr>
              <a:t>UCART20x22 efficiently eradicates tumors with different CD20/CD22 antigen combinations in a dose dependent manner</a:t>
            </a:r>
          </a:p>
        </p:txBody>
      </p:sp>
      <p:pic>
        <p:nvPicPr>
          <p:cNvPr id="7" name="Picture 7">
            <a:extLst>
              <a:ext uri="{FF2B5EF4-FFF2-40B4-BE49-F238E27FC236}">
                <a16:creationId xmlns:a16="http://schemas.microsoft.com/office/drawing/2014/main" id="{38AA820F-8A74-3BE4-C518-074FF059D320}"/>
              </a:ext>
            </a:extLst>
          </p:cNvPr>
          <p:cNvPicPr>
            <a:picLocks noChangeAspect="1"/>
          </p:cNvPicPr>
          <p:nvPr/>
        </p:nvPicPr>
        <p:blipFill rotWithShape="1">
          <a:blip r:embed="rId6"/>
          <a:srcRect l="-63" r="37589" b="-1075"/>
          <a:stretch/>
        </p:blipFill>
        <p:spPr>
          <a:xfrm>
            <a:off x="76169" y="2422090"/>
            <a:ext cx="4652822" cy="1692710"/>
          </a:xfrm>
          <a:prstGeom prst="rect">
            <a:avLst/>
          </a:prstGeom>
        </p:spPr>
      </p:pic>
      <p:sp>
        <p:nvSpPr>
          <p:cNvPr id="4" name="TextBox 5">
            <a:extLst>
              <a:ext uri="{FF2B5EF4-FFF2-40B4-BE49-F238E27FC236}">
                <a16:creationId xmlns:a16="http://schemas.microsoft.com/office/drawing/2014/main" id="{39034E49-B81B-061C-EA71-41AC9481D664}"/>
              </a:ext>
            </a:extLst>
          </p:cNvPr>
          <p:cNvSpPr txBox="1"/>
          <p:nvPr/>
        </p:nvSpPr>
        <p:spPr>
          <a:xfrm>
            <a:off x="505259" y="945439"/>
            <a:ext cx="2280432"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85E"/>
                </a:solidFill>
                <a:effectLst/>
                <a:uLnTx/>
                <a:uFillTx/>
                <a:latin typeface="HurmeGeometricSans2 Light"/>
                <a:ea typeface="+mn-ea"/>
                <a:cs typeface="+mn-cs"/>
              </a:rPr>
              <a:t>Different tumor antigen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85E"/>
                </a:solidFill>
                <a:effectLst/>
                <a:uLnTx/>
                <a:uFillTx/>
                <a:latin typeface="HurmeGeometricSans2 Light"/>
                <a:ea typeface="+mn-ea"/>
                <a:cs typeface="+mn-cs"/>
              </a:rPr>
              <a:t>combinations in one mouse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85E"/>
                </a:solidFill>
                <a:effectLst/>
                <a:uLnTx/>
                <a:uFillTx/>
                <a:latin typeface="HurmeGeometricSans2 Light"/>
                <a:ea typeface="+mn-ea"/>
                <a:cs typeface="+mn-cs"/>
              </a:rPr>
              <a:t>(Raji cell lines)</a:t>
            </a:r>
          </a:p>
        </p:txBody>
      </p:sp>
      <p:grpSp>
        <p:nvGrpSpPr>
          <p:cNvPr id="15" name="Groupe 14">
            <a:extLst>
              <a:ext uri="{FF2B5EF4-FFF2-40B4-BE49-F238E27FC236}">
                <a16:creationId xmlns:a16="http://schemas.microsoft.com/office/drawing/2014/main" id="{59F32302-DBB5-5701-2D07-07BD75DE61A3}"/>
              </a:ext>
            </a:extLst>
          </p:cNvPr>
          <p:cNvGrpSpPr/>
          <p:nvPr/>
        </p:nvGrpSpPr>
        <p:grpSpPr>
          <a:xfrm>
            <a:off x="2869813" y="731616"/>
            <a:ext cx="2925579" cy="1311221"/>
            <a:chOff x="2903454" y="766251"/>
            <a:chExt cx="2925579" cy="1311221"/>
          </a:xfrm>
        </p:grpSpPr>
        <p:pic>
          <p:nvPicPr>
            <p:cNvPr id="5" name="Picture 6">
              <a:extLst>
                <a:ext uri="{FF2B5EF4-FFF2-40B4-BE49-F238E27FC236}">
                  <a16:creationId xmlns:a16="http://schemas.microsoft.com/office/drawing/2014/main" id="{3671427A-F7A2-9D6B-12B8-FC58AF4DFE39}"/>
                </a:ext>
              </a:extLst>
            </p:cNvPr>
            <p:cNvPicPr>
              <a:picLocks noChangeAspect="1"/>
            </p:cNvPicPr>
            <p:nvPr/>
          </p:nvPicPr>
          <p:blipFill rotWithShape="1">
            <a:blip r:embed="rId7"/>
            <a:srcRect t="7356"/>
            <a:stretch/>
          </p:blipFill>
          <p:spPr>
            <a:xfrm>
              <a:off x="2976413" y="766251"/>
              <a:ext cx="2693539" cy="1311221"/>
            </a:xfrm>
            <a:prstGeom prst="rect">
              <a:avLst/>
            </a:prstGeom>
          </p:spPr>
        </p:pic>
        <p:sp>
          <p:nvSpPr>
            <p:cNvPr id="8" name="ZoneTexte 7">
              <a:extLst>
                <a:ext uri="{FF2B5EF4-FFF2-40B4-BE49-F238E27FC236}">
                  <a16:creationId xmlns:a16="http://schemas.microsoft.com/office/drawing/2014/main" id="{190DDCE2-DB3A-3F79-7DD5-17512D8E991F}"/>
                </a:ext>
              </a:extLst>
            </p:cNvPr>
            <p:cNvSpPr txBox="1"/>
            <p:nvPr/>
          </p:nvSpPr>
          <p:spPr>
            <a:xfrm>
              <a:off x="2903454" y="1645877"/>
              <a:ext cx="938077" cy="246221"/>
            </a:xfrm>
            <a:prstGeom prst="rect">
              <a:avLst/>
            </a:prstGeom>
            <a:solidFill>
              <a:schemeClr val="bg1"/>
            </a:solidFill>
          </p:spPr>
          <p:txBody>
            <a:bodyPr wrap="square" rtlCol="0">
              <a:spAutoFit/>
            </a:bodyPr>
            <a:lstStyle/>
            <a:p>
              <a:r>
                <a:rPr lang="en-US" sz="1000" b="1" dirty="0"/>
                <a:t>CD20</a:t>
              </a:r>
              <a:r>
                <a:rPr lang="en-US" sz="1000" b="1" baseline="30000" dirty="0"/>
                <a:t>+</a:t>
              </a:r>
              <a:r>
                <a:rPr lang="en-US" sz="1000" b="1" dirty="0"/>
                <a:t>CD22</a:t>
              </a:r>
              <a:r>
                <a:rPr lang="en-US" sz="1000" b="1" baseline="30000" dirty="0"/>
                <a:t>+</a:t>
              </a:r>
            </a:p>
          </p:txBody>
        </p:sp>
        <p:sp>
          <p:nvSpPr>
            <p:cNvPr id="9" name="ZoneTexte 8">
              <a:extLst>
                <a:ext uri="{FF2B5EF4-FFF2-40B4-BE49-F238E27FC236}">
                  <a16:creationId xmlns:a16="http://schemas.microsoft.com/office/drawing/2014/main" id="{8AA4ECBF-313F-0C74-0E48-479D9984B240}"/>
                </a:ext>
              </a:extLst>
            </p:cNvPr>
            <p:cNvSpPr txBox="1"/>
            <p:nvPr/>
          </p:nvSpPr>
          <p:spPr>
            <a:xfrm>
              <a:off x="4911794" y="1167426"/>
              <a:ext cx="917239" cy="246221"/>
            </a:xfrm>
            <a:prstGeom prst="rect">
              <a:avLst/>
            </a:prstGeom>
            <a:solidFill>
              <a:schemeClr val="bg1"/>
            </a:solidFill>
          </p:spPr>
          <p:txBody>
            <a:bodyPr wrap="none" rtlCol="0">
              <a:spAutoFit/>
            </a:bodyPr>
            <a:lstStyle/>
            <a:p>
              <a:r>
                <a:rPr lang="en-US" sz="1000" b="1" dirty="0">
                  <a:solidFill>
                    <a:schemeClr val="bg1">
                      <a:lumMod val="65000"/>
                    </a:schemeClr>
                  </a:solidFill>
                </a:rPr>
                <a:t>CD20</a:t>
              </a:r>
              <a:r>
                <a:rPr lang="en-US" sz="1000" b="1" baseline="30000" dirty="0">
                  <a:solidFill>
                    <a:schemeClr val="bg1">
                      <a:lumMod val="65000"/>
                    </a:schemeClr>
                  </a:solidFill>
                </a:rPr>
                <a:t>-</a:t>
              </a:r>
              <a:r>
                <a:rPr lang="en-US" sz="1000" b="1" dirty="0"/>
                <a:t>CD22</a:t>
              </a:r>
              <a:r>
                <a:rPr lang="en-US" sz="1000" b="1" baseline="30000" dirty="0"/>
                <a:t>+</a:t>
              </a:r>
            </a:p>
          </p:txBody>
        </p:sp>
        <p:sp>
          <p:nvSpPr>
            <p:cNvPr id="11" name="Rectangle 10">
              <a:extLst>
                <a:ext uri="{FF2B5EF4-FFF2-40B4-BE49-F238E27FC236}">
                  <a16:creationId xmlns:a16="http://schemas.microsoft.com/office/drawing/2014/main" id="{75E27BB0-1632-B850-B892-D9AAED477227}"/>
                </a:ext>
              </a:extLst>
            </p:cNvPr>
            <p:cNvSpPr/>
            <p:nvPr/>
          </p:nvSpPr>
          <p:spPr>
            <a:xfrm>
              <a:off x="4863305" y="1523999"/>
              <a:ext cx="650806" cy="135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a:extLst>
                <a:ext uri="{FF2B5EF4-FFF2-40B4-BE49-F238E27FC236}">
                  <a16:creationId xmlns:a16="http://schemas.microsoft.com/office/drawing/2014/main" id="{A6A87CF0-1365-38E1-2387-51AB5D9B915C}"/>
                </a:ext>
              </a:extLst>
            </p:cNvPr>
            <p:cNvSpPr txBox="1"/>
            <p:nvPr/>
          </p:nvSpPr>
          <p:spPr>
            <a:xfrm>
              <a:off x="4766562" y="1496270"/>
              <a:ext cx="917239" cy="246221"/>
            </a:xfrm>
            <a:prstGeom prst="rect">
              <a:avLst/>
            </a:prstGeom>
            <a:noFill/>
          </p:spPr>
          <p:txBody>
            <a:bodyPr wrap="none" rtlCol="0">
              <a:spAutoFit/>
            </a:bodyPr>
            <a:lstStyle/>
            <a:p>
              <a:r>
                <a:rPr lang="en-US" sz="1000" b="1" dirty="0"/>
                <a:t>CD20</a:t>
              </a:r>
              <a:r>
                <a:rPr lang="en-US" sz="1000" b="1" baseline="30000" dirty="0"/>
                <a:t>+</a:t>
              </a:r>
              <a:r>
                <a:rPr lang="en-US" sz="1000" b="1" dirty="0">
                  <a:solidFill>
                    <a:schemeClr val="bg1">
                      <a:lumMod val="65000"/>
                    </a:schemeClr>
                  </a:solidFill>
                </a:rPr>
                <a:t>CD22</a:t>
              </a:r>
              <a:r>
                <a:rPr lang="en-US" sz="1000" b="1" baseline="30000" dirty="0">
                  <a:solidFill>
                    <a:schemeClr val="bg1">
                      <a:lumMod val="65000"/>
                    </a:schemeClr>
                  </a:solidFill>
                </a:rPr>
                <a:t>-</a:t>
              </a:r>
              <a:endParaRPr lang="en-US" sz="1000" b="1" dirty="0"/>
            </a:p>
          </p:txBody>
        </p:sp>
      </p:grpSp>
      <p:pic>
        <p:nvPicPr>
          <p:cNvPr id="17" name="Image 16">
            <a:extLst>
              <a:ext uri="{FF2B5EF4-FFF2-40B4-BE49-F238E27FC236}">
                <a16:creationId xmlns:a16="http://schemas.microsoft.com/office/drawing/2014/main" id="{6E67E626-17FF-3ED9-027D-CC5E94DF9D80}"/>
              </a:ext>
            </a:extLst>
          </p:cNvPr>
          <p:cNvPicPr>
            <a:picLocks noChangeAspect="1"/>
          </p:cNvPicPr>
          <p:nvPr/>
        </p:nvPicPr>
        <p:blipFill>
          <a:blip r:embed="rId8"/>
          <a:stretch>
            <a:fillRect/>
          </a:stretch>
        </p:blipFill>
        <p:spPr>
          <a:xfrm>
            <a:off x="5962638" y="843780"/>
            <a:ext cx="2791659" cy="1139735"/>
          </a:xfrm>
          <a:prstGeom prst="rect">
            <a:avLst/>
          </a:prstGeom>
        </p:spPr>
      </p:pic>
    </p:spTree>
    <p:extLst>
      <p:ext uri="{BB962C8B-B14F-4D97-AF65-F5344CB8AC3E}">
        <p14:creationId xmlns:p14="http://schemas.microsoft.com/office/powerpoint/2010/main" val="192305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t 14" hidden="1">
            <a:extLst>
              <a:ext uri="{FF2B5EF4-FFF2-40B4-BE49-F238E27FC236}">
                <a16:creationId xmlns:a16="http://schemas.microsoft.com/office/drawing/2014/main" id="{B04BE974-4B04-09A2-3F0A-5EEA39639A9F}"/>
              </a:ext>
            </a:extLst>
          </p:cNvPr>
          <p:cNvGraphicFramePr>
            <a:graphicFrameLocks noChangeAspect="1"/>
          </p:cNvGraphicFramePr>
          <p:nvPr>
            <p:custDataLst>
              <p:tags r:id="rId1"/>
            </p:custDataLst>
            <p:extLst>
              <p:ext uri="{D42A27DB-BD31-4B8C-83A1-F6EECF244321}">
                <p14:modId xmlns:p14="http://schemas.microsoft.com/office/powerpoint/2010/main" val="974599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360" imgH="360" progId="TCLayout.ActiveDocument.1">
                  <p:embed/>
                </p:oleObj>
              </mc:Choice>
              <mc:Fallback>
                <p:oleObj name="Diapositive think-cell" r:id="rId3" imgW="360" imgH="360" progId="TCLayout.ActiveDocument.1">
                  <p:embed/>
                  <p:pic>
                    <p:nvPicPr>
                      <p:cNvPr id="15" name="Objet 14" hidden="1">
                        <a:extLst>
                          <a:ext uri="{FF2B5EF4-FFF2-40B4-BE49-F238E27FC236}">
                            <a16:creationId xmlns:a16="http://schemas.microsoft.com/office/drawing/2014/main" id="{B04BE974-4B04-09A2-3F0A-5EEA39639A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573454F2-1F93-6FAA-A622-3F9A84B2E0B2}"/>
              </a:ext>
            </a:extLst>
          </p:cNvPr>
          <p:cNvSpPr>
            <a:spLocks noGrp="1"/>
          </p:cNvSpPr>
          <p:nvPr>
            <p:ph type="title"/>
          </p:nvPr>
        </p:nvSpPr>
        <p:spPr/>
        <p:txBody>
          <a:bodyPr vert="horz"/>
          <a:lstStyle/>
          <a:p>
            <a:r>
              <a:rPr lang="en-US" dirty="0"/>
              <a:t>Large Scale Manufacturing of UCART20x22 using TALEN® technology</a:t>
            </a:r>
          </a:p>
        </p:txBody>
      </p:sp>
      <p:grpSp>
        <p:nvGrpSpPr>
          <p:cNvPr id="3" name="Groupe 2">
            <a:extLst>
              <a:ext uri="{FF2B5EF4-FFF2-40B4-BE49-F238E27FC236}">
                <a16:creationId xmlns:a16="http://schemas.microsoft.com/office/drawing/2014/main" id="{152999CE-9A7E-C17C-AD61-B78CF3E11ED3}"/>
              </a:ext>
            </a:extLst>
          </p:cNvPr>
          <p:cNvGrpSpPr/>
          <p:nvPr/>
        </p:nvGrpSpPr>
        <p:grpSpPr>
          <a:xfrm>
            <a:off x="1705177" y="621697"/>
            <a:ext cx="2417712" cy="4544060"/>
            <a:chOff x="3274900" y="599440"/>
            <a:chExt cx="2417712" cy="4544060"/>
          </a:xfrm>
        </p:grpSpPr>
        <p:sp>
          <p:nvSpPr>
            <p:cNvPr id="8" name="ZoneTexte 7">
              <a:extLst>
                <a:ext uri="{FF2B5EF4-FFF2-40B4-BE49-F238E27FC236}">
                  <a16:creationId xmlns:a16="http://schemas.microsoft.com/office/drawing/2014/main" id="{5B5398EC-5354-7870-9EC3-F29E62F6E55A}"/>
                </a:ext>
              </a:extLst>
            </p:cNvPr>
            <p:cNvSpPr txBox="1"/>
            <p:nvPr/>
          </p:nvSpPr>
          <p:spPr>
            <a:xfrm>
              <a:off x="3274900" y="679209"/>
              <a:ext cx="73609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385E"/>
                  </a:solidFill>
                  <a:effectLst/>
                  <a:uLnTx/>
                  <a:uFillTx/>
                  <a:cs typeface="Arial" panose="020B0604020202020204" pitchFamily="34" charset="0"/>
                </a:rPr>
                <a:t>Frozen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00385E"/>
                  </a:solidFill>
                  <a:effectLst/>
                  <a:uLnTx/>
                  <a:uFillTx/>
                  <a:cs typeface="Arial" panose="020B0604020202020204" pitchFamily="34" charset="0"/>
                </a:rPr>
                <a:t>Leukopack</a:t>
              </a:r>
              <a:endParaRPr kumimoji="0" lang="en-US" sz="1000" b="0" i="0" u="none" strike="noStrike" kern="1200" cap="none" spc="0" normalizeH="0" baseline="0" noProof="0">
                <a:ln>
                  <a:noFill/>
                </a:ln>
                <a:solidFill>
                  <a:srgbClr val="00385E"/>
                </a:solidFill>
                <a:effectLst/>
                <a:uLnTx/>
                <a:uFillTx/>
                <a:cs typeface="Arial" panose="020B0604020202020204" pitchFamily="34" charset="0"/>
              </a:endParaRPr>
            </a:p>
          </p:txBody>
        </p:sp>
        <p:sp>
          <p:nvSpPr>
            <p:cNvPr id="9" name="ZoneTexte 8">
              <a:extLst>
                <a:ext uri="{FF2B5EF4-FFF2-40B4-BE49-F238E27FC236}">
                  <a16:creationId xmlns:a16="http://schemas.microsoft.com/office/drawing/2014/main" id="{1D56A8D7-EB0F-7352-48C5-AED601F5DD5F}"/>
                </a:ext>
              </a:extLst>
            </p:cNvPr>
            <p:cNvSpPr txBox="1"/>
            <p:nvPr/>
          </p:nvSpPr>
          <p:spPr>
            <a:xfrm>
              <a:off x="3274900" y="1404300"/>
              <a:ext cx="84670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85E"/>
                  </a:solidFill>
                  <a:effectLst/>
                  <a:uLnTx/>
                  <a:uFillTx/>
                  <a:cs typeface="Arial" panose="020B0604020202020204" pitchFamily="34" charset="0"/>
                </a:rPr>
                <a:t>Lentivector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85E"/>
                  </a:solidFill>
                  <a:effectLst/>
                  <a:uLnTx/>
                  <a:uFillTx/>
                  <a:cs typeface="Arial" panose="020B0604020202020204" pitchFamily="34" charset="0"/>
                </a:rPr>
                <a:t>transduction</a:t>
              </a:r>
            </a:p>
          </p:txBody>
        </p:sp>
        <p:sp>
          <p:nvSpPr>
            <p:cNvPr id="10" name="ZoneTexte 9">
              <a:extLst>
                <a:ext uri="{FF2B5EF4-FFF2-40B4-BE49-F238E27FC236}">
                  <a16:creationId xmlns:a16="http://schemas.microsoft.com/office/drawing/2014/main" id="{13B7AB2B-58BA-F28D-1944-3DCD2628E146}"/>
                </a:ext>
              </a:extLst>
            </p:cNvPr>
            <p:cNvSpPr txBox="1"/>
            <p:nvPr/>
          </p:nvSpPr>
          <p:spPr>
            <a:xfrm>
              <a:off x="3274900" y="2314675"/>
              <a:ext cx="111921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385E"/>
                  </a:solidFill>
                  <a:effectLst/>
                  <a:uLnTx/>
                  <a:uFillTx/>
                  <a:cs typeface="Arial" panose="020B0604020202020204" pitchFamily="34" charset="0"/>
                </a:rPr>
                <a:t>TALEN</a:t>
              </a:r>
              <a:r>
                <a:rPr kumimoji="0" lang="en-US" sz="1000" b="1" i="0" u="none" strike="noStrike" kern="1200" cap="none" spc="0" normalizeH="0" baseline="30000" noProof="0" dirty="0">
                  <a:ln>
                    <a:noFill/>
                  </a:ln>
                  <a:solidFill>
                    <a:srgbClr val="00385E"/>
                  </a:solidFill>
                  <a:effectLst/>
                  <a:uLnTx/>
                  <a:uFillTx/>
                  <a:cs typeface="Arial" panose="020B0604020202020204" pitchFamily="34" charset="0"/>
                </a:rPr>
                <a:t>®</a:t>
              </a:r>
              <a:r>
                <a:rPr kumimoji="0" lang="en-US" sz="1000" b="1" i="0" u="none" strike="noStrike" kern="1200" cap="none" spc="0" normalizeH="0" baseline="0" noProof="0" dirty="0">
                  <a:ln>
                    <a:noFill/>
                  </a:ln>
                  <a:solidFill>
                    <a:srgbClr val="00385E"/>
                  </a:solidFill>
                  <a:effectLst/>
                  <a:uLnTx/>
                  <a:uFillTx/>
                  <a:cs typeface="Arial" panose="020B0604020202020204" pitchFamily="34" charset="0"/>
                </a:rPr>
                <a:t>-mediated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385E"/>
                  </a:solidFill>
                  <a:effectLst/>
                  <a:uLnTx/>
                  <a:uFillTx/>
                  <a:cs typeface="Arial" panose="020B0604020202020204" pitchFamily="34" charset="0"/>
                </a:rPr>
                <a:t>gene editing</a:t>
              </a:r>
            </a:p>
          </p:txBody>
        </p:sp>
        <p:sp>
          <p:nvSpPr>
            <p:cNvPr id="11" name="ZoneTexte 10">
              <a:extLst>
                <a:ext uri="{FF2B5EF4-FFF2-40B4-BE49-F238E27FC236}">
                  <a16:creationId xmlns:a16="http://schemas.microsoft.com/office/drawing/2014/main" id="{F81AD7CB-3E4F-7EC7-7C38-97C9ADDC81EE}"/>
                </a:ext>
              </a:extLst>
            </p:cNvPr>
            <p:cNvSpPr txBox="1"/>
            <p:nvPr/>
          </p:nvSpPr>
          <p:spPr>
            <a:xfrm>
              <a:off x="3274900" y="3447160"/>
              <a:ext cx="93326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385E"/>
                  </a:solidFill>
                  <a:effectLst/>
                  <a:uLnTx/>
                  <a:uFillTx/>
                  <a:cs typeface="Arial" panose="020B0604020202020204" pitchFamily="34" charset="0"/>
                </a:rPr>
                <a:t>Cell expansion</a:t>
              </a:r>
            </a:p>
          </p:txBody>
        </p:sp>
        <p:sp>
          <p:nvSpPr>
            <p:cNvPr id="12" name="ZoneTexte 11">
              <a:extLst>
                <a:ext uri="{FF2B5EF4-FFF2-40B4-BE49-F238E27FC236}">
                  <a16:creationId xmlns:a16="http://schemas.microsoft.com/office/drawing/2014/main" id="{86386A79-86AB-BB5E-565D-B16F7EF50FCE}"/>
                </a:ext>
              </a:extLst>
            </p:cNvPr>
            <p:cNvSpPr txBox="1"/>
            <p:nvPr/>
          </p:nvSpPr>
          <p:spPr>
            <a:xfrm>
              <a:off x="3274900" y="4078252"/>
              <a:ext cx="78098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385E"/>
                  </a:solidFill>
                  <a:effectLst/>
                  <a:uLnTx/>
                  <a:uFillTx/>
                  <a:cs typeface="Arial" panose="020B0604020202020204" pitchFamily="34" charset="0"/>
                </a:rPr>
                <a:t>Purification</a:t>
              </a:r>
            </a:p>
          </p:txBody>
        </p:sp>
        <p:sp>
          <p:nvSpPr>
            <p:cNvPr id="14" name="ZoneTexte 13">
              <a:extLst>
                <a:ext uri="{FF2B5EF4-FFF2-40B4-BE49-F238E27FC236}">
                  <a16:creationId xmlns:a16="http://schemas.microsoft.com/office/drawing/2014/main" id="{F0A9A1FB-346A-5013-B4EB-9552628045D3}"/>
                </a:ext>
              </a:extLst>
            </p:cNvPr>
            <p:cNvSpPr txBox="1"/>
            <p:nvPr/>
          </p:nvSpPr>
          <p:spPr>
            <a:xfrm>
              <a:off x="3274900" y="4709344"/>
              <a:ext cx="80182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385E"/>
                  </a:solidFill>
                  <a:effectLst/>
                  <a:uLnTx/>
                  <a:uFillTx/>
                  <a:cs typeface="Arial" panose="020B0604020202020204" pitchFamily="34" charset="0"/>
                </a:rPr>
                <a:t>Fill &amp; Finish</a:t>
              </a:r>
            </a:p>
          </p:txBody>
        </p:sp>
        <p:grpSp>
          <p:nvGrpSpPr>
            <p:cNvPr id="16" name="Groupe 15">
              <a:extLst>
                <a:ext uri="{FF2B5EF4-FFF2-40B4-BE49-F238E27FC236}">
                  <a16:creationId xmlns:a16="http://schemas.microsoft.com/office/drawing/2014/main" id="{F2A61150-5A66-44E6-DED9-93E8069E12E3}"/>
                </a:ext>
              </a:extLst>
            </p:cNvPr>
            <p:cNvGrpSpPr/>
            <p:nvPr/>
          </p:nvGrpSpPr>
          <p:grpSpPr>
            <a:xfrm>
              <a:off x="4293426" y="599440"/>
              <a:ext cx="1399186" cy="4544060"/>
              <a:chOff x="2372491" y="599440"/>
              <a:chExt cx="1399186" cy="4544060"/>
            </a:xfrm>
          </p:grpSpPr>
          <p:grpSp>
            <p:nvGrpSpPr>
              <p:cNvPr id="17" name="Groupe 16">
                <a:extLst>
                  <a:ext uri="{FF2B5EF4-FFF2-40B4-BE49-F238E27FC236}">
                    <a16:creationId xmlns:a16="http://schemas.microsoft.com/office/drawing/2014/main" id="{039141A7-F5C8-B5F8-114D-BFE36A971D42}"/>
                  </a:ext>
                </a:extLst>
              </p:cNvPr>
              <p:cNvGrpSpPr/>
              <p:nvPr/>
            </p:nvGrpSpPr>
            <p:grpSpPr>
              <a:xfrm>
                <a:off x="2372491" y="599440"/>
                <a:ext cx="1399186" cy="4544060"/>
                <a:chOff x="574521" y="599440"/>
                <a:chExt cx="1399186" cy="4544060"/>
              </a:xfrm>
            </p:grpSpPr>
            <p:pic>
              <p:nvPicPr>
                <p:cNvPr id="19" name="Image 18">
                  <a:extLst>
                    <a:ext uri="{FF2B5EF4-FFF2-40B4-BE49-F238E27FC236}">
                      <a16:creationId xmlns:a16="http://schemas.microsoft.com/office/drawing/2014/main" id="{B85389B6-F0D2-DDCE-712B-D88B881838D6}"/>
                    </a:ext>
                  </a:extLst>
                </p:cNvPr>
                <p:cNvPicPr>
                  <a:picLocks noChangeAspect="1"/>
                </p:cNvPicPr>
                <p:nvPr/>
              </p:nvPicPr>
              <p:blipFill>
                <a:blip r:embed="rId5"/>
                <a:stretch>
                  <a:fillRect/>
                </a:stretch>
              </p:blipFill>
              <p:spPr>
                <a:xfrm>
                  <a:off x="574521" y="599440"/>
                  <a:ext cx="977525" cy="4544060"/>
                </a:xfrm>
                <a:prstGeom prst="rect">
                  <a:avLst/>
                </a:prstGeom>
              </p:spPr>
            </p:pic>
            <p:cxnSp>
              <p:nvCxnSpPr>
                <p:cNvPr id="20" name="Connecteur droit avec flèche 19">
                  <a:extLst>
                    <a:ext uri="{FF2B5EF4-FFF2-40B4-BE49-F238E27FC236}">
                      <a16:creationId xmlns:a16="http://schemas.microsoft.com/office/drawing/2014/main" id="{562AB722-D884-E040-DD69-FC6A91C1272D}"/>
                    </a:ext>
                  </a:extLst>
                </p:cNvPr>
                <p:cNvCxnSpPr>
                  <a:cxnSpLocks/>
                </p:cNvCxnSpPr>
                <p:nvPr/>
              </p:nvCxnSpPr>
              <p:spPr>
                <a:xfrm>
                  <a:off x="1031875" y="1081405"/>
                  <a:ext cx="0" cy="220345"/>
                </a:xfrm>
                <a:prstGeom prst="straightConnector1">
                  <a:avLst/>
                </a:prstGeom>
                <a:ln w="3175">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4FFBDFC5-5CAC-EBDF-5C7B-6BC6F9075F61}"/>
                    </a:ext>
                  </a:extLst>
                </p:cNvPr>
                <p:cNvCxnSpPr>
                  <a:cxnSpLocks/>
                </p:cNvCxnSpPr>
                <p:nvPr/>
              </p:nvCxnSpPr>
              <p:spPr>
                <a:xfrm>
                  <a:off x="1067093" y="3887152"/>
                  <a:ext cx="0" cy="220345"/>
                </a:xfrm>
                <a:prstGeom prst="straightConnector1">
                  <a:avLst/>
                </a:prstGeom>
                <a:ln w="3175">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0D6178A7-FD8F-11FD-581A-ADBB94FADE94}"/>
                    </a:ext>
                  </a:extLst>
                </p:cNvPr>
                <p:cNvCxnSpPr>
                  <a:cxnSpLocks/>
                </p:cNvCxnSpPr>
                <p:nvPr/>
              </p:nvCxnSpPr>
              <p:spPr>
                <a:xfrm>
                  <a:off x="1070854" y="4454524"/>
                  <a:ext cx="0" cy="146051"/>
                </a:xfrm>
                <a:prstGeom prst="straightConnector1">
                  <a:avLst/>
                </a:prstGeom>
                <a:ln w="3175">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88DAA3D-FB40-3B70-90DB-A8719E88AB44}"/>
                    </a:ext>
                  </a:extLst>
                </p:cNvPr>
                <p:cNvSpPr txBox="1"/>
                <p:nvPr/>
              </p:nvSpPr>
              <p:spPr>
                <a:xfrm>
                  <a:off x="1360327" y="1313180"/>
                  <a:ext cx="33855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err="1">
                      <a:ln>
                        <a:noFill/>
                      </a:ln>
                      <a:solidFill>
                        <a:srgbClr val="00385E"/>
                      </a:solidFill>
                      <a:effectLst/>
                      <a:uLnTx/>
                      <a:uFillTx/>
                      <a:cs typeface="Arial" panose="020B0604020202020204" pitchFamily="34" charset="0"/>
                    </a:rPr>
                    <a:t>rLV</a:t>
                  </a:r>
                  <a:endParaRPr kumimoji="0" lang="fr-FR" sz="900" b="0" i="0" u="none" strike="noStrike" kern="1200" cap="none" spc="0" normalizeH="0" baseline="0" noProof="0">
                    <a:ln>
                      <a:noFill/>
                    </a:ln>
                    <a:solidFill>
                      <a:srgbClr val="00385E"/>
                    </a:solidFill>
                    <a:effectLst/>
                    <a:uLnTx/>
                    <a:uFillTx/>
                    <a:cs typeface="Arial" panose="020B0604020202020204" pitchFamily="34" charset="0"/>
                  </a:endParaRPr>
                </a:p>
              </p:txBody>
            </p:sp>
            <p:sp>
              <p:nvSpPr>
                <p:cNvPr id="24" name="ZoneTexte 23">
                  <a:extLst>
                    <a:ext uri="{FF2B5EF4-FFF2-40B4-BE49-F238E27FC236}">
                      <a16:creationId xmlns:a16="http://schemas.microsoft.com/office/drawing/2014/main" id="{7B50DC31-72A9-E2DE-FC41-6C02ACA03AAD}"/>
                    </a:ext>
                  </a:extLst>
                </p:cNvPr>
                <p:cNvSpPr txBox="1"/>
                <p:nvPr/>
              </p:nvSpPr>
              <p:spPr>
                <a:xfrm>
                  <a:off x="1492485" y="2221729"/>
                  <a:ext cx="48122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err="1">
                      <a:ln>
                        <a:noFill/>
                      </a:ln>
                      <a:solidFill>
                        <a:srgbClr val="00385E"/>
                      </a:solidFill>
                      <a:effectLst/>
                      <a:uLnTx/>
                      <a:uFillTx/>
                      <a:cs typeface="Arial" panose="020B0604020202020204" pitchFamily="34" charset="0"/>
                    </a:rPr>
                    <a:t>mRNA</a:t>
                  </a:r>
                  <a:endParaRPr kumimoji="0" lang="fr-FR" sz="900" b="0" i="0" u="none" strike="noStrike" kern="1200" cap="none" spc="0" normalizeH="0" baseline="0" noProof="0" dirty="0">
                    <a:ln>
                      <a:noFill/>
                    </a:ln>
                    <a:solidFill>
                      <a:srgbClr val="00385E"/>
                    </a:solidFill>
                    <a:effectLst/>
                    <a:uLnTx/>
                    <a:uFillTx/>
                    <a:cs typeface="Arial" panose="020B0604020202020204" pitchFamily="34" charset="0"/>
                  </a:endParaRPr>
                </a:p>
              </p:txBody>
            </p:sp>
          </p:grpSp>
          <p:sp>
            <p:nvSpPr>
              <p:cNvPr id="18" name="Hexagone 17">
                <a:extLst>
                  <a:ext uri="{FF2B5EF4-FFF2-40B4-BE49-F238E27FC236}">
                    <a16:creationId xmlns:a16="http://schemas.microsoft.com/office/drawing/2014/main" id="{129D9AA4-A3DA-2535-E715-4E8540DBF88A}"/>
                  </a:ext>
                </a:extLst>
              </p:cNvPr>
              <p:cNvSpPr/>
              <p:nvPr/>
            </p:nvSpPr>
            <p:spPr>
              <a:xfrm>
                <a:off x="3096491" y="2660073"/>
                <a:ext cx="193964" cy="16475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5" name="Groupe 24">
            <a:extLst>
              <a:ext uri="{FF2B5EF4-FFF2-40B4-BE49-F238E27FC236}">
                <a16:creationId xmlns:a16="http://schemas.microsoft.com/office/drawing/2014/main" id="{053F5C2A-D418-B587-F2B1-72CB052DD92A}"/>
              </a:ext>
            </a:extLst>
          </p:cNvPr>
          <p:cNvGrpSpPr/>
          <p:nvPr/>
        </p:nvGrpSpPr>
        <p:grpSpPr>
          <a:xfrm>
            <a:off x="5062360" y="975185"/>
            <a:ext cx="2815471" cy="3700532"/>
            <a:chOff x="6196216" y="721018"/>
            <a:chExt cx="2815471" cy="3700532"/>
          </a:xfrm>
        </p:grpSpPr>
        <p:sp>
          <p:nvSpPr>
            <p:cNvPr id="26" name="Rectangle 25">
              <a:extLst>
                <a:ext uri="{FF2B5EF4-FFF2-40B4-BE49-F238E27FC236}">
                  <a16:creationId xmlns:a16="http://schemas.microsoft.com/office/drawing/2014/main" id="{F36B6834-937D-8A99-89F9-6C0466C91F40}"/>
                </a:ext>
              </a:extLst>
            </p:cNvPr>
            <p:cNvSpPr/>
            <p:nvPr/>
          </p:nvSpPr>
          <p:spPr>
            <a:xfrm>
              <a:off x="6196216" y="2921159"/>
              <a:ext cx="2815471" cy="1500391"/>
            </a:xfrm>
            <a:prstGeom prst="rect">
              <a:avLst/>
            </a:prstGeom>
          </p:spPr>
          <p:txBody>
            <a:bodyPr wrap="square" lIns="91422" tIns="45710" rIns="91422" bIns="45710">
              <a:spAutoFit/>
            </a:bodyPr>
            <a:lstStyle/>
            <a:p>
              <a:pPr marL="269875" lvl="2" indent="-177800" defTabSz="687995">
                <a:spcAft>
                  <a:spcPts val="300"/>
                </a:spcAft>
                <a:buClr>
                  <a:srgbClr val="008CAB"/>
                </a:buClr>
                <a:buSzPct val="75000"/>
                <a:buFont typeface="Wingdings" panose="05000000000000000000" pitchFamily="2" charset="2"/>
                <a:buChar char="§"/>
                <a:defRPr/>
              </a:pPr>
              <a:r>
                <a:rPr lang="en-US" sz="1200" dirty="0">
                  <a:solidFill>
                    <a:srgbClr val="003665"/>
                  </a:solidFill>
                  <a:ea typeface="MS PGothic" panose="020B0600070205080204" pitchFamily="34" charset="-128"/>
                  <a:cs typeface="Arial"/>
                </a:rPr>
                <a:t>Use of mature T-cells from healthy donors</a:t>
              </a:r>
            </a:p>
            <a:p>
              <a:pPr marL="269875" lvl="2" indent="-177800" defTabSz="687995">
                <a:spcAft>
                  <a:spcPts val="300"/>
                </a:spcAft>
                <a:buClr>
                  <a:srgbClr val="008CAB"/>
                </a:buClr>
                <a:buSzPct val="75000"/>
                <a:buFont typeface="Wingdings" panose="05000000000000000000" pitchFamily="2" charset="2"/>
                <a:buChar char="§"/>
                <a:defRPr/>
              </a:pPr>
              <a:r>
                <a:rPr lang="en-US" sz="1200" dirty="0">
                  <a:solidFill>
                    <a:srgbClr val="003665"/>
                  </a:solidFill>
                  <a:ea typeface="MS PGothic" panose="020B0600070205080204" pitchFamily="34" charset="-128"/>
                  <a:cs typeface="Arial"/>
                </a:rPr>
                <a:t>Product manufactured  and </a:t>
              </a:r>
              <a:r>
                <a:rPr lang="en-US" sz="1200" dirty="0" err="1">
                  <a:solidFill>
                    <a:srgbClr val="003665"/>
                  </a:solidFill>
                  <a:ea typeface="MS PGothic" panose="020B0600070205080204" pitchFamily="34" charset="-128"/>
                  <a:cs typeface="Arial"/>
                </a:rPr>
                <a:t>QCed</a:t>
              </a:r>
              <a:r>
                <a:rPr lang="en-US" sz="1200" dirty="0">
                  <a:solidFill>
                    <a:srgbClr val="003665"/>
                  </a:solidFill>
                  <a:ea typeface="MS PGothic" panose="020B0600070205080204" pitchFamily="34" charset="-128"/>
                  <a:cs typeface="Arial"/>
                </a:rPr>
                <a:t> in advance</a:t>
              </a:r>
            </a:p>
            <a:p>
              <a:pPr marL="269875" lvl="2" indent="-177800" defTabSz="687995">
                <a:spcAft>
                  <a:spcPts val="300"/>
                </a:spcAft>
                <a:buClr>
                  <a:srgbClr val="008CAB"/>
                </a:buClr>
                <a:buSzPct val="75000"/>
                <a:buFont typeface="Wingdings" panose="05000000000000000000" pitchFamily="2" charset="2"/>
                <a:buChar char="§"/>
                <a:defRPr/>
              </a:pPr>
              <a:r>
                <a:rPr lang="en-US" sz="1200" dirty="0">
                  <a:solidFill>
                    <a:srgbClr val="003665"/>
                  </a:solidFill>
                  <a:ea typeface="MS PGothic" panose="020B0600070205080204" pitchFamily="34" charset="-128"/>
                  <a:cs typeface="Arial"/>
                </a:rPr>
                <a:t>Consistent manufacturing</a:t>
              </a:r>
            </a:p>
            <a:p>
              <a:pPr marL="269875" lvl="2" indent="-177800" defTabSz="687995">
                <a:spcAft>
                  <a:spcPts val="300"/>
                </a:spcAft>
                <a:buClr>
                  <a:srgbClr val="008CAB"/>
                </a:buClr>
                <a:buSzPct val="75000"/>
                <a:buFont typeface="Wingdings" panose="05000000000000000000" pitchFamily="2" charset="2"/>
                <a:buChar char="§"/>
                <a:defRPr/>
              </a:pPr>
              <a:r>
                <a:rPr lang="en-US" sz="1200" dirty="0">
                  <a:solidFill>
                    <a:srgbClr val="003665"/>
                  </a:solidFill>
                  <a:ea typeface="MS PGothic" panose="020B0600070205080204" pitchFamily="34" charset="-128"/>
                  <a:cs typeface="Arial"/>
                </a:rPr>
                <a:t>Ability to treat multiple patients with a single batch</a:t>
              </a:r>
            </a:p>
          </p:txBody>
        </p:sp>
        <p:grpSp>
          <p:nvGrpSpPr>
            <p:cNvPr id="27" name="Group 11">
              <a:extLst>
                <a:ext uri="{FF2B5EF4-FFF2-40B4-BE49-F238E27FC236}">
                  <a16:creationId xmlns:a16="http://schemas.microsoft.com/office/drawing/2014/main" id="{5BD68C9C-6E6D-6D44-5DCD-4518FFA5276F}"/>
                </a:ext>
              </a:extLst>
            </p:cNvPr>
            <p:cNvGrpSpPr/>
            <p:nvPr/>
          </p:nvGrpSpPr>
          <p:grpSpPr>
            <a:xfrm>
              <a:off x="6795298" y="1538717"/>
              <a:ext cx="1617307" cy="1160333"/>
              <a:chOff x="957357" y="1351205"/>
              <a:chExt cx="915327" cy="615806"/>
            </a:xfrm>
          </p:grpSpPr>
          <p:sp>
            <p:nvSpPr>
              <p:cNvPr id="29" name="Freeform: Shape 124">
                <a:extLst>
                  <a:ext uri="{FF2B5EF4-FFF2-40B4-BE49-F238E27FC236}">
                    <a16:creationId xmlns:a16="http://schemas.microsoft.com/office/drawing/2014/main" id="{6850265D-A2B3-C2DC-7A96-B5686FDEDACD}"/>
                  </a:ext>
                </a:extLst>
              </p:cNvPr>
              <p:cNvSpPr/>
              <p:nvPr/>
            </p:nvSpPr>
            <p:spPr>
              <a:xfrm>
                <a:off x="957357" y="1660480"/>
                <a:ext cx="915327" cy="306531"/>
              </a:xfrm>
              <a:custGeom>
                <a:avLst/>
                <a:gdLst>
                  <a:gd name="connsiteX0" fmla="*/ 948452 w 957262"/>
                  <a:gd name="connsiteY0" fmla="*/ 317897 h 319087"/>
                  <a:gd name="connsiteX1" fmla="*/ 10716 w 957262"/>
                  <a:gd name="connsiteY1" fmla="*/ 317897 h 319087"/>
                  <a:gd name="connsiteX2" fmla="*/ 3572 w 957262"/>
                  <a:gd name="connsiteY2" fmla="*/ 310753 h 319087"/>
                  <a:gd name="connsiteX3" fmla="*/ 10716 w 957262"/>
                  <a:gd name="connsiteY3" fmla="*/ 303609 h 319087"/>
                  <a:gd name="connsiteX4" fmla="*/ 948452 w 957262"/>
                  <a:gd name="connsiteY4" fmla="*/ 303609 h 319087"/>
                  <a:gd name="connsiteX5" fmla="*/ 955596 w 957262"/>
                  <a:gd name="connsiteY5" fmla="*/ 310753 h 319087"/>
                  <a:gd name="connsiteX6" fmla="*/ 948452 w 957262"/>
                  <a:gd name="connsiteY6" fmla="*/ 317897 h 319087"/>
                  <a:gd name="connsiteX7" fmla="*/ 948452 w 957262"/>
                  <a:gd name="connsiteY7" fmla="*/ 163116 h 319087"/>
                  <a:gd name="connsiteX8" fmla="*/ 10716 w 957262"/>
                  <a:gd name="connsiteY8" fmla="*/ 163116 h 319087"/>
                  <a:gd name="connsiteX9" fmla="*/ 3572 w 957262"/>
                  <a:gd name="connsiteY9" fmla="*/ 155972 h 319087"/>
                  <a:gd name="connsiteX10" fmla="*/ 10716 w 957262"/>
                  <a:gd name="connsiteY10" fmla="*/ 148828 h 319087"/>
                  <a:gd name="connsiteX11" fmla="*/ 948452 w 957262"/>
                  <a:gd name="connsiteY11" fmla="*/ 148828 h 319087"/>
                  <a:gd name="connsiteX12" fmla="*/ 955596 w 957262"/>
                  <a:gd name="connsiteY12" fmla="*/ 155972 h 319087"/>
                  <a:gd name="connsiteX13" fmla="*/ 948452 w 957262"/>
                  <a:gd name="connsiteY13" fmla="*/ 163116 h 319087"/>
                  <a:gd name="connsiteX14" fmla="*/ 940356 w 957262"/>
                  <a:gd name="connsiteY14" fmla="*/ 17859 h 319087"/>
                  <a:gd name="connsiteX15" fmla="*/ 865108 w 957262"/>
                  <a:gd name="connsiteY15" fmla="*/ 17859 h 319087"/>
                  <a:gd name="connsiteX16" fmla="*/ 857964 w 957262"/>
                  <a:gd name="connsiteY16" fmla="*/ 10716 h 319087"/>
                  <a:gd name="connsiteX17" fmla="*/ 865108 w 957262"/>
                  <a:gd name="connsiteY17" fmla="*/ 3572 h 319087"/>
                  <a:gd name="connsiteX18" fmla="*/ 940356 w 957262"/>
                  <a:gd name="connsiteY18" fmla="*/ 3572 h 319087"/>
                  <a:gd name="connsiteX19" fmla="*/ 947499 w 957262"/>
                  <a:gd name="connsiteY19" fmla="*/ 10716 h 319087"/>
                  <a:gd name="connsiteX20" fmla="*/ 940356 w 957262"/>
                  <a:gd name="connsiteY20" fmla="*/ 17859 h 319087"/>
                  <a:gd name="connsiteX21" fmla="*/ 90726 w 957262"/>
                  <a:gd name="connsiteY21" fmla="*/ 17859 h 319087"/>
                  <a:gd name="connsiteX22" fmla="*/ 13573 w 957262"/>
                  <a:gd name="connsiteY22" fmla="*/ 17859 h 319087"/>
                  <a:gd name="connsiteX23" fmla="*/ 6429 w 957262"/>
                  <a:gd name="connsiteY23" fmla="*/ 10716 h 319087"/>
                  <a:gd name="connsiteX24" fmla="*/ 13573 w 957262"/>
                  <a:gd name="connsiteY24" fmla="*/ 3572 h 319087"/>
                  <a:gd name="connsiteX25" fmla="*/ 90726 w 957262"/>
                  <a:gd name="connsiteY25" fmla="*/ 3572 h 319087"/>
                  <a:gd name="connsiteX26" fmla="*/ 97869 w 957262"/>
                  <a:gd name="connsiteY26" fmla="*/ 10716 h 319087"/>
                  <a:gd name="connsiteX27" fmla="*/ 90726 w 957262"/>
                  <a:gd name="connsiteY27" fmla="*/ 17859 h 31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262" h="319087">
                    <a:moveTo>
                      <a:pt x="948452" y="317897"/>
                    </a:moveTo>
                    <a:lnTo>
                      <a:pt x="10716" y="317897"/>
                    </a:lnTo>
                    <a:cubicBezTo>
                      <a:pt x="6906" y="317897"/>
                      <a:pt x="3572" y="314563"/>
                      <a:pt x="3572" y="310753"/>
                    </a:cubicBezTo>
                    <a:cubicBezTo>
                      <a:pt x="3572" y="306943"/>
                      <a:pt x="6906" y="303609"/>
                      <a:pt x="10716" y="303609"/>
                    </a:cubicBezTo>
                    <a:lnTo>
                      <a:pt x="948452" y="303609"/>
                    </a:lnTo>
                    <a:cubicBezTo>
                      <a:pt x="952262" y="303609"/>
                      <a:pt x="955596" y="306943"/>
                      <a:pt x="955596" y="310753"/>
                    </a:cubicBezTo>
                    <a:cubicBezTo>
                      <a:pt x="955596" y="314563"/>
                      <a:pt x="952262" y="317897"/>
                      <a:pt x="948452" y="317897"/>
                    </a:cubicBezTo>
                    <a:close/>
                    <a:moveTo>
                      <a:pt x="948452" y="163116"/>
                    </a:moveTo>
                    <a:lnTo>
                      <a:pt x="10716" y="163116"/>
                    </a:lnTo>
                    <a:cubicBezTo>
                      <a:pt x="6906" y="163116"/>
                      <a:pt x="3572" y="159782"/>
                      <a:pt x="3572" y="155972"/>
                    </a:cubicBezTo>
                    <a:cubicBezTo>
                      <a:pt x="3572" y="152162"/>
                      <a:pt x="6906" y="148828"/>
                      <a:pt x="10716" y="148828"/>
                    </a:cubicBezTo>
                    <a:lnTo>
                      <a:pt x="948452" y="148828"/>
                    </a:lnTo>
                    <a:cubicBezTo>
                      <a:pt x="952262" y="148828"/>
                      <a:pt x="955596" y="152162"/>
                      <a:pt x="955596" y="155972"/>
                    </a:cubicBezTo>
                    <a:cubicBezTo>
                      <a:pt x="955596" y="159782"/>
                      <a:pt x="952262" y="163116"/>
                      <a:pt x="948452" y="163116"/>
                    </a:cubicBezTo>
                    <a:close/>
                    <a:moveTo>
                      <a:pt x="940356" y="17859"/>
                    </a:moveTo>
                    <a:lnTo>
                      <a:pt x="865108" y="17859"/>
                    </a:lnTo>
                    <a:cubicBezTo>
                      <a:pt x="861298" y="17859"/>
                      <a:pt x="857964" y="14526"/>
                      <a:pt x="857964" y="10716"/>
                    </a:cubicBezTo>
                    <a:cubicBezTo>
                      <a:pt x="857964" y="6906"/>
                      <a:pt x="861298" y="3572"/>
                      <a:pt x="865108" y="3572"/>
                    </a:cubicBezTo>
                    <a:lnTo>
                      <a:pt x="940356" y="3572"/>
                    </a:lnTo>
                    <a:cubicBezTo>
                      <a:pt x="944166" y="3572"/>
                      <a:pt x="947499" y="6906"/>
                      <a:pt x="947499" y="10716"/>
                    </a:cubicBezTo>
                    <a:cubicBezTo>
                      <a:pt x="947499" y="14526"/>
                      <a:pt x="944642" y="17859"/>
                      <a:pt x="940356" y="17859"/>
                    </a:cubicBezTo>
                    <a:close/>
                    <a:moveTo>
                      <a:pt x="90726" y="17859"/>
                    </a:moveTo>
                    <a:lnTo>
                      <a:pt x="13573" y="17859"/>
                    </a:lnTo>
                    <a:cubicBezTo>
                      <a:pt x="9763" y="17859"/>
                      <a:pt x="6429" y="14526"/>
                      <a:pt x="6429" y="10716"/>
                    </a:cubicBezTo>
                    <a:cubicBezTo>
                      <a:pt x="6429" y="6906"/>
                      <a:pt x="9763" y="3572"/>
                      <a:pt x="13573" y="3572"/>
                    </a:cubicBezTo>
                    <a:lnTo>
                      <a:pt x="90726" y="3572"/>
                    </a:lnTo>
                    <a:cubicBezTo>
                      <a:pt x="94536" y="3572"/>
                      <a:pt x="97869" y="6906"/>
                      <a:pt x="97869" y="10716"/>
                    </a:cubicBezTo>
                    <a:cubicBezTo>
                      <a:pt x="97869" y="14526"/>
                      <a:pt x="95012" y="17859"/>
                      <a:pt x="90726" y="17859"/>
                    </a:cubicBezTo>
                    <a:close/>
                  </a:path>
                </a:pathLst>
              </a:custGeom>
              <a:solidFill>
                <a:srgbClr val="9ED1DE"/>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385E"/>
                  </a:solidFill>
                  <a:effectLst/>
                  <a:uLnTx/>
                  <a:uFillTx/>
                  <a:latin typeface="HurmeGeometricSans2 Light"/>
                  <a:ea typeface="+mn-ea"/>
                  <a:cs typeface="+mn-cs"/>
                </a:endParaRPr>
              </a:p>
            </p:txBody>
          </p:sp>
          <p:sp>
            <p:nvSpPr>
              <p:cNvPr id="30" name="Freeform: Shape 125">
                <a:extLst>
                  <a:ext uri="{FF2B5EF4-FFF2-40B4-BE49-F238E27FC236}">
                    <a16:creationId xmlns:a16="http://schemas.microsoft.com/office/drawing/2014/main" id="{D4703C5A-61C6-0F6B-3381-F2E9E2F9ADF0}"/>
                  </a:ext>
                </a:extLst>
              </p:cNvPr>
              <p:cNvSpPr/>
              <p:nvPr/>
            </p:nvSpPr>
            <p:spPr>
              <a:xfrm>
                <a:off x="1070749" y="1351205"/>
                <a:ext cx="687634" cy="388882"/>
              </a:xfrm>
              <a:custGeom>
                <a:avLst/>
                <a:gdLst>
                  <a:gd name="connsiteX0" fmla="*/ 718423 w 719137"/>
                  <a:gd name="connsiteY0" fmla="*/ 404098 h 404812"/>
                  <a:gd name="connsiteX1" fmla="*/ 504111 w 719137"/>
                  <a:gd name="connsiteY1" fmla="*/ 404098 h 404812"/>
                  <a:gd name="connsiteX2" fmla="*/ 504111 w 719137"/>
                  <a:gd name="connsiteY2" fmla="*/ 125492 h 404812"/>
                  <a:gd name="connsiteX3" fmla="*/ 535067 w 719137"/>
                  <a:gd name="connsiteY3" fmla="*/ 87392 h 404812"/>
                  <a:gd name="connsiteX4" fmla="*/ 535067 w 719137"/>
                  <a:gd name="connsiteY4" fmla="*/ 70247 h 404812"/>
                  <a:gd name="connsiteX5" fmla="*/ 525066 w 719137"/>
                  <a:gd name="connsiteY5" fmla="*/ 70247 h 404812"/>
                  <a:gd name="connsiteX6" fmla="*/ 512683 w 719137"/>
                  <a:gd name="connsiteY6" fmla="*/ 58341 h 404812"/>
                  <a:gd name="connsiteX7" fmla="*/ 512683 w 719137"/>
                  <a:gd name="connsiteY7" fmla="*/ 15478 h 404812"/>
                  <a:gd name="connsiteX8" fmla="*/ 525066 w 719137"/>
                  <a:gd name="connsiteY8" fmla="*/ 3572 h 404812"/>
                  <a:gd name="connsiteX9" fmla="*/ 696992 w 719137"/>
                  <a:gd name="connsiteY9" fmla="*/ 3572 h 404812"/>
                  <a:gd name="connsiteX10" fmla="*/ 709374 w 719137"/>
                  <a:gd name="connsiteY10" fmla="*/ 15478 h 404812"/>
                  <a:gd name="connsiteX11" fmla="*/ 709374 w 719137"/>
                  <a:gd name="connsiteY11" fmla="*/ 58341 h 404812"/>
                  <a:gd name="connsiteX12" fmla="*/ 696992 w 719137"/>
                  <a:gd name="connsiteY12" fmla="*/ 70247 h 404812"/>
                  <a:gd name="connsiteX13" fmla="*/ 686991 w 719137"/>
                  <a:gd name="connsiteY13" fmla="*/ 70247 h 404812"/>
                  <a:gd name="connsiteX14" fmla="*/ 686991 w 719137"/>
                  <a:gd name="connsiteY14" fmla="*/ 87392 h 404812"/>
                  <a:gd name="connsiteX15" fmla="*/ 717947 w 719137"/>
                  <a:gd name="connsiteY15" fmla="*/ 125492 h 404812"/>
                  <a:gd name="connsiteX16" fmla="*/ 717947 w 719137"/>
                  <a:gd name="connsiteY16" fmla="*/ 404098 h 404812"/>
                  <a:gd name="connsiteX17" fmla="*/ 518398 w 719137"/>
                  <a:gd name="connsiteY17" fmla="*/ 389811 h 404812"/>
                  <a:gd name="connsiteX18" fmla="*/ 704136 w 719137"/>
                  <a:gd name="connsiteY18" fmla="*/ 389811 h 404812"/>
                  <a:gd name="connsiteX19" fmla="*/ 704136 w 719137"/>
                  <a:gd name="connsiteY19" fmla="*/ 330279 h 404812"/>
                  <a:gd name="connsiteX20" fmla="*/ 559832 w 719137"/>
                  <a:gd name="connsiteY20" fmla="*/ 330279 h 404812"/>
                  <a:gd name="connsiteX21" fmla="*/ 559832 w 719137"/>
                  <a:gd name="connsiteY21" fmla="*/ 165497 h 404812"/>
                  <a:gd name="connsiteX22" fmla="*/ 704136 w 719137"/>
                  <a:gd name="connsiteY22" fmla="*/ 165497 h 404812"/>
                  <a:gd name="connsiteX23" fmla="*/ 704136 w 719137"/>
                  <a:gd name="connsiteY23" fmla="*/ 125492 h 404812"/>
                  <a:gd name="connsiteX24" fmla="*/ 679847 w 719137"/>
                  <a:gd name="connsiteY24" fmla="*/ 100727 h 404812"/>
                  <a:gd name="connsiteX25" fmla="*/ 672703 w 719137"/>
                  <a:gd name="connsiteY25" fmla="*/ 100727 h 404812"/>
                  <a:gd name="connsiteX26" fmla="*/ 672703 w 719137"/>
                  <a:gd name="connsiteY26" fmla="*/ 70247 h 404812"/>
                  <a:gd name="connsiteX27" fmla="*/ 548878 w 719137"/>
                  <a:gd name="connsiteY27" fmla="*/ 70247 h 404812"/>
                  <a:gd name="connsiteX28" fmla="*/ 548878 w 719137"/>
                  <a:gd name="connsiteY28" fmla="*/ 100727 h 404812"/>
                  <a:gd name="connsiteX29" fmla="*/ 541734 w 719137"/>
                  <a:gd name="connsiteY29" fmla="*/ 100727 h 404812"/>
                  <a:gd name="connsiteX30" fmla="*/ 517446 w 719137"/>
                  <a:gd name="connsiteY30" fmla="*/ 125492 h 404812"/>
                  <a:gd name="connsiteX31" fmla="*/ 517446 w 719137"/>
                  <a:gd name="connsiteY31" fmla="*/ 389811 h 404812"/>
                  <a:gd name="connsiteX32" fmla="*/ 574119 w 719137"/>
                  <a:gd name="connsiteY32" fmla="*/ 315992 h 404812"/>
                  <a:gd name="connsiteX33" fmla="*/ 704136 w 719137"/>
                  <a:gd name="connsiteY33" fmla="*/ 315992 h 404812"/>
                  <a:gd name="connsiteX34" fmla="*/ 704136 w 719137"/>
                  <a:gd name="connsiteY34" fmla="*/ 179784 h 404812"/>
                  <a:gd name="connsiteX35" fmla="*/ 574119 w 719137"/>
                  <a:gd name="connsiteY35" fmla="*/ 179784 h 404812"/>
                  <a:gd name="connsiteX36" fmla="*/ 574119 w 719137"/>
                  <a:gd name="connsiteY36" fmla="*/ 315992 h 404812"/>
                  <a:gd name="connsiteX37" fmla="*/ 680323 w 719137"/>
                  <a:gd name="connsiteY37" fmla="*/ 56436 h 404812"/>
                  <a:gd name="connsiteX38" fmla="*/ 695087 w 719137"/>
                  <a:gd name="connsiteY38" fmla="*/ 56436 h 404812"/>
                  <a:gd name="connsiteX39" fmla="*/ 695087 w 719137"/>
                  <a:gd name="connsiteY39" fmla="*/ 17859 h 404812"/>
                  <a:gd name="connsiteX40" fmla="*/ 527447 w 719137"/>
                  <a:gd name="connsiteY40" fmla="*/ 17859 h 404812"/>
                  <a:gd name="connsiteX41" fmla="*/ 527447 w 719137"/>
                  <a:gd name="connsiteY41" fmla="*/ 56436 h 404812"/>
                  <a:gd name="connsiteX42" fmla="*/ 680323 w 719137"/>
                  <a:gd name="connsiteY42" fmla="*/ 56436 h 404812"/>
                  <a:gd name="connsiteX43" fmla="*/ 468392 w 719137"/>
                  <a:gd name="connsiteY43" fmla="*/ 404098 h 404812"/>
                  <a:gd name="connsiteX44" fmla="*/ 254079 w 719137"/>
                  <a:gd name="connsiteY44" fmla="*/ 404098 h 404812"/>
                  <a:gd name="connsiteX45" fmla="*/ 254079 w 719137"/>
                  <a:gd name="connsiteY45" fmla="*/ 125492 h 404812"/>
                  <a:gd name="connsiteX46" fmla="*/ 285036 w 719137"/>
                  <a:gd name="connsiteY46" fmla="*/ 87392 h 404812"/>
                  <a:gd name="connsiteX47" fmla="*/ 285036 w 719137"/>
                  <a:gd name="connsiteY47" fmla="*/ 70247 h 404812"/>
                  <a:gd name="connsiteX48" fmla="*/ 275034 w 719137"/>
                  <a:gd name="connsiteY48" fmla="*/ 70247 h 404812"/>
                  <a:gd name="connsiteX49" fmla="*/ 262652 w 719137"/>
                  <a:gd name="connsiteY49" fmla="*/ 58341 h 404812"/>
                  <a:gd name="connsiteX50" fmla="*/ 262652 w 719137"/>
                  <a:gd name="connsiteY50" fmla="*/ 15478 h 404812"/>
                  <a:gd name="connsiteX51" fmla="*/ 275034 w 719137"/>
                  <a:gd name="connsiteY51" fmla="*/ 3572 h 404812"/>
                  <a:gd name="connsiteX52" fmla="*/ 446961 w 719137"/>
                  <a:gd name="connsiteY52" fmla="*/ 3572 h 404812"/>
                  <a:gd name="connsiteX53" fmla="*/ 459343 w 719137"/>
                  <a:gd name="connsiteY53" fmla="*/ 15478 h 404812"/>
                  <a:gd name="connsiteX54" fmla="*/ 459343 w 719137"/>
                  <a:gd name="connsiteY54" fmla="*/ 58341 h 404812"/>
                  <a:gd name="connsiteX55" fmla="*/ 446961 w 719137"/>
                  <a:gd name="connsiteY55" fmla="*/ 70247 h 404812"/>
                  <a:gd name="connsiteX56" fmla="*/ 436959 w 719137"/>
                  <a:gd name="connsiteY56" fmla="*/ 70247 h 404812"/>
                  <a:gd name="connsiteX57" fmla="*/ 436959 w 719137"/>
                  <a:gd name="connsiteY57" fmla="*/ 87392 h 404812"/>
                  <a:gd name="connsiteX58" fmla="*/ 467916 w 719137"/>
                  <a:gd name="connsiteY58" fmla="*/ 125492 h 404812"/>
                  <a:gd name="connsiteX59" fmla="*/ 467916 w 719137"/>
                  <a:gd name="connsiteY59" fmla="*/ 404098 h 404812"/>
                  <a:gd name="connsiteX60" fmla="*/ 268367 w 719137"/>
                  <a:gd name="connsiteY60" fmla="*/ 389811 h 404812"/>
                  <a:gd name="connsiteX61" fmla="*/ 454104 w 719137"/>
                  <a:gd name="connsiteY61" fmla="*/ 389811 h 404812"/>
                  <a:gd name="connsiteX62" fmla="*/ 454104 w 719137"/>
                  <a:gd name="connsiteY62" fmla="*/ 330279 h 404812"/>
                  <a:gd name="connsiteX63" fmla="*/ 309801 w 719137"/>
                  <a:gd name="connsiteY63" fmla="*/ 330279 h 404812"/>
                  <a:gd name="connsiteX64" fmla="*/ 309801 w 719137"/>
                  <a:gd name="connsiteY64" fmla="*/ 165497 h 404812"/>
                  <a:gd name="connsiteX65" fmla="*/ 454104 w 719137"/>
                  <a:gd name="connsiteY65" fmla="*/ 165497 h 404812"/>
                  <a:gd name="connsiteX66" fmla="*/ 454104 w 719137"/>
                  <a:gd name="connsiteY66" fmla="*/ 125492 h 404812"/>
                  <a:gd name="connsiteX67" fmla="*/ 429816 w 719137"/>
                  <a:gd name="connsiteY67" fmla="*/ 100727 h 404812"/>
                  <a:gd name="connsiteX68" fmla="*/ 422672 w 719137"/>
                  <a:gd name="connsiteY68" fmla="*/ 100727 h 404812"/>
                  <a:gd name="connsiteX69" fmla="*/ 422672 w 719137"/>
                  <a:gd name="connsiteY69" fmla="*/ 70247 h 404812"/>
                  <a:gd name="connsiteX70" fmla="*/ 298847 w 719137"/>
                  <a:gd name="connsiteY70" fmla="*/ 70247 h 404812"/>
                  <a:gd name="connsiteX71" fmla="*/ 298847 w 719137"/>
                  <a:gd name="connsiteY71" fmla="*/ 100727 h 404812"/>
                  <a:gd name="connsiteX72" fmla="*/ 291703 w 719137"/>
                  <a:gd name="connsiteY72" fmla="*/ 100727 h 404812"/>
                  <a:gd name="connsiteX73" fmla="*/ 267415 w 719137"/>
                  <a:gd name="connsiteY73" fmla="*/ 125492 h 404812"/>
                  <a:gd name="connsiteX74" fmla="*/ 267415 w 719137"/>
                  <a:gd name="connsiteY74" fmla="*/ 389811 h 404812"/>
                  <a:gd name="connsiteX75" fmla="*/ 324088 w 719137"/>
                  <a:gd name="connsiteY75" fmla="*/ 315992 h 404812"/>
                  <a:gd name="connsiteX76" fmla="*/ 454104 w 719137"/>
                  <a:gd name="connsiteY76" fmla="*/ 315992 h 404812"/>
                  <a:gd name="connsiteX77" fmla="*/ 454104 w 719137"/>
                  <a:gd name="connsiteY77" fmla="*/ 179784 h 404812"/>
                  <a:gd name="connsiteX78" fmla="*/ 324088 w 719137"/>
                  <a:gd name="connsiteY78" fmla="*/ 179784 h 404812"/>
                  <a:gd name="connsiteX79" fmla="*/ 324088 w 719137"/>
                  <a:gd name="connsiteY79" fmla="*/ 315992 h 404812"/>
                  <a:gd name="connsiteX80" fmla="*/ 430292 w 719137"/>
                  <a:gd name="connsiteY80" fmla="*/ 56436 h 404812"/>
                  <a:gd name="connsiteX81" fmla="*/ 445056 w 719137"/>
                  <a:gd name="connsiteY81" fmla="*/ 56436 h 404812"/>
                  <a:gd name="connsiteX82" fmla="*/ 445056 w 719137"/>
                  <a:gd name="connsiteY82" fmla="*/ 17859 h 404812"/>
                  <a:gd name="connsiteX83" fmla="*/ 277416 w 719137"/>
                  <a:gd name="connsiteY83" fmla="*/ 17859 h 404812"/>
                  <a:gd name="connsiteX84" fmla="*/ 277416 w 719137"/>
                  <a:gd name="connsiteY84" fmla="*/ 56436 h 404812"/>
                  <a:gd name="connsiteX85" fmla="*/ 430292 w 719137"/>
                  <a:gd name="connsiteY85" fmla="*/ 56436 h 404812"/>
                  <a:gd name="connsiteX86" fmla="*/ 217884 w 719137"/>
                  <a:gd name="connsiteY86" fmla="*/ 404098 h 404812"/>
                  <a:gd name="connsiteX87" fmla="*/ 3572 w 719137"/>
                  <a:gd name="connsiteY87" fmla="*/ 404098 h 404812"/>
                  <a:gd name="connsiteX88" fmla="*/ 3572 w 719137"/>
                  <a:gd name="connsiteY88" fmla="*/ 125492 h 404812"/>
                  <a:gd name="connsiteX89" fmla="*/ 34528 w 719137"/>
                  <a:gd name="connsiteY89" fmla="*/ 87392 h 404812"/>
                  <a:gd name="connsiteX90" fmla="*/ 34528 w 719137"/>
                  <a:gd name="connsiteY90" fmla="*/ 70247 h 404812"/>
                  <a:gd name="connsiteX91" fmla="*/ 24527 w 719137"/>
                  <a:gd name="connsiteY91" fmla="*/ 70247 h 404812"/>
                  <a:gd name="connsiteX92" fmla="*/ 12144 w 719137"/>
                  <a:gd name="connsiteY92" fmla="*/ 58341 h 404812"/>
                  <a:gd name="connsiteX93" fmla="*/ 12144 w 719137"/>
                  <a:gd name="connsiteY93" fmla="*/ 15478 h 404812"/>
                  <a:gd name="connsiteX94" fmla="*/ 24527 w 719137"/>
                  <a:gd name="connsiteY94" fmla="*/ 3572 h 404812"/>
                  <a:gd name="connsiteX95" fmla="*/ 196453 w 719137"/>
                  <a:gd name="connsiteY95" fmla="*/ 3572 h 404812"/>
                  <a:gd name="connsiteX96" fmla="*/ 208836 w 719137"/>
                  <a:gd name="connsiteY96" fmla="*/ 15478 h 404812"/>
                  <a:gd name="connsiteX97" fmla="*/ 208836 w 719137"/>
                  <a:gd name="connsiteY97" fmla="*/ 58341 h 404812"/>
                  <a:gd name="connsiteX98" fmla="*/ 196453 w 719137"/>
                  <a:gd name="connsiteY98" fmla="*/ 70247 h 404812"/>
                  <a:gd name="connsiteX99" fmla="*/ 186452 w 719137"/>
                  <a:gd name="connsiteY99" fmla="*/ 70247 h 404812"/>
                  <a:gd name="connsiteX100" fmla="*/ 186452 w 719137"/>
                  <a:gd name="connsiteY100" fmla="*/ 87392 h 404812"/>
                  <a:gd name="connsiteX101" fmla="*/ 217408 w 719137"/>
                  <a:gd name="connsiteY101" fmla="*/ 125492 h 404812"/>
                  <a:gd name="connsiteX102" fmla="*/ 217408 w 719137"/>
                  <a:gd name="connsiteY102" fmla="*/ 404098 h 404812"/>
                  <a:gd name="connsiteX103" fmla="*/ 17859 w 719137"/>
                  <a:gd name="connsiteY103" fmla="*/ 389811 h 404812"/>
                  <a:gd name="connsiteX104" fmla="*/ 203597 w 719137"/>
                  <a:gd name="connsiteY104" fmla="*/ 389811 h 404812"/>
                  <a:gd name="connsiteX105" fmla="*/ 203597 w 719137"/>
                  <a:gd name="connsiteY105" fmla="*/ 330279 h 404812"/>
                  <a:gd name="connsiteX106" fmla="*/ 59293 w 719137"/>
                  <a:gd name="connsiteY106" fmla="*/ 330279 h 404812"/>
                  <a:gd name="connsiteX107" fmla="*/ 59293 w 719137"/>
                  <a:gd name="connsiteY107" fmla="*/ 165497 h 404812"/>
                  <a:gd name="connsiteX108" fmla="*/ 203597 w 719137"/>
                  <a:gd name="connsiteY108" fmla="*/ 165497 h 404812"/>
                  <a:gd name="connsiteX109" fmla="*/ 203597 w 719137"/>
                  <a:gd name="connsiteY109" fmla="*/ 125492 h 404812"/>
                  <a:gd name="connsiteX110" fmla="*/ 179308 w 719137"/>
                  <a:gd name="connsiteY110" fmla="*/ 100727 h 404812"/>
                  <a:gd name="connsiteX111" fmla="*/ 172164 w 719137"/>
                  <a:gd name="connsiteY111" fmla="*/ 100727 h 404812"/>
                  <a:gd name="connsiteX112" fmla="*/ 172164 w 719137"/>
                  <a:gd name="connsiteY112" fmla="*/ 70247 h 404812"/>
                  <a:gd name="connsiteX113" fmla="*/ 48339 w 719137"/>
                  <a:gd name="connsiteY113" fmla="*/ 70247 h 404812"/>
                  <a:gd name="connsiteX114" fmla="*/ 48339 w 719137"/>
                  <a:gd name="connsiteY114" fmla="*/ 100727 h 404812"/>
                  <a:gd name="connsiteX115" fmla="*/ 41196 w 719137"/>
                  <a:gd name="connsiteY115" fmla="*/ 100727 h 404812"/>
                  <a:gd name="connsiteX116" fmla="*/ 16907 w 719137"/>
                  <a:gd name="connsiteY116" fmla="*/ 125492 h 404812"/>
                  <a:gd name="connsiteX117" fmla="*/ 16907 w 719137"/>
                  <a:gd name="connsiteY117" fmla="*/ 389811 h 404812"/>
                  <a:gd name="connsiteX118" fmla="*/ 73581 w 719137"/>
                  <a:gd name="connsiteY118" fmla="*/ 315992 h 404812"/>
                  <a:gd name="connsiteX119" fmla="*/ 203597 w 719137"/>
                  <a:gd name="connsiteY119" fmla="*/ 315992 h 404812"/>
                  <a:gd name="connsiteX120" fmla="*/ 203597 w 719137"/>
                  <a:gd name="connsiteY120" fmla="*/ 179784 h 404812"/>
                  <a:gd name="connsiteX121" fmla="*/ 73581 w 719137"/>
                  <a:gd name="connsiteY121" fmla="*/ 179784 h 404812"/>
                  <a:gd name="connsiteX122" fmla="*/ 73581 w 719137"/>
                  <a:gd name="connsiteY122" fmla="*/ 315992 h 404812"/>
                  <a:gd name="connsiteX123" fmla="*/ 179784 w 719137"/>
                  <a:gd name="connsiteY123" fmla="*/ 56436 h 404812"/>
                  <a:gd name="connsiteX124" fmla="*/ 194548 w 719137"/>
                  <a:gd name="connsiteY124" fmla="*/ 56436 h 404812"/>
                  <a:gd name="connsiteX125" fmla="*/ 194548 w 719137"/>
                  <a:gd name="connsiteY125" fmla="*/ 17859 h 404812"/>
                  <a:gd name="connsiteX126" fmla="*/ 26908 w 719137"/>
                  <a:gd name="connsiteY126" fmla="*/ 17859 h 404812"/>
                  <a:gd name="connsiteX127" fmla="*/ 26908 w 719137"/>
                  <a:gd name="connsiteY127" fmla="*/ 56436 h 404812"/>
                  <a:gd name="connsiteX128" fmla="*/ 179784 w 719137"/>
                  <a:gd name="connsiteY128" fmla="*/ 56436 h 40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19137" h="404812">
                    <a:moveTo>
                      <a:pt x="718423" y="404098"/>
                    </a:moveTo>
                    <a:lnTo>
                      <a:pt x="504111" y="404098"/>
                    </a:lnTo>
                    <a:lnTo>
                      <a:pt x="504111" y="125492"/>
                    </a:lnTo>
                    <a:cubicBezTo>
                      <a:pt x="504111" y="106918"/>
                      <a:pt x="517446" y="91202"/>
                      <a:pt x="535067" y="87392"/>
                    </a:cubicBezTo>
                    <a:lnTo>
                      <a:pt x="535067" y="70247"/>
                    </a:lnTo>
                    <a:lnTo>
                      <a:pt x="525066" y="70247"/>
                    </a:lnTo>
                    <a:cubicBezTo>
                      <a:pt x="518398" y="70247"/>
                      <a:pt x="512683" y="65008"/>
                      <a:pt x="512683" y="58341"/>
                    </a:cubicBezTo>
                    <a:lnTo>
                      <a:pt x="512683" y="15478"/>
                    </a:lnTo>
                    <a:cubicBezTo>
                      <a:pt x="512683" y="8811"/>
                      <a:pt x="517922" y="3572"/>
                      <a:pt x="525066" y="3572"/>
                    </a:cubicBezTo>
                    <a:lnTo>
                      <a:pt x="696992" y="3572"/>
                    </a:lnTo>
                    <a:cubicBezTo>
                      <a:pt x="703659" y="3572"/>
                      <a:pt x="709374" y="8811"/>
                      <a:pt x="709374" y="15478"/>
                    </a:cubicBezTo>
                    <a:lnTo>
                      <a:pt x="709374" y="58341"/>
                    </a:lnTo>
                    <a:cubicBezTo>
                      <a:pt x="709374" y="65008"/>
                      <a:pt x="704136" y="70247"/>
                      <a:pt x="696992" y="70247"/>
                    </a:cubicBezTo>
                    <a:lnTo>
                      <a:pt x="686991" y="70247"/>
                    </a:lnTo>
                    <a:lnTo>
                      <a:pt x="686991" y="87392"/>
                    </a:lnTo>
                    <a:cubicBezTo>
                      <a:pt x="704612" y="91202"/>
                      <a:pt x="717947" y="106918"/>
                      <a:pt x="717947" y="125492"/>
                    </a:cubicBezTo>
                    <a:lnTo>
                      <a:pt x="717947" y="404098"/>
                    </a:lnTo>
                    <a:close/>
                    <a:moveTo>
                      <a:pt x="518398" y="389811"/>
                    </a:moveTo>
                    <a:lnTo>
                      <a:pt x="704136" y="389811"/>
                    </a:lnTo>
                    <a:lnTo>
                      <a:pt x="704136" y="330279"/>
                    </a:lnTo>
                    <a:lnTo>
                      <a:pt x="559832" y="330279"/>
                    </a:lnTo>
                    <a:lnTo>
                      <a:pt x="559832" y="165497"/>
                    </a:lnTo>
                    <a:lnTo>
                      <a:pt x="704136" y="165497"/>
                    </a:lnTo>
                    <a:lnTo>
                      <a:pt x="704136" y="125492"/>
                    </a:lnTo>
                    <a:cubicBezTo>
                      <a:pt x="704136" y="112157"/>
                      <a:pt x="693182" y="101203"/>
                      <a:pt x="679847" y="100727"/>
                    </a:cubicBezTo>
                    <a:lnTo>
                      <a:pt x="672703" y="100727"/>
                    </a:lnTo>
                    <a:lnTo>
                      <a:pt x="672703" y="70247"/>
                    </a:lnTo>
                    <a:lnTo>
                      <a:pt x="548878" y="70247"/>
                    </a:lnTo>
                    <a:lnTo>
                      <a:pt x="548878" y="100727"/>
                    </a:lnTo>
                    <a:lnTo>
                      <a:pt x="541734" y="100727"/>
                    </a:lnTo>
                    <a:cubicBezTo>
                      <a:pt x="528399" y="101203"/>
                      <a:pt x="517446" y="112157"/>
                      <a:pt x="517446" y="125492"/>
                    </a:cubicBezTo>
                    <a:lnTo>
                      <a:pt x="517446" y="389811"/>
                    </a:lnTo>
                    <a:close/>
                    <a:moveTo>
                      <a:pt x="574119" y="315992"/>
                    </a:moveTo>
                    <a:lnTo>
                      <a:pt x="704136" y="315992"/>
                    </a:lnTo>
                    <a:lnTo>
                      <a:pt x="704136" y="179784"/>
                    </a:lnTo>
                    <a:lnTo>
                      <a:pt x="574119" y="179784"/>
                    </a:lnTo>
                    <a:lnTo>
                      <a:pt x="574119" y="315992"/>
                    </a:lnTo>
                    <a:close/>
                    <a:moveTo>
                      <a:pt x="680323" y="56436"/>
                    </a:moveTo>
                    <a:lnTo>
                      <a:pt x="695087" y="56436"/>
                    </a:lnTo>
                    <a:lnTo>
                      <a:pt x="695087" y="17859"/>
                    </a:lnTo>
                    <a:lnTo>
                      <a:pt x="527447" y="17859"/>
                    </a:lnTo>
                    <a:lnTo>
                      <a:pt x="527447" y="56436"/>
                    </a:lnTo>
                    <a:lnTo>
                      <a:pt x="680323" y="56436"/>
                    </a:lnTo>
                    <a:close/>
                    <a:moveTo>
                      <a:pt x="468392" y="404098"/>
                    </a:moveTo>
                    <a:lnTo>
                      <a:pt x="254079" y="404098"/>
                    </a:lnTo>
                    <a:lnTo>
                      <a:pt x="254079" y="125492"/>
                    </a:lnTo>
                    <a:cubicBezTo>
                      <a:pt x="254079" y="106918"/>
                      <a:pt x="267415" y="91202"/>
                      <a:pt x="285036" y="87392"/>
                    </a:cubicBezTo>
                    <a:lnTo>
                      <a:pt x="285036" y="70247"/>
                    </a:lnTo>
                    <a:lnTo>
                      <a:pt x="275034" y="70247"/>
                    </a:lnTo>
                    <a:cubicBezTo>
                      <a:pt x="268367" y="70247"/>
                      <a:pt x="262652" y="65008"/>
                      <a:pt x="262652" y="58341"/>
                    </a:cubicBezTo>
                    <a:lnTo>
                      <a:pt x="262652" y="15478"/>
                    </a:lnTo>
                    <a:cubicBezTo>
                      <a:pt x="262652" y="8811"/>
                      <a:pt x="267891" y="3572"/>
                      <a:pt x="275034" y="3572"/>
                    </a:cubicBezTo>
                    <a:lnTo>
                      <a:pt x="446961" y="3572"/>
                    </a:lnTo>
                    <a:cubicBezTo>
                      <a:pt x="453628" y="3572"/>
                      <a:pt x="459343" y="8811"/>
                      <a:pt x="459343" y="15478"/>
                    </a:cubicBezTo>
                    <a:lnTo>
                      <a:pt x="459343" y="58341"/>
                    </a:lnTo>
                    <a:cubicBezTo>
                      <a:pt x="459343" y="65008"/>
                      <a:pt x="454104" y="70247"/>
                      <a:pt x="446961" y="70247"/>
                    </a:cubicBezTo>
                    <a:lnTo>
                      <a:pt x="436959" y="70247"/>
                    </a:lnTo>
                    <a:lnTo>
                      <a:pt x="436959" y="87392"/>
                    </a:lnTo>
                    <a:cubicBezTo>
                      <a:pt x="454581" y="91202"/>
                      <a:pt x="467916" y="106918"/>
                      <a:pt x="467916" y="125492"/>
                    </a:cubicBezTo>
                    <a:lnTo>
                      <a:pt x="467916" y="404098"/>
                    </a:lnTo>
                    <a:close/>
                    <a:moveTo>
                      <a:pt x="268367" y="389811"/>
                    </a:moveTo>
                    <a:lnTo>
                      <a:pt x="454104" y="389811"/>
                    </a:lnTo>
                    <a:lnTo>
                      <a:pt x="454104" y="330279"/>
                    </a:lnTo>
                    <a:lnTo>
                      <a:pt x="309801" y="330279"/>
                    </a:lnTo>
                    <a:lnTo>
                      <a:pt x="309801" y="165497"/>
                    </a:lnTo>
                    <a:lnTo>
                      <a:pt x="454104" y="165497"/>
                    </a:lnTo>
                    <a:lnTo>
                      <a:pt x="454104" y="125492"/>
                    </a:lnTo>
                    <a:cubicBezTo>
                      <a:pt x="454104" y="112157"/>
                      <a:pt x="443151" y="101203"/>
                      <a:pt x="429816" y="100727"/>
                    </a:cubicBezTo>
                    <a:lnTo>
                      <a:pt x="422672" y="100727"/>
                    </a:lnTo>
                    <a:lnTo>
                      <a:pt x="422672" y="70247"/>
                    </a:lnTo>
                    <a:lnTo>
                      <a:pt x="298847" y="70247"/>
                    </a:lnTo>
                    <a:lnTo>
                      <a:pt x="298847" y="100727"/>
                    </a:lnTo>
                    <a:lnTo>
                      <a:pt x="291703" y="100727"/>
                    </a:lnTo>
                    <a:cubicBezTo>
                      <a:pt x="278368" y="101203"/>
                      <a:pt x="267415" y="112157"/>
                      <a:pt x="267415" y="125492"/>
                    </a:cubicBezTo>
                    <a:lnTo>
                      <a:pt x="267415" y="389811"/>
                    </a:lnTo>
                    <a:close/>
                    <a:moveTo>
                      <a:pt x="324088" y="315992"/>
                    </a:moveTo>
                    <a:lnTo>
                      <a:pt x="454104" y="315992"/>
                    </a:lnTo>
                    <a:lnTo>
                      <a:pt x="454104" y="179784"/>
                    </a:lnTo>
                    <a:lnTo>
                      <a:pt x="324088" y="179784"/>
                    </a:lnTo>
                    <a:lnTo>
                      <a:pt x="324088" y="315992"/>
                    </a:lnTo>
                    <a:close/>
                    <a:moveTo>
                      <a:pt x="430292" y="56436"/>
                    </a:moveTo>
                    <a:lnTo>
                      <a:pt x="445056" y="56436"/>
                    </a:lnTo>
                    <a:lnTo>
                      <a:pt x="445056" y="17859"/>
                    </a:lnTo>
                    <a:lnTo>
                      <a:pt x="277416" y="17859"/>
                    </a:lnTo>
                    <a:lnTo>
                      <a:pt x="277416" y="56436"/>
                    </a:lnTo>
                    <a:lnTo>
                      <a:pt x="430292" y="56436"/>
                    </a:lnTo>
                    <a:close/>
                    <a:moveTo>
                      <a:pt x="217884" y="404098"/>
                    </a:moveTo>
                    <a:lnTo>
                      <a:pt x="3572" y="404098"/>
                    </a:lnTo>
                    <a:lnTo>
                      <a:pt x="3572" y="125492"/>
                    </a:lnTo>
                    <a:cubicBezTo>
                      <a:pt x="3572" y="106918"/>
                      <a:pt x="16907" y="91202"/>
                      <a:pt x="34528" y="87392"/>
                    </a:cubicBezTo>
                    <a:lnTo>
                      <a:pt x="34528" y="70247"/>
                    </a:lnTo>
                    <a:lnTo>
                      <a:pt x="24527" y="70247"/>
                    </a:lnTo>
                    <a:cubicBezTo>
                      <a:pt x="17859" y="70247"/>
                      <a:pt x="12144" y="65008"/>
                      <a:pt x="12144" y="58341"/>
                    </a:cubicBezTo>
                    <a:lnTo>
                      <a:pt x="12144" y="15478"/>
                    </a:lnTo>
                    <a:cubicBezTo>
                      <a:pt x="12144" y="8811"/>
                      <a:pt x="17383" y="3572"/>
                      <a:pt x="24527" y="3572"/>
                    </a:cubicBezTo>
                    <a:lnTo>
                      <a:pt x="196453" y="3572"/>
                    </a:lnTo>
                    <a:cubicBezTo>
                      <a:pt x="203121" y="3572"/>
                      <a:pt x="208836" y="8811"/>
                      <a:pt x="208836" y="15478"/>
                    </a:cubicBezTo>
                    <a:lnTo>
                      <a:pt x="208836" y="58341"/>
                    </a:lnTo>
                    <a:cubicBezTo>
                      <a:pt x="208836" y="65008"/>
                      <a:pt x="203597" y="70247"/>
                      <a:pt x="196453" y="70247"/>
                    </a:cubicBezTo>
                    <a:lnTo>
                      <a:pt x="186452" y="70247"/>
                    </a:lnTo>
                    <a:lnTo>
                      <a:pt x="186452" y="87392"/>
                    </a:lnTo>
                    <a:cubicBezTo>
                      <a:pt x="204073" y="91202"/>
                      <a:pt x="217408" y="106918"/>
                      <a:pt x="217408" y="125492"/>
                    </a:cubicBezTo>
                    <a:lnTo>
                      <a:pt x="217408" y="404098"/>
                    </a:lnTo>
                    <a:close/>
                    <a:moveTo>
                      <a:pt x="17859" y="389811"/>
                    </a:moveTo>
                    <a:lnTo>
                      <a:pt x="203597" y="389811"/>
                    </a:lnTo>
                    <a:lnTo>
                      <a:pt x="203597" y="330279"/>
                    </a:lnTo>
                    <a:lnTo>
                      <a:pt x="59293" y="330279"/>
                    </a:lnTo>
                    <a:lnTo>
                      <a:pt x="59293" y="165497"/>
                    </a:lnTo>
                    <a:lnTo>
                      <a:pt x="203597" y="165497"/>
                    </a:lnTo>
                    <a:lnTo>
                      <a:pt x="203597" y="125492"/>
                    </a:lnTo>
                    <a:cubicBezTo>
                      <a:pt x="203597" y="112157"/>
                      <a:pt x="192643" y="101203"/>
                      <a:pt x="179308" y="100727"/>
                    </a:cubicBezTo>
                    <a:lnTo>
                      <a:pt x="172164" y="100727"/>
                    </a:lnTo>
                    <a:lnTo>
                      <a:pt x="172164" y="70247"/>
                    </a:lnTo>
                    <a:lnTo>
                      <a:pt x="48339" y="70247"/>
                    </a:lnTo>
                    <a:lnTo>
                      <a:pt x="48339" y="100727"/>
                    </a:lnTo>
                    <a:lnTo>
                      <a:pt x="41196" y="100727"/>
                    </a:lnTo>
                    <a:cubicBezTo>
                      <a:pt x="27861" y="101203"/>
                      <a:pt x="16907" y="112157"/>
                      <a:pt x="16907" y="125492"/>
                    </a:cubicBezTo>
                    <a:lnTo>
                      <a:pt x="16907" y="389811"/>
                    </a:lnTo>
                    <a:close/>
                    <a:moveTo>
                      <a:pt x="73581" y="315992"/>
                    </a:moveTo>
                    <a:lnTo>
                      <a:pt x="203597" y="315992"/>
                    </a:lnTo>
                    <a:lnTo>
                      <a:pt x="203597" y="179784"/>
                    </a:lnTo>
                    <a:lnTo>
                      <a:pt x="73581" y="179784"/>
                    </a:lnTo>
                    <a:lnTo>
                      <a:pt x="73581" y="315992"/>
                    </a:lnTo>
                    <a:close/>
                    <a:moveTo>
                      <a:pt x="179784" y="56436"/>
                    </a:moveTo>
                    <a:lnTo>
                      <a:pt x="194548" y="56436"/>
                    </a:lnTo>
                    <a:lnTo>
                      <a:pt x="194548" y="17859"/>
                    </a:lnTo>
                    <a:lnTo>
                      <a:pt x="26908" y="17859"/>
                    </a:lnTo>
                    <a:lnTo>
                      <a:pt x="26908" y="56436"/>
                    </a:lnTo>
                    <a:lnTo>
                      <a:pt x="179784" y="56436"/>
                    </a:lnTo>
                    <a:close/>
                  </a:path>
                </a:pathLst>
              </a:custGeom>
              <a:solidFill>
                <a:srgbClr val="008CAB"/>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385E"/>
                  </a:solidFill>
                  <a:effectLst/>
                  <a:uLnTx/>
                  <a:uFillTx/>
                  <a:latin typeface="HurmeGeometricSans2 Light"/>
                  <a:ea typeface="+mn-ea"/>
                  <a:cs typeface="+mn-cs"/>
                </a:endParaRPr>
              </a:p>
            </p:txBody>
          </p:sp>
          <p:sp>
            <p:nvSpPr>
              <p:cNvPr id="31" name="Freeform: Shape 126">
                <a:extLst>
                  <a:ext uri="{FF2B5EF4-FFF2-40B4-BE49-F238E27FC236}">
                    <a16:creationId xmlns:a16="http://schemas.microsoft.com/office/drawing/2014/main" id="{D47880EB-7AC5-4566-2408-B79F94330F51}"/>
                  </a:ext>
                </a:extLst>
              </p:cNvPr>
              <p:cNvSpPr/>
              <p:nvPr/>
            </p:nvSpPr>
            <p:spPr>
              <a:xfrm>
                <a:off x="999253" y="1840738"/>
                <a:ext cx="91077" cy="91502"/>
              </a:xfrm>
              <a:custGeom>
                <a:avLst/>
                <a:gdLst>
                  <a:gd name="connsiteX0" fmla="*/ 49768 w 95250"/>
                  <a:gd name="connsiteY0" fmla="*/ 94059 h 95250"/>
                  <a:gd name="connsiteX1" fmla="*/ 3572 w 95250"/>
                  <a:gd name="connsiteY1" fmla="*/ 48816 h 95250"/>
                  <a:gd name="connsiteX2" fmla="*/ 49768 w 95250"/>
                  <a:gd name="connsiteY2" fmla="*/ 3572 h 95250"/>
                  <a:gd name="connsiteX3" fmla="*/ 95964 w 95250"/>
                  <a:gd name="connsiteY3" fmla="*/ 48816 h 95250"/>
                  <a:gd name="connsiteX4" fmla="*/ 49768 w 95250"/>
                  <a:gd name="connsiteY4" fmla="*/ 94059 h 95250"/>
                  <a:gd name="connsiteX5" fmla="*/ 49768 w 95250"/>
                  <a:gd name="connsiteY5" fmla="*/ 17859 h 95250"/>
                  <a:gd name="connsiteX6" fmla="*/ 17859 w 95250"/>
                  <a:gd name="connsiteY6" fmla="*/ 48816 h 95250"/>
                  <a:gd name="connsiteX7" fmla="*/ 49768 w 95250"/>
                  <a:gd name="connsiteY7" fmla="*/ 79772 h 95250"/>
                  <a:gd name="connsiteX8" fmla="*/ 81677 w 95250"/>
                  <a:gd name="connsiteY8" fmla="*/ 48816 h 95250"/>
                  <a:gd name="connsiteX9" fmla="*/ 49768 w 95250"/>
                  <a:gd name="connsiteY9" fmla="*/ 1785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49768" y="94059"/>
                    </a:moveTo>
                    <a:cubicBezTo>
                      <a:pt x="24051" y="94059"/>
                      <a:pt x="3572" y="73580"/>
                      <a:pt x="3572" y="48816"/>
                    </a:cubicBezTo>
                    <a:cubicBezTo>
                      <a:pt x="3572" y="24051"/>
                      <a:pt x="24527" y="3572"/>
                      <a:pt x="49768" y="3572"/>
                    </a:cubicBezTo>
                    <a:cubicBezTo>
                      <a:pt x="75486" y="3572"/>
                      <a:pt x="95964" y="24051"/>
                      <a:pt x="95964" y="48816"/>
                    </a:cubicBezTo>
                    <a:cubicBezTo>
                      <a:pt x="95964" y="73580"/>
                      <a:pt x="75009" y="94059"/>
                      <a:pt x="49768" y="94059"/>
                    </a:cubicBezTo>
                    <a:close/>
                    <a:moveTo>
                      <a:pt x="49768" y="17859"/>
                    </a:moveTo>
                    <a:cubicBezTo>
                      <a:pt x="32147" y="17859"/>
                      <a:pt x="17859" y="31670"/>
                      <a:pt x="17859" y="48816"/>
                    </a:cubicBezTo>
                    <a:cubicBezTo>
                      <a:pt x="17859" y="65961"/>
                      <a:pt x="32147" y="79772"/>
                      <a:pt x="49768" y="79772"/>
                    </a:cubicBezTo>
                    <a:cubicBezTo>
                      <a:pt x="67389" y="79772"/>
                      <a:pt x="81677" y="65961"/>
                      <a:pt x="81677" y="48816"/>
                    </a:cubicBezTo>
                    <a:cubicBezTo>
                      <a:pt x="81677" y="31670"/>
                      <a:pt x="67389" y="17859"/>
                      <a:pt x="49768" y="17859"/>
                    </a:cubicBezTo>
                    <a:close/>
                  </a:path>
                </a:pathLst>
              </a:custGeom>
              <a:solidFill>
                <a:srgbClr val="008CAB"/>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385E"/>
                  </a:solidFill>
                  <a:effectLst/>
                  <a:uLnTx/>
                  <a:uFillTx/>
                  <a:latin typeface="HurmeGeometricSans2 Light"/>
                  <a:ea typeface="+mn-ea"/>
                  <a:cs typeface="+mn-cs"/>
                </a:endParaRPr>
              </a:p>
            </p:txBody>
          </p:sp>
          <p:sp>
            <p:nvSpPr>
              <p:cNvPr id="32" name="Freeform: Shape 127">
                <a:extLst>
                  <a:ext uri="{FF2B5EF4-FFF2-40B4-BE49-F238E27FC236}">
                    <a16:creationId xmlns:a16="http://schemas.microsoft.com/office/drawing/2014/main" id="{B2BCD26B-E22F-5D2D-69BC-60A03E7EBC3C}"/>
                  </a:ext>
                </a:extLst>
              </p:cNvPr>
              <p:cNvSpPr/>
              <p:nvPr/>
            </p:nvSpPr>
            <p:spPr>
              <a:xfrm>
                <a:off x="1491526" y="1840738"/>
                <a:ext cx="91077" cy="91502"/>
              </a:xfrm>
              <a:custGeom>
                <a:avLst/>
                <a:gdLst>
                  <a:gd name="connsiteX0" fmla="*/ 49768 w 95250"/>
                  <a:gd name="connsiteY0" fmla="*/ 94059 h 95250"/>
                  <a:gd name="connsiteX1" fmla="*/ 3572 w 95250"/>
                  <a:gd name="connsiteY1" fmla="*/ 48816 h 95250"/>
                  <a:gd name="connsiteX2" fmla="*/ 49768 w 95250"/>
                  <a:gd name="connsiteY2" fmla="*/ 3572 h 95250"/>
                  <a:gd name="connsiteX3" fmla="*/ 95964 w 95250"/>
                  <a:gd name="connsiteY3" fmla="*/ 48816 h 95250"/>
                  <a:gd name="connsiteX4" fmla="*/ 49768 w 95250"/>
                  <a:gd name="connsiteY4" fmla="*/ 94059 h 95250"/>
                  <a:gd name="connsiteX5" fmla="*/ 49768 w 95250"/>
                  <a:gd name="connsiteY5" fmla="*/ 17859 h 95250"/>
                  <a:gd name="connsiteX6" fmla="*/ 17859 w 95250"/>
                  <a:gd name="connsiteY6" fmla="*/ 48816 h 95250"/>
                  <a:gd name="connsiteX7" fmla="*/ 49768 w 95250"/>
                  <a:gd name="connsiteY7" fmla="*/ 79772 h 95250"/>
                  <a:gd name="connsiteX8" fmla="*/ 81677 w 95250"/>
                  <a:gd name="connsiteY8" fmla="*/ 48816 h 95250"/>
                  <a:gd name="connsiteX9" fmla="*/ 49768 w 95250"/>
                  <a:gd name="connsiteY9" fmla="*/ 1785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49768" y="94059"/>
                    </a:moveTo>
                    <a:cubicBezTo>
                      <a:pt x="24051" y="94059"/>
                      <a:pt x="3572" y="73580"/>
                      <a:pt x="3572" y="48816"/>
                    </a:cubicBezTo>
                    <a:cubicBezTo>
                      <a:pt x="3572" y="24051"/>
                      <a:pt x="24527" y="3572"/>
                      <a:pt x="49768" y="3572"/>
                    </a:cubicBezTo>
                    <a:cubicBezTo>
                      <a:pt x="75486" y="3572"/>
                      <a:pt x="95964" y="24051"/>
                      <a:pt x="95964" y="48816"/>
                    </a:cubicBezTo>
                    <a:cubicBezTo>
                      <a:pt x="95964" y="73580"/>
                      <a:pt x="75486" y="94059"/>
                      <a:pt x="49768" y="94059"/>
                    </a:cubicBezTo>
                    <a:close/>
                    <a:moveTo>
                      <a:pt x="49768" y="17859"/>
                    </a:moveTo>
                    <a:cubicBezTo>
                      <a:pt x="32147" y="17859"/>
                      <a:pt x="17859" y="31670"/>
                      <a:pt x="17859" y="48816"/>
                    </a:cubicBezTo>
                    <a:cubicBezTo>
                      <a:pt x="17859" y="65961"/>
                      <a:pt x="32147" y="79772"/>
                      <a:pt x="49768" y="79772"/>
                    </a:cubicBezTo>
                    <a:cubicBezTo>
                      <a:pt x="67389" y="79772"/>
                      <a:pt x="81677" y="65961"/>
                      <a:pt x="81677" y="48816"/>
                    </a:cubicBezTo>
                    <a:cubicBezTo>
                      <a:pt x="81677" y="31670"/>
                      <a:pt x="67389" y="17859"/>
                      <a:pt x="49768" y="17859"/>
                    </a:cubicBezTo>
                    <a:close/>
                  </a:path>
                </a:pathLst>
              </a:custGeom>
              <a:solidFill>
                <a:srgbClr val="008CAB"/>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385E"/>
                  </a:solidFill>
                  <a:effectLst/>
                  <a:uLnTx/>
                  <a:uFillTx/>
                  <a:latin typeface="HurmeGeometricSans2 Light"/>
                  <a:ea typeface="+mn-ea"/>
                  <a:cs typeface="+mn-cs"/>
                </a:endParaRPr>
              </a:p>
            </p:txBody>
          </p:sp>
          <p:sp>
            <p:nvSpPr>
              <p:cNvPr id="33" name="Freeform: Shape 128">
                <a:extLst>
                  <a:ext uri="{FF2B5EF4-FFF2-40B4-BE49-F238E27FC236}">
                    <a16:creationId xmlns:a16="http://schemas.microsoft.com/office/drawing/2014/main" id="{2B0761BA-6554-BE5F-E375-A89A85AF20EF}"/>
                  </a:ext>
                </a:extLst>
              </p:cNvPr>
              <p:cNvSpPr/>
              <p:nvPr/>
            </p:nvSpPr>
            <p:spPr>
              <a:xfrm>
                <a:off x="1245161" y="1840738"/>
                <a:ext cx="91077" cy="91502"/>
              </a:xfrm>
              <a:custGeom>
                <a:avLst/>
                <a:gdLst>
                  <a:gd name="connsiteX0" fmla="*/ 49768 w 95250"/>
                  <a:gd name="connsiteY0" fmla="*/ 94059 h 95250"/>
                  <a:gd name="connsiteX1" fmla="*/ 3572 w 95250"/>
                  <a:gd name="connsiteY1" fmla="*/ 48816 h 95250"/>
                  <a:gd name="connsiteX2" fmla="*/ 49768 w 95250"/>
                  <a:gd name="connsiteY2" fmla="*/ 3572 h 95250"/>
                  <a:gd name="connsiteX3" fmla="*/ 95964 w 95250"/>
                  <a:gd name="connsiteY3" fmla="*/ 48816 h 95250"/>
                  <a:gd name="connsiteX4" fmla="*/ 49768 w 95250"/>
                  <a:gd name="connsiteY4" fmla="*/ 94059 h 95250"/>
                  <a:gd name="connsiteX5" fmla="*/ 49768 w 95250"/>
                  <a:gd name="connsiteY5" fmla="*/ 17859 h 95250"/>
                  <a:gd name="connsiteX6" fmla="*/ 17859 w 95250"/>
                  <a:gd name="connsiteY6" fmla="*/ 48816 h 95250"/>
                  <a:gd name="connsiteX7" fmla="*/ 49768 w 95250"/>
                  <a:gd name="connsiteY7" fmla="*/ 79772 h 95250"/>
                  <a:gd name="connsiteX8" fmla="*/ 81677 w 95250"/>
                  <a:gd name="connsiteY8" fmla="*/ 48816 h 95250"/>
                  <a:gd name="connsiteX9" fmla="*/ 49768 w 95250"/>
                  <a:gd name="connsiteY9" fmla="*/ 1785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49768" y="94059"/>
                    </a:moveTo>
                    <a:cubicBezTo>
                      <a:pt x="24051" y="94059"/>
                      <a:pt x="3572" y="73580"/>
                      <a:pt x="3572" y="48816"/>
                    </a:cubicBezTo>
                    <a:cubicBezTo>
                      <a:pt x="3572" y="24051"/>
                      <a:pt x="24527" y="3572"/>
                      <a:pt x="49768" y="3572"/>
                    </a:cubicBezTo>
                    <a:cubicBezTo>
                      <a:pt x="75486" y="3572"/>
                      <a:pt x="95964" y="24051"/>
                      <a:pt x="95964" y="48816"/>
                    </a:cubicBezTo>
                    <a:cubicBezTo>
                      <a:pt x="95964" y="73580"/>
                      <a:pt x="75486" y="94059"/>
                      <a:pt x="49768" y="94059"/>
                    </a:cubicBezTo>
                    <a:close/>
                    <a:moveTo>
                      <a:pt x="49768" y="17859"/>
                    </a:moveTo>
                    <a:cubicBezTo>
                      <a:pt x="32147" y="17859"/>
                      <a:pt x="17859" y="31670"/>
                      <a:pt x="17859" y="48816"/>
                    </a:cubicBezTo>
                    <a:cubicBezTo>
                      <a:pt x="17859" y="65961"/>
                      <a:pt x="32147" y="79772"/>
                      <a:pt x="49768" y="79772"/>
                    </a:cubicBezTo>
                    <a:cubicBezTo>
                      <a:pt x="67389" y="79772"/>
                      <a:pt x="81677" y="65961"/>
                      <a:pt x="81677" y="48816"/>
                    </a:cubicBezTo>
                    <a:cubicBezTo>
                      <a:pt x="81677" y="31670"/>
                      <a:pt x="67389" y="17859"/>
                      <a:pt x="49768" y="17859"/>
                    </a:cubicBezTo>
                    <a:close/>
                  </a:path>
                </a:pathLst>
              </a:custGeom>
              <a:solidFill>
                <a:srgbClr val="008CAB"/>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385E"/>
                  </a:solidFill>
                  <a:effectLst/>
                  <a:uLnTx/>
                  <a:uFillTx/>
                  <a:latin typeface="HurmeGeometricSans2 Light"/>
                  <a:ea typeface="+mn-ea"/>
                  <a:cs typeface="+mn-cs"/>
                </a:endParaRPr>
              </a:p>
            </p:txBody>
          </p:sp>
          <p:sp>
            <p:nvSpPr>
              <p:cNvPr id="34" name="Freeform: Shape 129">
                <a:extLst>
                  <a:ext uri="{FF2B5EF4-FFF2-40B4-BE49-F238E27FC236}">
                    <a16:creationId xmlns:a16="http://schemas.microsoft.com/office/drawing/2014/main" id="{36DBF65C-8753-69D0-DBC9-65F3EB795AA0}"/>
                  </a:ext>
                </a:extLst>
              </p:cNvPr>
              <p:cNvSpPr/>
              <p:nvPr/>
            </p:nvSpPr>
            <p:spPr>
              <a:xfrm>
                <a:off x="1737890" y="1840738"/>
                <a:ext cx="91077" cy="91502"/>
              </a:xfrm>
              <a:custGeom>
                <a:avLst/>
                <a:gdLst>
                  <a:gd name="connsiteX0" fmla="*/ 49768 w 95250"/>
                  <a:gd name="connsiteY0" fmla="*/ 94059 h 95250"/>
                  <a:gd name="connsiteX1" fmla="*/ 3572 w 95250"/>
                  <a:gd name="connsiteY1" fmla="*/ 48816 h 95250"/>
                  <a:gd name="connsiteX2" fmla="*/ 49768 w 95250"/>
                  <a:gd name="connsiteY2" fmla="*/ 3572 h 95250"/>
                  <a:gd name="connsiteX3" fmla="*/ 95964 w 95250"/>
                  <a:gd name="connsiteY3" fmla="*/ 48816 h 95250"/>
                  <a:gd name="connsiteX4" fmla="*/ 49768 w 95250"/>
                  <a:gd name="connsiteY4" fmla="*/ 94059 h 95250"/>
                  <a:gd name="connsiteX5" fmla="*/ 49768 w 95250"/>
                  <a:gd name="connsiteY5" fmla="*/ 17859 h 95250"/>
                  <a:gd name="connsiteX6" fmla="*/ 17859 w 95250"/>
                  <a:gd name="connsiteY6" fmla="*/ 48816 h 95250"/>
                  <a:gd name="connsiteX7" fmla="*/ 49768 w 95250"/>
                  <a:gd name="connsiteY7" fmla="*/ 79772 h 95250"/>
                  <a:gd name="connsiteX8" fmla="*/ 81677 w 95250"/>
                  <a:gd name="connsiteY8" fmla="*/ 48816 h 95250"/>
                  <a:gd name="connsiteX9" fmla="*/ 49768 w 95250"/>
                  <a:gd name="connsiteY9" fmla="*/ 1785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49768" y="94059"/>
                    </a:moveTo>
                    <a:cubicBezTo>
                      <a:pt x="24051" y="94059"/>
                      <a:pt x="3572" y="73580"/>
                      <a:pt x="3572" y="48816"/>
                    </a:cubicBezTo>
                    <a:cubicBezTo>
                      <a:pt x="3572" y="24051"/>
                      <a:pt x="24527" y="3572"/>
                      <a:pt x="49768" y="3572"/>
                    </a:cubicBezTo>
                    <a:cubicBezTo>
                      <a:pt x="75486" y="3572"/>
                      <a:pt x="95964" y="24051"/>
                      <a:pt x="95964" y="48816"/>
                    </a:cubicBezTo>
                    <a:cubicBezTo>
                      <a:pt x="95964" y="73580"/>
                      <a:pt x="75009" y="94059"/>
                      <a:pt x="49768" y="94059"/>
                    </a:cubicBezTo>
                    <a:close/>
                    <a:moveTo>
                      <a:pt x="49768" y="17859"/>
                    </a:moveTo>
                    <a:cubicBezTo>
                      <a:pt x="32147" y="17859"/>
                      <a:pt x="17859" y="31670"/>
                      <a:pt x="17859" y="48816"/>
                    </a:cubicBezTo>
                    <a:cubicBezTo>
                      <a:pt x="17859" y="65961"/>
                      <a:pt x="32147" y="79772"/>
                      <a:pt x="49768" y="79772"/>
                    </a:cubicBezTo>
                    <a:cubicBezTo>
                      <a:pt x="67389" y="79772"/>
                      <a:pt x="81677" y="65961"/>
                      <a:pt x="81677" y="48816"/>
                    </a:cubicBezTo>
                    <a:cubicBezTo>
                      <a:pt x="81677" y="31670"/>
                      <a:pt x="67389" y="17859"/>
                      <a:pt x="49768" y="17859"/>
                    </a:cubicBezTo>
                    <a:close/>
                  </a:path>
                </a:pathLst>
              </a:custGeom>
              <a:solidFill>
                <a:srgbClr val="008CAB"/>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385E"/>
                  </a:solidFill>
                  <a:effectLst/>
                  <a:uLnTx/>
                  <a:uFillTx/>
                  <a:latin typeface="HurmeGeometricSans2 Light"/>
                  <a:ea typeface="+mn-ea"/>
                  <a:cs typeface="+mn-cs"/>
                </a:endParaRPr>
              </a:p>
            </p:txBody>
          </p:sp>
        </p:grpSp>
        <p:sp>
          <p:nvSpPr>
            <p:cNvPr id="28" name="object 24">
              <a:extLst>
                <a:ext uri="{FF2B5EF4-FFF2-40B4-BE49-F238E27FC236}">
                  <a16:creationId xmlns:a16="http://schemas.microsoft.com/office/drawing/2014/main" id="{660516B2-90E6-9272-02D5-74A7A51E2D9C}"/>
                </a:ext>
              </a:extLst>
            </p:cNvPr>
            <p:cNvSpPr txBox="1">
              <a:spLocks/>
            </p:cNvSpPr>
            <p:nvPr/>
          </p:nvSpPr>
          <p:spPr>
            <a:xfrm>
              <a:off x="6435598" y="721018"/>
              <a:ext cx="2336707" cy="369332"/>
            </a:xfrm>
            <a:prstGeom prst="rect">
              <a:avLst/>
            </a:prstGeom>
            <a:ln w="19050">
              <a:solidFill>
                <a:schemeClr val="tx1">
                  <a:lumMod val="90000"/>
                  <a:lumOff val="10000"/>
                </a:schemeClr>
              </a:solidFill>
            </a:ln>
          </p:spPr>
          <p:txBody>
            <a:bodyPr vert="horz" wrap="square" lIns="0" tIns="0" rIns="0" bIns="0" rtlCol="0">
              <a:spAutoFit/>
            </a:bodyPr>
            <a:lstStyle>
              <a:lvl1pPr marL="0">
                <a:defRPr sz="950" b="1">
                  <a:solidFill>
                    <a:srgbClr val="00385E"/>
                  </a:solidFill>
                  <a:latin typeface="HurmeGeometricSans1 SemiBold"/>
                  <a:ea typeface="+mn-ea"/>
                  <a:cs typeface="HurmeGeometricSans1 SemiBol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0" lvl="0" algn="ctr" defTabSz="457200" rtl="0" eaLnBrk="1" fontAlgn="auto" latinLnBrk="0" hangingPunct="1">
                <a:lnSpc>
                  <a:spcPct val="100000"/>
                </a:lnSpc>
                <a:spcBef>
                  <a:spcPts val="600"/>
                </a:spcBef>
                <a:spcAft>
                  <a:spcPts val="0"/>
                </a:spcAft>
                <a:buClr>
                  <a:srgbClr val="008CAA"/>
                </a:buClr>
                <a:buSzTx/>
                <a:buFontTx/>
                <a:buNone/>
                <a:tabLst>
                  <a:tab pos="0" algn="l"/>
                </a:tabLst>
                <a:defRPr/>
              </a:pPr>
              <a:r>
                <a:rPr lang="en-US" sz="1200" dirty="0">
                  <a:solidFill>
                    <a:srgbClr val="003665"/>
                  </a:solidFill>
                  <a:latin typeface="+mn-lt"/>
                  <a:ea typeface="MS PGothic" panose="020B0600070205080204" pitchFamily="34" charset="-128"/>
                  <a:cs typeface="Arial"/>
                </a:rPr>
                <a:t>Avoids manufacturing delay/failure at reduced costs</a:t>
              </a:r>
            </a:p>
          </p:txBody>
        </p:sp>
      </p:grpSp>
    </p:spTree>
    <p:extLst>
      <p:ext uri="{BB962C8B-B14F-4D97-AF65-F5344CB8AC3E}">
        <p14:creationId xmlns:p14="http://schemas.microsoft.com/office/powerpoint/2010/main" val="153806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 8" hidden="1">
            <a:extLst>
              <a:ext uri="{FF2B5EF4-FFF2-40B4-BE49-F238E27FC236}">
                <a16:creationId xmlns:a16="http://schemas.microsoft.com/office/drawing/2014/main" id="{7ECFF2A3-FC5C-A64F-FD90-A0581F6EE4EF}"/>
              </a:ext>
            </a:extLst>
          </p:cNvPr>
          <p:cNvGraphicFramePr>
            <a:graphicFrameLocks noChangeAspect="1"/>
          </p:cNvGraphicFramePr>
          <p:nvPr>
            <p:custDataLst>
              <p:tags r:id="rId1"/>
            </p:custDataLst>
            <p:extLst>
              <p:ext uri="{D42A27DB-BD31-4B8C-83A1-F6EECF244321}">
                <p14:modId xmlns:p14="http://schemas.microsoft.com/office/powerpoint/2010/main" val="1313269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60" imgH="360" progId="TCLayout.ActiveDocument.1">
                  <p:embed/>
                </p:oleObj>
              </mc:Choice>
              <mc:Fallback>
                <p:oleObj name="Diapositive think-cell" r:id="rId4" imgW="360" imgH="360" progId="TCLayout.ActiveDocument.1">
                  <p:embed/>
                  <p:pic>
                    <p:nvPicPr>
                      <p:cNvPr id="9" name="Objet 8" hidden="1">
                        <a:extLst>
                          <a:ext uri="{FF2B5EF4-FFF2-40B4-BE49-F238E27FC236}">
                            <a16:creationId xmlns:a16="http://schemas.microsoft.com/office/drawing/2014/main" id="{7ECFF2A3-FC5C-A64F-FD90-A0581F6EE4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380CDB-9E0F-66D5-2154-B611D9101078}"/>
              </a:ext>
            </a:extLst>
          </p:cNvPr>
          <p:cNvSpPr>
            <a:spLocks noGrp="1"/>
          </p:cNvSpPr>
          <p:nvPr>
            <p:ph type="title"/>
          </p:nvPr>
        </p:nvSpPr>
        <p:spPr/>
        <p:txBody>
          <a:bodyPr vert="horz"/>
          <a:lstStyle/>
          <a:p>
            <a:r>
              <a:rPr lang="en-US" dirty="0"/>
              <a:t>Efficient B-NHL Primary Sample Targeting with UCART20x22 </a:t>
            </a:r>
            <a:r>
              <a:rPr lang="en-US" i="1" dirty="0"/>
              <a:t>in vitro</a:t>
            </a:r>
          </a:p>
        </p:txBody>
      </p:sp>
      <p:sp>
        <p:nvSpPr>
          <p:cNvPr id="9221" name="TextBox 9">
            <a:extLst>
              <a:ext uri="{FF2B5EF4-FFF2-40B4-BE49-F238E27FC236}">
                <a16:creationId xmlns:a16="http://schemas.microsoft.com/office/drawing/2014/main" id="{25CFE168-B2EF-57DE-C508-08183F1538CE}"/>
              </a:ext>
            </a:extLst>
          </p:cNvPr>
          <p:cNvSpPr txBox="1">
            <a:spLocks noChangeArrowheads="1"/>
          </p:cNvSpPr>
          <p:nvPr/>
        </p:nvSpPr>
        <p:spPr bwMode="auto">
          <a:xfrm>
            <a:off x="438434" y="1006215"/>
            <a:ext cx="33682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noAutofit/>
          </a:bodyPr>
          <a:lstStyle>
            <a:lvl1pPr>
              <a:defRPr>
                <a:solidFill>
                  <a:schemeClr val="tx1"/>
                </a:solidFill>
                <a:latin typeface="HurmeGeometricSans2 Light"/>
              </a:defRPr>
            </a:lvl1pPr>
            <a:lvl2pPr marL="742950" indent="-285750">
              <a:defRPr>
                <a:solidFill>
                  <a:schemeClr val="tx1"/>
                </a:solidFill>
                <a:latin typeface="HurmeGeometricSans2 Light"/>
              </a:defRPr>
            </a:lvl2pPr>
            <a:lvl3pPr marL="1143000" indent="-228600">
              <a:defRPr>
                <a:solidFill>
                  <a:schemeClr val="tx1"/>
                </a:solidFill>
                <a:latin typeface="HurmeGeometricSans2 Light"/>
              </a:defRPr>
            </a:lvl3pPr>
            <a:lvl4pPr marL="1600200" indent="-228600">
              <a:defRPr>
                <a:solidFill>
                  <a:schemeClr val="tx1"/>
                </a:solidFill>
                <a:latin typeface="HurmeGeometricSans2 Light"/>
              </a:defRPr>
            </a:lvl4pPr>
            <a:lvl5pPr marL="2057400" indent="-228600">
              <a:defRPr>
                <a:solidFill>
                  <a:schemeClr val="tx1"/>
                </a:solidFill>
                <a:latin typeface="HurmeGeometricSans2 Light"/>
              </a:defRPr>
            </a:lvl5pPr>
            <a:lvl6pPr marL="2514600" indent="-228600" eaLnBrk="0" fontAlgn="base" hangingPunct="0">
              <a:spcBef>
                <a:spcPct val="0"/>
              </a:spcBef>
              <a:spcAft>
                <a:spcPct val="0"/>
              </a:spcAft>
              <a:defRPr>
                <a:solidFill>
                  <a:schemeClr val="tx1"/>
                </a:solidFill>
                <a:latin typeface="HurmeGeometricSans2 Light"/>
              </a:defRPr>
            </a:lvl6pPr>
            <a:lvl7pPr marL="2971800" indent="-228600" eaLnBrk="0" fontAlgn="base" hangingPunct="0">
              <a:spcBef>
                <a:spcPct val="0"/>
              </a:spcBef>
              <a:spcAft>
                <a:spcPct val="0"/>
              </a:spcAft>
              <a:defRPr>
                <a:solidFill>
                  <a:schemeClr val="tx1"/>
                </a:solidFill>
                <a:latin typeface="HurmeGeometricSans2 Light"/>
              </a:defRPr>
            </a:lvl7pPr>
            <a:lvl8pPr marL="3429000" indent="-228600" eaLnBrk="0" fontAlgn="base" hangingPunct="0">
              <a:spcBef>
                <a:spcPct val="0"/>
              </a:spcBef>
              <a:spcAft>
                <a:spcPct val="0"/>
              </a:spcAft>
              <a:defRPr>
                <a:solidFill>
                  <a:schemeClr val="tx1"/>
                </a:solidFill>
                <a:latin typeface="HurmeGeometricSans2 Light"/>
              </a:defRPr>
            </a:lvl8pPr>
            <a:lvl9pPr marL="3886200" indent="-228600" eaLnBrk="0" fontAlgn="base" hangingPunct="0">
              <a:spcBef>
                <a:spcPct val="0"/>
              </a:spcBef>
              <a:spcAft>
                <a:spcPct val="0"/>
              </a:spcAft>
              <a:defRPr>
                <a:solidFill>
                  <a:schemeClr val="tx1"/>
                </a:solidFill>
                <a:latin typeface="HurmeGeometricSans2 Light"/>
              </a:defRPr>
            </a:lvl9pPr>
          </a:lstStyle>
          <a:p>
            <a:pPr eaLnBrk="1" hangingPunct="1"/>
            <a:r>
              <a:rPr lang="en-US" altLang="en-US" sz="1100" b="1" dirty="0">
                <a:solidFill>
                  <a:srgbClr val="00385E"/>
                </a:solidFill>
                <a:latin typeface="Helvetica"/>
                <a:cs typeface="Calibri"/>
              </a:rPr>
              <a:t>Primary B-NHL tumors expressing CD20 and CD22</a:t>
            </a:r>
          </a:p>
        </p:txBody>
      </p:sp>
      <p:sp>
        <p:nvSpPr>
          <p:cNvPr id="9223" name="TextBox 12">
            <a:extLst>
              <a:ext uri="{FF2B5EF4-FFF2-40B4-BE49-F238E27FC236}">
                <a16:creationId xmlns:a16="http://schemas.microsoft.com/office/drawing/2014/main" id="{D2320EB5-4F27-0895-E50F-829E80BDB787}"/>
              </a:ext>
            </a:extLst>
          </p:cNvPr>
          <p:cNvSpPr txBox="1">
            <a:spLocks noChangeArrowheads="1"/>
          </p:cNvSpPr>
          <p:nvPr/>
        </p:nvSpPr>
        <p:spPr bwMode="auto">
          <a:xfrm>
            <a:off x="4749103" y="1018867"/>
            <a:ext cx="36051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noAutofit/>
          </a:bodyPr>
          <a:lstStyle>
            <a:lvl1pPr>
              <a:defRPr>
                <a:solidFill>
                  <a:schemeClr val="tx1"/>
                </a:solidFill>
                <a:latin typeface="HurmeGeometricSans2 Light"/>
              </a:defRPr>
            </a:lvl1pPr>
            <a:lvl2pPr marL="742950" indent="-285750">
              <a:defRPr>
                <a:solidFill>
                  <a:schemeClr val="tx1"/>
                </a:solidFill>
                <a:latin typeface="HurmeGeometricSans2 Light"/>
              </a:defRPr>
            </a:lvl2pPr>
            <a:lvl3pPr marL="1143000" indent="-228600">
              <a:defRPr>
                <a:solidFill>
                  <a:schemeClr val="tx1"/>
                </a:solidFill>
                <a:latin typeface="HurmeGeometricSans2 Light"/>
              </a:defRPr>
            </a:lvl3pPr>
            <a:lvl4pPr marL="1600200" indent="-228600">
              <a:defRPr>
                <a:solidFill>
                  <a:schemeClr val="tx1"/>
                </a:solidFill>
                <a:latin typeface="HurmeGeometricSans2 Light"/>
              </a:defRPr>
            </a:lvl4pPr>
            <a:lvl5pPr marL="2057400" indent="-228600">
              <a:defRPr>
                <a:solidFill>
                  <a:schemeClr val="tx1"/>
                </a:solidFill>
                <a:latin typeface="HurmeGeometricSans2 Light"/>
              </a:defRPr>
            </a:lvl5pPr>
            <a:lvl6pPr marL="2514600" indent="-228600" eaLnBrk="0" fontAlgn="base" hangingPunct="0">
              <a:spcBef>
                <a:spcPct val="0"/>
              </a:spcBef>
              <a:spcAft>
                <a:spcPct val="0"/>
              </a:spcAft>
              <a:defRPr>
                <a:solidFill>
                  <a:schemeClr val="tx1"/>
                </a:solidFill>
                <a:latin typeface="HurmeGeometricSans2 Light"/>
              </a:defRPr>
            </a:lvl6pPr>
            <a:lvl7pPr marL="2971800" indent="-228600" eaLnBrk="0" fontAlgn="base" hangingPunct="0">
              <a:spcBef>
                <a:spcPct val="0"/>
              </a:spcBef>
              <a:spcAft>
                <a:spcPct val="0"/>
              </a:spcAft>
              <a:defRPr>
                <a:solidFill>
                  <a:schemeClr val="tx1"/>
                </a:solidFill>
                <a:latin typeface="HurmeGeometricSans2 Light"/>
              </a:defRPr>
            </a:lvl7pPr>
            <a:lvl8pPr marL="3429000" indent="-228600" eaLnBrk="0" fontAlgn="base" hangingPunct="0">
              <a:spcBef>
                <a:spcPct val="0"/>
              </a:spcBef>
              <a:spcAft>
                <a:spcPct val="0"/>
              </a:spcAft>
              <a:defRPr>
                <a:solidFill>
                  <a:schemeClr val="tx1"/>
                </a:solidFill>
                <a:latin typeface="HurmeGeometricSans2 Light"/>
              </a:defRPr>
            </a:lvl8pPr>
            <a:lvl9pPr marL="3886200" indent="-228600" eaLnBrk="0" fontAlgn="base" hangingPunct="0">
              <a:spcBef>
                <a:spcPct val="0"/>
              </a:spcBef>
              <a:spcAft>
                <a:spcPct val="0"/>
              </a:spcAft>
              <a:defRPr>
                <a:solidFill>
                  <a:schemeClr val="tx1"/>
                </a:solidFill>
                <a:latin typeface="HurmeGeometricSans2 Light"/>
              </a:defRPr>
            </a:lvl9pPr>
          </a:lstStyle>
          <a:p>
            <a:r>
              <a:rPr lang="en-US" altLang="en-US" sz="1100" b="1" dirty="0">
                <a:solidFill>
                  <a:srgbClr val="00385E"/>
                </a:solidFill>
                <a:latin typeface="Helvetica"/>
                <a:cs typeface="Calibri"/>
              </a:rPr>
              <a:t>Cytotoxic activity against B-NHL primary samples</a:t>
            </a:r>
          </a:p>
        </p:txBody>
      </p:sp>
      <p:graphicFrame>
        <p:nvGraphicFramePr>
          <p:cNvPr id="5" name="Object 4">
            <a:extLst>
              <a:ext uri="{FF2B5EF4-FFF2-40B4-BE49-F238E27FC236}">
                <a16:creationId xmlns:a16="http://schemas.microsoft.com/office/drawing/2014/main" id="{D5B21236-1E49-46F9-86A9-C23F611DAC34}"/>
              </a:ext>
            </a:extLst>
          </p:cNvPr>
          <p:cNvGraphicFramePr>
            <a:graphicFrameLocks noChangeAspect="1"/>
          </p:cNvGraphicFramePr>
          <p:nvPr>
            <p:extLst>
              <p:ext uri="{D42A27DB-BD31-4B8C-83A1-F6EECF244321}">
                <p14:modId xmlns:p14="http://schemas.microsoft.com/office/powerpoint/2010/main" val="950796027"/>
              </p:ext>
            </p:extLst>
          </p:nvPr>
        </p:nvGraphicFramePr>
        <p:xfrm>
          <a:off x="4613565" y="2011275"/>
          <a:ext cx="4462245" cy="1954276"/>
        </p:xfrm>
        <a:graphic>
          <a:graphicData uri="http://schemas.openxmlformats.org/presentationml/2006/ole">
            <mc:AlternateContent xmlns:mc="http://schemas.openxmlformats.org/markup-compatibility/2006">
              <mc:Choice xmlns:v="urn:schemas-microsoft-com:vml" Requires="v">
                <p:oleObj name="Prism 8" r:id="rId6" imgW="6498975" imgH="2846576" progId="Prism8.Document">
                  <p:embed/>
                </p:oleObj>
              </mc:Choice>
              <mc:Fallback>
                <p:oleObj name="Prism 8" r:id="rId6" imgW="6498975" imgH="2846576" progId="Prism8.Document">
                  <p:embed/>
                  <p:pic>
                    <p:nvPicPr>
                      <p:cNvPr id="5" name="Object 4">
                        <a:extLst>
                          <a:ext uri="{FF2B5EF4-FFF2-40B4-BE49-F238E27FC236}">
                            <a16:creationId xmlns:a16="http://schemas.microsoft.com/office/drawing/2014/main" id="{D5B21236-1E49-46F9-86A9-C23F611DAC34}"/>
                          </a:ext>
                        </a:extLst>
                      </p:cNvPr>
                      <p:cNvPicPr/>
                      <p:nvPr/>
                    </p:nvPicPr>
                    <p:blipFill>
                      <a:blip r:embed="rId7"/>
                      <a:stretch>
                        <a:fillRect/>
                      </a:stretch>
                    </p:blipFill>
                    <p:spPr>
                      <a:xfrm>
                        <a:off x="4613565" y="2011275"/>
                        <a:ext cx="4462245" cy="1954276"/>
                      </a:xfrm>
                      <a:prstGeom prst="rect">
                        <a:avLst/>
                      </a:prstGeom>
                    </p:spPr>
                  </p:pic>
                </p:oleObj>
              </mc:Fallback>
            </mc:AlternateContent>
          </a:graphicData>
        </a:graphic>
      </p:graphicFrame>
      <p:pic>
        <p:nvPicPr>
          <p:cNvPr id="17" name="Picture 16" descr="long shadow.png">
            <a:extLst>
              <a:ext uri="{FF2B5EF4-FFF2-40B4-BE49-F238E27FC236}">
                <a16:creationId xmlns:a16="http://schemas.microsoft.com/office/drawing/2014/main" id="{966407F6-00AF-3F42-76E2-28538912DB05}"/>
              </a:ext>
            </a:extLst>
          </p:cNvPr>
          <p:cNvPicPr>
            <a:picLocks noChangeAspect="1"/>
          </p:cNvPicPr>
          <p:nvPr/>
        </p:nvPicPr>
        <p:blipFill>
          <a:blip r:embed="rId8"/>
          <a:stretch>
            <a:fillRect/>
          </a:stretch>
        </p:blipFill>
        <p:spPr>
          <a:xfrm rot="16200000" flipV="1">
            <a:off x="3115472" y="2545644"/>
            <a:ext cx="2867378" cy="214487"/>
          </a:xfrm>
          <a:prstGeom prst="rect">
            <a:avLst/>
          </a:prstGeom>
          <a:noFill/>
          <a:ln>
            <a:noFill/>
          </a:ln>
        </p:spPr>
      </p:pic>
      <p:sp>
        <p:nvSpPr>
          <p:cNvPr id="7" name="TextBox 14">
            <a:extLst>
              <a:ext uri="{FF2B5EF4-FFF2-40B4-BE49-F238E27FC236}">
                <a16:creationId xmlns:a16="http://schemas.microsoft.com/office/drawing/2014/main" id="{D23FA98A-46AA-8DD1-EB5C-B170C2278FCE}"/>
              </a:ext>
            </a:extLst>
          </p:cNvPr>
          <p:cNvSpPr txBox="1">
            <a:spLocks noChangeArrowheads="1"/>
          </p:cNvSpPr>
          <p:nvPr/>
        </p:nvSpPr>
        <p:spPr bwMode="auto">
          <a:xfrm>
            <a:off x="1105859" y="4379958"/>
            <a:ext cx="71277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urmeGeometricSans2 Light"/>
              </a:defRPr>
            </a:lvl1pPr>
            <a:lvl2pPr marL="742950" indent="-285750">
              <a:defRPr>
                <a:solidFill>
                  <a:schemeClr val="tx1"/>
                </a:solidFill>
                <a:latin typeface="HurmeGeometricSans2 Light"/>
              </a:defRPr>
            </a:lvl2pPr>
            <a:lvl3pPr marL="1143000" indent="-228600">
              <a:defRPr>
                <a:solidFill>
                  <a:schemeClr val="tx1"/>
                </a:solidFill>
                <a:latin typeface="HurmeGeometricSans2 Light"/>
              </a:defRPr>
            </a:lvl3pPr>
            <a:lvl4pPr marL="1600200" indent="-228600">
              <a:defRPr>
                <a:solidFill>
                  <a:schemeClr val="tx1"/>
                </a:solidFill>
                <a:latin typeface="HurmeGeometricSans2 Light"/>
              </a:defRPr>
            </a:lvl4pPr>
            <a:lvl5pPr marL="2057400" indent="-228600">
              <a:defRPr>
                <a:solidFill>
                  <a:schemeClr val="tx1"/>
                </a:solidFill>
                <a:latin typeface="HurmeGeometricSans2 Light"/>
              </a:defRPr>
            </a:lvl5pPr>
            <a:lvl6pPr marL="2514600" indent="-228600" eaLnBrk="0" fontAlgn="base" hangingPunct="0">
              <a:spcBef>
                <a:spcPct val="0"/>
              </a:spcBef>
              <a:spcAft>
                <a:spcPct val="0"/>
              </a:spcAft>
              <a:defRPr>
                <a:solidFill>
                  <a:schemeClr val="tx1"/>
                </a:solidFill>
                <a:latin typeface="HurmeGeometricSans2 Light"/>
              </a:defRPr>
            </a:lvl6pPr>
            <a:lvl7pPr marL="2971800" indent="-228600" eaLnBrk="0" fontAlgn="base" hangingPunct="0">
              <a:spcBef>
                <a:spcPct val="0"/>
              </a:spcBef>
              <a:spcAft>
                <a:spcPct val="0"/>
              </a:spcAft>
              <a:defRPr>
                <a:solidFill>
                  <a:schemeClr val="tx1"/>
                </a:solidFill>
                <a:latin typeface="HurmeGeometricSans2 Light"/>
              </a:defRPr>
            </a:lvl7pPr>
            <a:lvl8pPr marL="3429000" indent="-228600" eaLnBrk="0" fontAlgn="base" hangingPunct="0">
              <a:spcBef>
                <a:spcPct val="0"/>
              </a:spcBef>
              <a:spcAft>
                <a:spcPct val="0"/>
              </a:spcAft>
              <a:defRPr>
                <a:solidFill>
                  <a:schemeClr val="tx1"/>
                </a:solidFill>
                <a:latin typeface="HurmeGeometricSans2 Light"/>
              </a:defRPr>
            </a:lvl8pPr>
            <a:lvl9pPr marL="3886200" indent="-228600" eaLnBrk="0" fontAlgn="base" hangingPunct="0">
              <a:spcBef>
                <a:spcPct val="0"/>
              </a:spcBef>
              <a:spcAft>
                <a:spcPct val="0"/>
              </a:spcAft>
              <a:defRPr>
                <a:solidFill>
                  <a:schemeClr val="tx1"/>
                </a:solidFill>
                <a:latin typeface="HurmeGeometricSans2 Light"/>
              </a:defRPr>
            </a:lvl9pPr>
          </a:lstStyle>
          <a:p>
            <a:pPr algn="ctr" eaLnBrk="1" hangingPunct="1"/>
            <a:r>
              <a:rPr lang="en-US" altLang="en-US" sz="1500" b="1" dirty="0">
                <a:solidFill>
                  <a:srgbClr val="00385E"/>
                </a:solidFill>
                <a:latin typeface="Calibri" panose="020F0502020204030204" pitchFamily="34" charset="0"/>
                <a:cs typeface="Calibri" panose="020F0502020204030204" pitchFamily="34" charset="0"/>
              </a:rPr>
              <a:t>UCART20x22 efficiently targets primary samples of B-NHL cells</a:t>
            </a:r>
          </a:p>
        </p:txBody>
      </p:sp>
      <p:sp>
        <p:nvSpPr>
          <p:cNvPr id="3" name="TextBox 12">
            <a:extLst>
              <a:ext uri="{FF2B5EF4-FFF2-40B4-BE49-F238E27FC236}">
                <a16:creationId xmlns:a16="http://schemas.microsoft.com/office/drawing/2014/main" id="{F195E95D-09C4-E862-BCAC-189FE7FE170A}"/>
              </a:ext>
            </a:extLst>
          </p:cNvPr>
          <p:cNvSpPr txBox="1">
            <a:spLocks noChangeArrowheads="1"/>
          </p:cNvSpPr>
          <p:nvPr/>
        </p:nvSpPr>
        <p:spPr bwMode="auto">
          <a:xfrm>
            <a:off x="8497686" y="1928959"/>
            <a:ext cx="5749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noAutofit/>
          </a:bodyPr>
          <a:lstStyle>
            <a:lvl1pPr>
              <a:defRPr>
                <a:solidFill>
                  <a:schemeClr val="tx1"/>
                </a:solidFill>
                <a:latin typeface="HurmeGeometricSans2 Light"/>
              </a:defRPr>
            </a:lvl1pPr>
            <a:lvl2pPr marL="742950" indent="-285750">
              <a:defRPr>
                <a:solidFill>
                  <a:schemeClr val="tx1"/>
                </a:solidFill>
                <a:latin typeface="HurmeGeometricSans2 Light"/>
              </a:defRPr>
            </a:lvl2pPr>
            <a:lvl3pPr marL="1143000" indent="-228600">
              <a:defRPr>
                <a:solidFill>
                  <a:schemeClr val="tx1"/>
                </a:solidFill>
                <a:latin typeface="HurmeGeometricSans2 Light"/>
              </a:defRPr>
            </a:lvl3pPr>
            <a:lvl4pPr marL="1600200" indent="-228600">
              <a:defRPr>
                <a:solidFill>
                  <a:schemeClr val="tx1"/>
                </a:solidFill>
                <a:latin typeface="HurmeGeometricSans2 Light"/>
              </a:defRPr>
            </a:lvl4pPr>
            <a:lvl5pPr marL="2057400" indent="-228600">
              <a:defRPr>
                <a:solidFill>
                  <a:schemeClr val="tx1"/>
                </a:solidFill>
                <a:latin typeface="HurmeGeometricSans2 Light"/>
              </a:defRPr>
            </a:lvl5pPr>
            <a:lvl6pPr marL="2514600" indent="-228600" eaLnBrk="0" fontAlgn="base" hangingPunct="0">
              <a:spcBef>
                <a:spcPct val="0"/>
              </a:spcBef>
              <a:spcAft>
                <a:spcPct val="0"/>
              </a:spcAft>
              <a:defRPr>
                <a:solidFill>
                  <a:schemeClr val="tx1"/>
                </a:solidFill>
                <a:latin typeface="HurmeGeometricSans2 Light"/>
              </a:defRPr>
            </a:lvl6pPr>
            <a:lvl7pPr marL="2971800" indent="-228600" eaLnBrk="0" fontAlgn="base" hangingPunct="0">
              <a:spcBef>
                <a:spcPct val="0"/>
              </a:spcBef>
              <a:spcAft>
                <a:spcPct val="0"/>
              </a:spcAft>
              <a:defRPr>
                <a:solidFill>
                  <a:schemeClr val="tx1"/>
                </a:solidFill>
                <a:latin typeface="HurmeGeometricSans2 Light"/>
              </a:defRPr>
            </a:lvl7pPr>
            <a:lvl8pPr marL="3429000" indent="-228600" eaLnBrk="0" fontAlgn="base" hangingPunct="0">
              <a:spcBef>
                <a:spcPct val="0"/>
              </a:spcBef>
              <a:spcAft>
                <a:spcPct val="0"/>
              </a:spcAft>
              <a:defRPr>
                <a:solidFill>
                  <a:schemeClr val="tx1"/>
                </a:solidFill>
                <a:latin typeface="HurmeGeometricSans2 Light"/>
              </a:defRPr>
            </a:lvl8pPr>
            <a:lvl9pPr marL="3886200" indent="-228600" eaLnBrk="0" fontAlgn="base" hangingPunct="0">
              <a:spcBef>
                <a:spcPct val="0"/>
              </a:spcBef>
              <a:spcAft>
                <a:spcPct val="0"/>
              </a:spcAft>
              <a:defRPr>
                <a:solidFill>
                  <a:schemeClr val="tx1"/>
                </a:solidFill>
                <a:latin typeface="HurmeGeometricSans2 Light"/>
              </a:defRPr>
            </a:lvl9pPr>
          </a:lstStyle>
          <a:p>
            <a:pPr algn="ctr"/>
            <a:r>
              <a:rPr lang="en-US" altLang="en-US" sz="800" b="1" dirty="0">
                <a:solidFill>
                  <a:srgbClr val="00385E"/>
                </a:solidFill>
                <a:latin typeface="Calibri" panose="020F0502020204030204" pitchFamily="34" charset="0"/>
                <a:cs typeface="Calibri" panose="020F0502020204030204" pitchFamily="34" charset="0"/>
              </a:rPr>
              <a:t>E/T ratio</a:t>
            </a:r>
          </a:p>
        </p:txBody>
      </p:sp>
      <p:pic>
        <p:nvPicPr>
          <p:cNvPr id="6" name="Image 5">
            <a:extLst>
              <a:ext uri="{FF2B5EF4-FFF2-40B4-BE49-F238E27FC236}">
                <a16:creationId xmlns:a16="http://schemas.microsoft.com/office/drawing/2014/main" id="{8FFB0DF0-73BE-FB6B-08C8-0FEBD7D8C856}"/>
              </a:ext>
            </a:extLst>
          </p:cNvPr>
          <p:cNvPicPr>
            <a:picLocks noChangeAspect="1"/>
          </p:cNvPicPr>
          <p:nvPr/>
        </p:nvPicPr>
        <p:blipFill>
          <a:blip r:embed="rId9"/>
          <a:stretch>
            <a:fillRect/>
          </a:stretch>
        </p:blipFill>
        <p:spPr>
          <a:xfrm>
            <a:off x="60315" y="1378905"/>
            <a:ext cx="3767130" cy="2412000"/>
          </a:xfrm>
          <a:prstGeom prst="rect">
            <a:avLst/>
          </a:prstGeom>
        </p:spPr>
      </p:pic>
      <p:pic>
        <p:nvPicPr>
          <p:cNvPr id="9222" name="Picture 11">
            <a:extLst>
              <a:ext uri="{FF2B5EF4-FFF2-40B4-BE49-F238E27FC236}">
                <a16:creationId xmlns:a16="http://schemas.microsoft.com/office/drawing/2014/main" id="{1B6DBFFB-3307-780C-32F8-8E5F9A9019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651" y="1462276"/>
            <a:ext cx="574352"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a:extLst>
              <a:ext uri="{FF2B5EF4-FFF2-40B4-BE49-F238E27FC236}">
                <a16:creationId xmlns:a16="http://schemas.microsoft.com/office/drawing/2014/main" id="{85309516-EE1B-1D1C-0CC1-DDC2110B398D}"/>
              </a:ext>
            </a:extLst>
          </p:cNvPr>
          <p:cNvSpPr txBox="1">
            <a:spLocks noChangeArrowheads="1"/>
          </p:cNvSpPr>
          <p:nvPr/>
        </p:nvSpPr>
        <p:spPr bwMode="auto">
          <a:xfrm>
            <a:off x="22512" y="3790905"/>
            <a:ext cx="26136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noAutofit/>
          </a:bodyPr>
          <a:lstStyle>
            <a:lvl1pPr>
              <a:defRPr>
                <a:solidFill>
                  <a:schemeClr val="tx1"/>
                </a:solidFill>
                <a:latin typeface="HurmeGeometricSans2 Light"/>
              </a:defRPr>
            </a:lvl1pPr>
            <a:lvl2pPr marL="742950" indent="-285750">
              <a:defRPr>
                <a:solidFill>
                  <a:schemeClr val="tx1"/>
                </a:solidFill>
                <a:latin typeface="HurmeGeometricSans2 Light"/>
              </a:defRPr>
            </a:lvl2pPr>
            <a:lvl3pPr marL="1143000" indent="-228600">
              <a:defRPr>
                <a:solidFill>
                  <a:schemeClr val="tx1"/>
                </a:solidFill>
                <a:latin typeface="HurmeGeometricSans2 Light"/>
              </a:defRPr>
            </a:lvl3pPr>
            <a:lvl4pPr marL="1600200" indent="-228600">
              <a:defRPr>
                <a:solidFill>
                  <a:schemeClr val="tx1"/>
                </a:solidFill>
                <a:latin typeface="HurmeGeometricSans2 Light"/>
              </a:defRPr>
            </a:lvl4pPr>
            <a:lvl5pPr marL="2057400" indent="-228600">
              <a:defRPr>
                <a:solidFill>
                  <a:schemeClr val="tx1"/>
                </a:solidFill>
                <a:latin typeface="HurmeGeometricSans2 Light"/>
              </a:defRPr>
            </a:lvl5pPr>
            <a:lvl6pPr marL="2514600" indent="-228600" eaLnBrk="0" fontAlgn="base" hangingPunct="0">
              <a:spcBef>
                <a:spcPct val="0"/>
              </a:spcBef>
              <a:spcAft>
                <a:spcPct val="0"/>
              </a:spcAft>
              <a:defRPr>
                <a:solidFill>
                  <a:schemeClr val="tx1"/>
                </a:solidFill>
                <a:latin typeface="HurmeGeometricSans2 Light"/>
              </a:defRPr>
            </a:lvl6pPr>
            <a:lvl7pPr marL="2971800" indent="-228600" eaLnBrk="0" fontAlgn="base" hangingPunct="0">
              <a:spcBef>
                <a:spcPct val="0"/>
              </a:spcBef>
              <a:spcAft>
                <a:spcPct val="0"/>
              </a:spcAft>
              <a:defRPr>
                <a:solidFill>
                  <a:schemeClr val="tx1"/>
                </a:solidFill>
                <a:latin typeface="HurmeGeometricSans2 Light"/>
              </a:defRPr>
            </a:lvl7pPr>
            <a:lvl8pPr marL="3429000" indent="-228600" eaLnBrk="0" fontAlgn="base" hangingPunct="0">
              <a:spcBef>
                <a:spcPct val="0"/>
              </a:spcBef>
              <a:spcAft>
                <a:spcPct val="0"/>
              </a:spcAft>
              <a:defRPr>
                <a:solidFill>
                  <a:schemeClr val="tx1"/>
                </a:solidFill>
                <a:latin typeface="HurmeGeometricSans2 Light"/>
              </a:defRPr>
            </a:lvl8pPr>
            <a:lvl9pPr marL="3886200" indent="-228600" eaLnBrk="0" fontAlgn="base" hangingPunct="0">
              <a:spcBef>
                <a:spcPct val="0"/>
              </a:spcBef>
              <a:spcAft>
                <a:spcPct val="0"/>
              </a:spcAft>
              <a:defRPr>
                <a:solidFill>
                  <a:schemeClr val="tx1"/>
                </a:solidFill>
                <a:latin typeface="HurmeGeometricSans2 Light"/>
              </a:defRPr>
            </a:lvl9pPr>
          </a:lstStyle>
          <a:p>
            <a:pPr algn="ctr"/>
            <a:r>
              <a:rPr lang="en-US" altLang="en-US" sz="800" i="1" dirty="0">
                <a:solidFill>
                  <a:srgbClr val="00385E"/>
                </a:solidFill>
                <a:latin typeface="Calibri" panose="020F0502020204030204" pitchFamily="34" charset="0"/>
                <a:cs typeface="Calibri" panose="020F0502020204030204" pitchFamily="34" charset="0"/>
              </a:rPr>
              <a:t>* Samples from patients previously treated with rituximab</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ellectis">
      <a:dk1>
        <a:srgbClr val="00385E"/>
      </a:dk1>
      <a:lt1>
        <a:sysClr val="window" lastClr="FFFFFF"/>
      </a:lt1>
      <a:dk2>
        <a:srgbClr val="008CAB"/>
      </a:dk2>
      <a:lt2>
        <a:srgbClr val="EBF6F8"/>
      </a:lt2>
      <a:accent1>
        <a:srgbClr val="F7B033"/>
      </a:accent1>
      <a:accent2>
        <a:srgbClr val="9ED1DE"/>
      </a:accent2>
      <a:accent3>
        <a:srgbClr val="949699"/>
      </a:accent3>
      <a:accent4>
        <a:srgbClr val="8F66B0"/>
      </a:accent4>
      <a:accent5>
        <a:srgbClr val="9E2EB0"/>
      </a:accent5>
      <a:accent6>
        <a:srgbClr val="26BAAB"/>
      </a:accent6>
      <a:hlink>
        <a:srgbClr val="00385E"/>
      </a:hlink>
      <a:folHlink>
        <a:srgbClr val="008C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C2B3852217A4BBBE80C734F21A244" ma:contentTypeVersion="6" ma:contentTypeDescription="Crée un document." ma:contentTypeScope="" ma:versionID="a879117766e754f4e975dc2a8fab2660">
  <xsd:schema xmlns:xsd="http://www.w3.org/2001/XMLSchema" xmlns:xs="http://www.w3.org/2001/XMLSchema" xmlns:p="http://schemas.microsoft.com/office/2006/metadata/properties" xmlns:ns2="564963c2-06a5-4472-a97e-ec96afe5244d" xmlns:ns3="4a373450-57ed-4a4c-875c-cd883381e509" targetNamespace="http://schemas.microsoft.com/office/2006/metadata/properties" ma:root="true" ma:fieldsID="3047eb72cdd28e70b82686968de042a6" ns2:_="" ns3:_="">
    <xsd:import namespace="564963c2-06a5-4472-a97e-ec96afe5244d"/>
    <xsd:import namespace="4a373450-57ed-4a4c-875c-cd883381e5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4963c2-06a5-4472-a97e-ec96afe524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373450-57ed-4a4c-875c-cd883381e509"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a373450-57ed-4a4c-875c-cd883381e509">
      <UserInfo>
        <DisplayName>Mark Frattini</DisplayName>
        <AccountId>32</AccountId>
        <AccountType/>
      </UserInfo>
      <UserInfo>
        <DisplayName>Kathryn Newhall</DisplayName>
        <AccountId>44</AccountId>
        <AccountType/>
      </UserInfo>
      <UserInfo>
        <DisplayName>Arthur Stril</DisplayName>
        <AccountId>26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C74B0-65B9-4B2F-B3DE-8F0C15D313C0}">
  <ds:schemaRefs>
    <ds:schemaRef ds:uri="4a373450-57ed-4a4c-875c-cd883381e509"/>
    <ds:schemaRef ds:uri="564963c2-06a5-4472-a97e-ec96afe524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2B71EE-FA8B-48A4-9F48-2487D84E6C45}">
  <ds:schemaRefs>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4a373450-57ed-4a4c-875c-cd883381e509"/>
    <ds:schemaRef ds:uri="564963c2-06a5-4472-a97e-ec96afe5244d"/>
    <ds:schemaRef ds:uri="http://purl.org/dc/terms/"/>
  </ds:schemaRefs>
</ds:datastoreItem>
</file>

<file path=customXml/itemProps3.xml><?xml version="1.0" encoding="utf-8"?>
<ds:datastoreItem xmlns:ds="http://schemas.openxmlformats.org/officeDocument/2006/customXml" ds:itemID="{DE2A2AF7-7845-4278-9A10-0511882972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1433</TotalTime>
  <Words>1395</Words>
  <Application>Microsoft Office PowerPoint</Application>
  <PresentationFormat>Affichage à l'écran (16:9)</PresentationFormat>
  <Paragraphs>213</Paragraphs>
  <Slides>16</Slides>
  <Notes>7</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3</vt:i4>
      </vt:variant>
      <vt:variant>
        <vt:lpstr>Titres des diapositives</vt:lpstr>
      </vt:variant>
      <vt:variant>
        <vt:i4>16</vt:i4>
      </vt:variant>
    </vt:vector>
  </HeadingPairs>
  <TitlesOfParts>
    <vt:vector size="27" baseType="lpstr">
      <vt:lpstr>Arial</vt:lpstr>
      <vt:lpstr>Calibri</vt:lpstr>
      <vt:lpstr>Courier New</vt:lpstr>
      <vt:lpstr>Helvetica</vt:lpstr>
      <vt:lpstr>HurmeGeometricSans2 Light</vt:lpstr>
      <vt:lpstr>Symbol</vt:lpstr>
      <vt:lpstr>Wingdings</vt:lpstr>
      <vt:lpstr>1_Office Theme</vt:lpstr>
      <vt:lpstr>Diapositive think-cell</vt:lpstr>
      <vt:lpstr>Prism 8</vt:lpstr>
      <vt:lpstr>Prism 9</vt:lpstr>
      <vt:lpstr>UCART20X22:  ALLOGENEIC DUAL CAR T-CELLS FOR THE TREATMENT OF B-CELL MALIGNANCIES</vt:lpstr>
      <vt:lpstr>Forward-Looking Statements</vt:lpstr>
      <vt:lpstr>UCART20x22: Overcoming CAR T Challenges with  Next Generation Dual Antigen Target</vt:lpstr>
      <vt:lpstr>UCART20x22 is an “Off-The-Shelf” product candidate</vt:lpstr>
      <vt:lpstr>CAR20x22 cells are active against tumor cells with different antigen expression</vt:lpstr>
      <vt:lpstr>Robust and Sustained Multiple Antigen Targeting in vitro</vt:lpstr>
      <vt:lpstr>Multiple Antigen Targeting with a dual CAR in vivo</vt:lpstr>
      <vt:lpstr>Large Scale Manufacturing of UCART20x22 using TALEN® technology</vt:lpstr>
      <vt:lpstr>Efficient B-NHL Primary Sample Targeting with UCART20x22 in vitro</vt:lpstr>
      <vt:lpstr>Efficient B-NHL Primary Sample Targeting with UCART20x22 in vitro</vt:lpstr>
      <vt:lpstr>UCART20x22 antitumor activity in a B-NHL PDX in vivo model</vt:lpstr>
      <vt:lpstr>In vivo antitumor activity of a GMP representative batch of UCART20x22</vt:lpstr>
      <vt:lpstr>In vivo antitumor activity of a GMP representative batch of UCART20x22</vt:lpstr>
      <vt:lpstr>CONCLUSIONS</vt:lpstr>
      <vt:lpstr>UCART20x22 – NATHALI-01 Trial Design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Jjj Jjj</dc:creator>
  <cp:lastModifiedBy>Roman Galetto</cp:lastModifiedBy>
  <cp:revision>1</cp:revision>
  <cp:lastPrinted>2023-01-06T09:53:52Z</cp:lastPrinted>
  <dcterms:created xsi:type="dcterms:W3CDTF">2018-12-19T15:49:01Z</dcterms:created>
  <dcterms:modified xsi:type="dcterms:W3CDTF">2023-06-01T11:59:10Z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2441800</vt:r8>
  </property>
  <property fmtid="{D5CDD505-2E9C-101B-9397-08002B2CF9AE}" pid="3" name="ContentTypeId">
    <vt:lpwstr>0x01010035AC2B3852217A4BBBE80C734F21A244</vt:lpwstr>
  </property>
  <property fmtid="{D5CDD505-2E9C-101B-9397-08002B2CF9AE}" pid="4" name="MediaServiceImageTags">
    <vt:lpwstr/>
  </property>
  <property fmtid="{D5CDD505-2E9C-101B-9397-08002B2CF9AE}" pid="5" name="MSIP_Label_632f30ce-048e-4a49-8f82-758d5e92f434_Enabled">
    <vt:lpwstr>true</vt:lpwstr>
  </property>
  <property fmtid="{D5CDD505-2E9C-101B-9397-08002B2CF9AE}" pid="6" name="MSIP_Label_632f30ce-048e-4a49-8f82-758d5e92f434_SetDate">
    <vt:lpwstr>2022-12-06T20:24:58Z</vt:lpwstr>
  </property>
  <property fmtid="{D5CDD505-2E9C-101B-9397-08002B2CF9AE}" pid="7" name="MSIP_Label_632f30ce-048e-4a49-8f82-758d5e92f434_Method">
    <vt:lpwstr>Standard</vt:lpwstr>
  </property>
  <property fmtid="{D5CDD505-2E9C-101B-9397-08002B2CF9AE}" pid="8" name="MSIP_Label_632f30ce-048e-4a49-8f82-758d5e92f434_Name">
    <vt:lpwstr>defa4170-0d19-0005-0004-bc88714345d2</vt:lpwstr>
  </property>
  <property fmtid="{D5CDD505-2E9C-101B-9397-08002B2CF9AE}" pid="9" name="MSIP_Label_632f30ce-048e-4a49-8f82-758d5e92f434_SiteId">
    <vt:lpwstr>3b4878b0-4d57-4775-bdf9-6c3566e2409b</vt:lpwstr>
  </property>
  <property fmtid="{D5CDD505-2E9C-101B-9397-08002B2CF9AE}" pid="10" name="MSIP_Label_632f30ce-048e-4a49-8f82-758d5e92f434_ActionId">
    <vt:lpwstr>5818ff8e-c950-4f2f-95ba-afe59f214f88</vt:lpwstr>
  </property>
  <property fmtid="{D5CDD505-2E9C-101B-9397-08002B2CF9AE}" pid="11" name="MSIP_Label_632f30ce-048e-4a49-8f82-758d5e92f434_ContentBits">
    <vt:lpwstr>0</vt:lpwstr>
  </property>
</Properties>
</file>